
<file path=[Content_Types].xml><?xml version="1.0" encoding="utf-8"?>
<Types xmlns="http://schemas.openxmlformats.org/package/2006/content-types">
  <Default Extension="png" ContentType="image/png"/>
  <Default Extension="jfif" ContentType="image/jpe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4"/>
    <p:sldMasterId id="2147483714" r:id="rId5"/>
  </p:sldMasterIdLst>
  <p:notesMasterIdLst>
    <p:notesMasterId r:id="rId25"/>
  </p:notesMasterIdLst>
  <p:sldIdLst>
    <p:sldId id="380" r:id="rId6"/>
    <p:sldId id="456" r:id="rId7"/>
    <p:sldId id="419" r:id="rId8"/>
    <p:sldId id="409" r:id="rId9"/>
    <p:sldId id="410" r:id="rId10"/>
    <p:sldId id="432" r:id="rId11"/>
    <p:sldId id="434" r:id="rId12"/>
    <p:sldId id="414" r:id="rId13"/>
    <p:sldId id="415" r:id="rId14"/>
    <p:sldId id="416" r:id="rId15"/>
    <p:sldId id="417" r:id="rId16"/>
    <p:sldId id="418" r:id="rId17"/>
    <p:sldId id="435" r:id="rId18"/>
    <p:sldId id="439" r:id="rId19"/>
    <p:sldId id="438" r:id="rId20"/>
    <p:sldId id="452" r:id="rId21"/>
    <p:sldId id="457" r:id="rId22"/>
    <p:sldId id="458" r:id="rId23"/>
    <p:sldId id="399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oa Goldstein" initials="NG" lastIdx="47" clrIdx="0">
    <p:extLst>
      <p:ext uri="{19B8F6BF-5375-455C-9EA6-DF929625EA0E}">
        <p15:presenceInfo xmlns:p15="http://schemas.microsoft.com/office/powerpoint/2012/main" userId="S-1-5-21-3009975827-1942386155-3087368816-2622254" providerId="AD"/>
      </p:ext>
    </p:extLst>
  </p:cmAuthor>
  <p:cmAuthor id="2" name="Chunming Jia" initials="CJ" lastIdx="1" clrIdx="1">
    <p:extLst>
      <p:ext uri="{19B8F6BF-5375-455C-9EA6-DF929625EA0E}">
        <p15:presenceInfo xmlns:p15="http://schemas.microsoft.com/office/powerpoint/2012/main" userId="S::cjia@ad.checkpoint.com::3588149b-a199-434e-a238-a0bb0bf4606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0000"/>
    <a:srgbClr val="6F2282"/>
    <a:srgbClr val="000000"/>
    <a:srgbClr val="950757"/>
    <a:srgbClr val="FFFFFF"/>
    <a:srgbClr val="FF4747"/>
    <a:srgbClr val="4879DB"/>
    <a:srgbClr val="DF7447"/>
    <a:srgbClr val="39B54A"/>
    <a:srgbClr val="2938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42" autoAdjust="0"/>
    <p:restoredTop sz="75230" autoAdjust="0"/>
  </p:normalViewPr>
  <p:slideViewPr>
    <p:cSldViewPr snapToGrid="0">
      <p:cViewPr varScale="1">
        <p:scale>
          <a:sx n="48" d="100"/>
          <a:sy n="48" d="100"/>
        </p:scale>
        <p:origin x="1348" y="64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C1A299-FE75-4DB9-AF58-107DA79CE13F}" type="datetimeFigureOut">
              <a:rPr lang="en-US" smtClean="0"/>
              <a:t>8/23/2023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285866-D724-45AD-839A-50F907C45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455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Hi</a:t>
            </a:r>
          </a:p>
          <a:p>
            <a:r>
              <a:rPr lang="en-US" dirty="0" smtClean="0"/>
              <a:t>My name is Bar Yassure, and a</a:t>
            </a:r>
            <a:r>
              <a:rPr lang="en-US" baseline="0" dirty="0" smtClean="0"/>
              <a:t> Product Manager handling Harmony Endpoint.</a:t>
            </a:r>
            <a:endParaRPr lang="en-US" dirty="0" smtClean="0"/>
          </a:p>
          <a:p>
            <a:r>
              <a:rPr lang="en-US" dirty="0" smtClean="0"/>
              <a:t>Today we want</a:t>
            </a:r>
            <a:r>
              <a:rPr lang="en-US" baseline="0" dirty="0" smtClean="0"/>
              <a:t> to talk about endpoint security and</a:t>
            </a:r>
            <a:r>
              <a:rPr lang="he-IL" baseline="0" dirty="0" smtClean="0"/>
              <a:t> </a:t>
            </a:r>
            <a:r>
              <a:rPr lang="en-US" baseline="0" dirty="0" smtClean="0"/>
              <a:t>how Harmony Endpoint can reduce the attack surface, using automated vulnerability assessment &amp; patch management.</a:t>
            </a:r>
          </a:p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285866-D724-45AD-839A-50F907C4589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3726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D285866-D724-45AD-839A-50F907C4589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25532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D285866-D724-45AD-839A-50F907C4589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16326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D285866-D724-45AD-839A-50F907C4589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66409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D285866-D724-45AD-839A-50F907C4589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49565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D285866-D724-45AD-839A-50F907C4589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14004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D285866-D724-45AD-839A-50F907C4589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82427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D285866-D724-45AD-839A-50F907C4589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96108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And this is the part </a:t>
            </a:r>
            <a:r>
              <a:rPr lang="en-US" dirty="0" err="1" smtClean="0"/>
              <a:t>i’m</a:t>
            </a:r>
            <a:r>
              <a:rPr lang="en-US" dirty="0" smtClean="0"/>
              <a:t> the most proud of.</a:t>
            </a:r>
            <a:br>
              <a:rPr lang="en-US" dirty="0" smtClean="0"/>
            </a:br>
            <a:r>
              <a:rPr lang="en-US" baseline="0" dirty="0" smtClean="0"/>
              <a:t>What customers are thinking about us.</a:t>
            </a:r>
          </a:p>
          <a:p>
            <a:r>
              <a:rPr lang="en-US" baseline="0" dirty="0" smtClean="0"/>
              <a:t>By the way- you can use Gartner peer insight by yourself, to read customers’ review on Harmony Endpoint.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D285866-D724-45AD-839A-50F907C4589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602549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If you want to start a 1:1 demo, you can just scan this QR.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D285866-D724-45AD-839A-50F907C4589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57198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285866-D724-45AD-839A-50F907C4589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6736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Lets start with the need.</a:t>
            </a:r>
          </a:p>
          <a:p>
            <a:r>
              <a:rPr lang="en-US" dirty="0" smtClean="0"/>
              <a:t>Our customers are facing many challenges.</a:t>
            </a:r>
            <a:endParaRPr lang="en-US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 smtClean="0"/>
              <a:t>First</a:t>
            </a:r>
            <a:r>
              <a:rPr lang="en-US" dirty="0" smtClean="0"/>
              <a:t> </a:t>
            </a:r>
            <a:r>
              <a:rPr lang="en-IL" dirty="0" smtClean="0"/>
              <a:t>–</a:t>
            </a:r>
            <a:r>
              <a:rPr lang="en-US" dirty="0" smtClean="0"/>
              <a:t> Organization are running</a:t>
            </a:r>
            <a:r>
              <a:rPr lang="en-US" baseline="0" dirty="0" smtClean="0"/>
              <a:t> complex environments, including wide range of third party applications, different Operating systems, workstation, VDI, Servers and more</a:t>
            </a:r>
            <a:r>
              <a:rPr lang="en-IL" baseline="0" dirty="0" smtClean="0"/>
              <a:t>…</a:t>
            </a:r>
            <a:endParaRPr lang="en-US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 smtClean="0"/>
              <a:t>Also</a:t>
            </a:r>
            <a:r>
              <a:rPr lang="en-US" dirty="0" smtClean="0"/>
              <a:t> - The move</a:t>
            </a:r>
            <a:r>
              <a:rPr lang="en-US" baseline="0" dirty="0" smtClean="0"/>
              <a:t> to remote and hybrid workforce means, that employees are no longer protected by on premise measures such as gateways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baseline="0" dirty="0" smtClean="0"/>
              <a:t>Additionally</a:t>
            </a:r>
            <a:r>
              <a:rPr lang="en-US" baseline="0" dirty="0" smtClean="0"/>
              <a:t> </a:t>
            </a:r>
            <a:r>
              <a:rPr lang="en-IL" baseline="0" dirty="0" smtClean="0"/>
              <a:t>–</a:t>
            </a:r>
            <a:r>
              <a:rPr lang="en-US" baseline="0" dirty="0" smtClean="0"/>
              <a:t> Based on our Check Point Research Group, we are aware to the YoY increase in number of attacks and the level of sophistication.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baseline="0" dirty="0" smtClean="0"/>
              <a:t>And Of course </a:t>
            </a:r>
            <a:r>
              <a:rPr lang="en-US" baseline="0" dirty="0" smtClean="0"/>
              <a:t>- don’t forget the human factor- the use of BYOD, and flexible work hours has blurred the borders between personal and organizational use of endpoint devices. </a:t>
            </a:r>
          </a:p>
          <a:p>
            <a:r>
              <a:rPr lang="en-US" baseline="0" dirty="0" smtClean="0"/>
              <a:t>While there is no doubt about the need for endpoint security, there is not wonder why the market is growing 25% YoY.</a:t>
            </a:r>
          </a:p>
          <a:p>
            <a:r>
              <a:rPr lang="en-US" baseline="0" dirty="0" smtClean="0"/>
              <a:t>The question is </a:t>
            </a:r>
            <a:r>
              <a:rPr lang="en-IL" baseline="0" dirty="0" smtClean="0"/>
              <a:t>–</a:t>
            </a:r>
            <a:r>
              <a:rPr lang="en-US" baseline="0" dirty="0" smtClean="0"/>
              <a:t> How can we address real challenges??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baseline="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baseline="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D285866-D724-45AD-839A-50F907C4589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42021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So, what is a security Vulnerability?</a:t>
            </a:r>
            <a:endParaRPr lang="en-US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Security Vulnerability is a Operating System, or, Application code flaw </a:t>
            </a:r>
            <a:b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Attackers can use it in order to start the attack.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85866-D724-45AD-839A-50F907C4589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8157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/>
              <a:t>Based on our Check Point Research group, Vulnerabilities are the usually the entry point.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The number of new CVEs in on a rise, same</a:t>
            </a:r>
            <a:r>
              <a:rPr lang="en-US" sz="1200" baseline="0" dirty="0" smtClean="0"/>
              <a:t> as the severity level.</a:t>
            </a:r>
            <a:br>
              <a:rPr lang="en-US" sz="1200" baseline="0" dirty="0" smtClean="0"/>
            </a:br>
            <a:r>
              <a:rPr lang="en-US" sz="1200" baseline="0" dirty="0" smtClean="0"/>
              <a:t>The interesting part is - While 50% of attackers will exploit new CVE within 2-4 weeks, while the average time for an enterprise to patch vulnerability is 120 days.</a:t>
            </a:r>
            <a:br>
              <a:rPr lang="en-US" sz="1200" baseline="0" dirty="0" smtClean="0"/>
            </a:br>
            <a:r>
              <a:rPr lang="en-US" sz="1200" baseline="0" dirty="0" smtClean="0"/>
              <a:t>Security Gap?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D285866-D724-45AD-839A-50F907C4589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66720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And</a:t>
            </a:r>
            <a:r>
              <a:rPr lang="en-US" baseline="0" dirty="0" smtClean="0"/>
              <a:t> this is not just a theoretical risk.</a:t>
            </a:r>
            <a:endParaRPr lang="en-US" dirty="0" smtClean="0"/>
          </a:p>
          <a:p>
            <a:r>
              <a:rPr lang="en-US" dirty="0" smtClean="0"/>
              <a:t>Just 1 example,</a:t>
            </a:r>
            <a:r>
              <a:rPr lang="en-US" baseline="0" dirty="0" smtClean="0"/>
              <a:t> Ranger Locker ransomware gang used new vulnerability to attack the Belgian Police.</a:t>
            </a:r>
            <a:br>
              <a:rPr lang="en-US" baseline="0" dirty="0" smtClean="0"/>
            </a:br>
            <a:r>
              <a:rPr lang="en-US" baseline="0" dirty="0" smtClean="0"/>
              <a:t>Of course, there are many more examples out there.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85866-D724-45AD-839A-50F907C4589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8506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So, what is the challenge?</a:t>
            </a:r>
          </a:p>
          <a:p>
            <a:r>
              <a:rPr lang="en-US" dirty="0" smtClean="0"/>
              <a:t>10% of business now have more</a:t>
            </a:r>
            <a:r>
              <a:rPr lang="en-US" baseline="0" dirty="0" smtClean="0"/>
              <a:t> than 200 applications across the organization, with no visibility to vulnerabilities. </a:t>
            </a:r>
          </a:p>
          <a:p>
            <a:r>
              <a:rPr lang="en-US" baseline="0" dirty="0" smtClean="0"/>
              <a:t>Just try to imagine the wide range of installed versions and the time consuming process to patch each vulnerability.</a:t>
            </a:r>
            <a:br>
              <a:rPr lang="en-US" baseline="0" dirty="0" smtClean="0"/>
            </a:b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85866-D724-45AD-839A-50F907C4589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6637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So, how can we improve it?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We believe we can improve it with Automated process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Than can reduce the attack surface,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While improving operational efficiency.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The basic idea is </a:t>
            </a:r>
            <a:r>
              <a:rPr lang="en-IL" baseline="0" dirty="0" smtClean="0"/>
              <a:t>–</a:t>
            </a:r>
            <a:r>
              <a:rPr lang="en-US" baseline="0" dirty="0" smtClean="0"/>
              <a:t> save time, save money, and of course, minimize the risk 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85866-D724-45AD-839A-50F907C4589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117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Lastly,</a:t>
            </a:r>
            <a:r>
              <a:rPr lang="en-US" baseline="0" dirty="0" smtClean="0"/>
              <a:t> this is our approach to Posture Management.</a:t>
            </a:r>
            <a:endParaRPr lang="en-US" dirty="0" smtClean="0"/>
          </a:p>
          <a:p>
            <a:r>
              <a:rPr lang="en-US" b="1" dirty="0" smtClean="0"/>
              <a:t>First</a:t>
            </a:r>
            <a:r>
              <a:rPr lang="en-US" dirty="0" smtClean="0"/>
              <a:t> </a:t>
            </a:r>
            <a:r>
              <a:rPr lang="en-IL" dirty="0" smtClean="0"/>
              <a:t>–</a:t>
            </a:r>
            <a:r>
              <a:rPr lang="en-US" dirty="0" smtClean="0"/>
              <a:t> We Automatically scan all</a:t>
            </a:r>
            <a:r>
              <a:rPr lang="en-US" baseline="0" dirty="0" smtClean="0"/>
              <a:t> devices </a:t>
            </a:r>
            <a:r>
              <a:rPr lang="en-US" dirty="0" smtClean="0"/>
              <a:t>for new vulnerabilities,</a:t>
            </a:r>
            <a:r>
              <a:rPr lang="en-US" baseline="0" dirty="0" smtClean="0"/>
              <a:t> with the same client and zero impact on performance.</a:t>
            </a:r>
            <a:endParaRPr lang="en-US" dirty="0" smtClean="0"/>
          </a:p>
          <a:p>
            <a:r>
              <a:rPr lang="en-US" b="1" dirty="0" smtClean="0"/>
              <a:t>Priorities</a:t>
            </a:r>
            <a:r>
              <a:rPr lang="en-US" dirty="0" smtClean="0"/>
              <a:t> </a:t>
            </a:r>
            <a:r>
              <a:rPr lang="en-IL" dirty="0" smtClean="0"/>
              <a:t>–</a:t>
            </a:r>
            <a:r>
              <a:rPr lang="en-US" dirty="0" smtClean="0"/>
              <a:t> We want to make sure our customers are focusing on what really matters, so we assign risk score to each machine / user</a:t>
            </a:r>
            <a:r>
              <a:rPr lang="en-US" baseline="0" dirty="0" smtClean="0"/>
              <a:t> / application, based on its impact or criticality.</a:t>
            </a:r>
          </a:p>
          <a:p>
            <a:r>
              <a:rPr lang="en-US" b="1" baseline="0" dirty="0" smtClean="0"/>
              <a:t>Patch</a:t>
            </a:r>
            <a:r>
              <a:rPr lang="en-US" baseline="0" dirty="0" smtClean="0"/>
              <a:t> </a:t>
            </a:r>
            <a:r>
              <a:rPr lang="en-IL" baseline="0" dirty="0" smtClean="0"/>
              <a:t>–</a:t>
            </a:r>
            <a:r>
              <a:rPr lang="en-US" baseline="0" dirty="0" smtClean="0"/>
              <a:t> Our customers can choose if they want to patch vulnerabilities Automatically or Manually. </a:t>
            </a:r>
          </a:p>
          <a:p>
            <a:r>
              <a:rPr lang="en-US" b="1" baseline="0" dirty="0" smtClean="0"/>
              <a:t>Lastly</a:t>
            </a:r>
            <a:r>
              <a:rPr lang="en-US" baseline="0" dirty="0" smtClean="0"/>
              <a:t> - Improve by checking if the selected policy &amp; timeline needs improvements. 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D285866-D724-45AD-839A-50F907C4589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10814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And  this is how it looks</a:t>
            </a:r>
            <a:r>
              <a:rPr lang="en-US" baseline="0" dirty="0" smtClean="0"/>
              <a:t> like. 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D285866-D724-45AD-839A-50F907C4589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3998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2565D8-CBC3-F26C-3B5B-CEDB93D71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941" y="365126"/>
            <a:ext cx="1102012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L" dirty="0"/>
          </a:p>
        </p:txBody>
      </p:sp>
      <p:sp>
        <p:nvSpPr>
          <p:cNvPr id="3" name="Footer Placeholder 2" hidden="1"/>
          <p:cNvSpPr>
            <a:spLocks noGrp="1"/>
          </p:cNvSpPr>
          <p:nvPr>
            <p:ph type="ftr" sz="quarter" idx="10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1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181CD8-D304-4FC3-BEF2-EAED05C28D5A}" type="datetimeFigureOut">
              <a:rPr lang="en-US" smtClean="0"/>
              <a:t>8/23/2023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0072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9">
          <p15:clr>
            <a:srgbClr val="FBAE40"/>
          </p15:clr>
        </p15:guide>
        <p15:guide id="2" pos="7309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2565D8-CBC3-F26C-3B5B-CEDB93D71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941" y="365126"/>
            <a:ext cx="1102012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L" dirty="0"/>
          </a:p>
        </p:txBody>
      </p:sp>
      <p:sp>
        <p:nvSpPr>
          <p:cNvPr id="3" name="Footer_page number">
            <a:extLst>
              <a:ext uri="{FF2B5EF4-FFF2-40B4-BE49-F238E27FC236}">
                <a16:creationId xmlns:a16="http://schemas.microsoft.com/office/drawing/2014/main" id="{A14E4B72-84A0-341F-C198-266DDB736F9E}"/>
              </a:ext>
            </a:extLst>
          </p:cNvPr>
          <p:cNvSpPr txBox="1">
            <a:spLocks/>
          </p:cNvSpPr>
          <p:nvPr/>
        </p:nvSpPr>
        <p:spPr>
          <a:xfrm>
            <a:off x="9900538" y="6559936"/>
            <a:ext cx="1840930" cy="269820"/>
          </a:xfrm>
          <a:prstGeom prst="rect">
            <a:avLst/>
          </a:prstGeom>
        </p:spPr>
        <p:txBody>
          <a:bodyPr wrap="square" lIns="121899" tIns="60949" rIns="121899" bIns="60949" anchor="ctr">
            <a:noAutofit/>
          </a:bodyPr>
          <a:lstStyle>
            <a:defPPr>
              <a:defRPr lang="en-US"/>
            </a:defPPr>
            <a:lvl1pPr algn="ctr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49D3042-9933-4C71-BBE3-FA9237566B45}" type="slidenum">
              <a:rPr lang="en-US" sz="1000" kern="0" smtClean="0">
                <a:solidFill>
                  <a:schemeClr val="tx1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+mn-ea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lang="en-US" sz="1100" kern="0" dirty="0">
              <a:solidFill>
                <a:schemeClr val="tx1">
                  <a:lumMod val="40000"/>
                  <a:lumOff val="60000"/>
                </a:schemeClr>
              </a:solidFill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Footer_copyright">
            <a:extLst>
              <a:ext uri="{FF2B5EF4-FFF2-40B4-BE49-F238E27FC236}">
                <a16:creationId xmlns:a16="http://schemas.microsoft.com/office/drawing/2014/main" id="{A7874B07-97A7-DE2D-BD4C-45D47063A283}"/>
              </a:ext>
            </a:extLst>
          </p:cNvPr>
          <p:cNvSpPr txBox="1">
            <a:spLocks/>
          </p:cNvSpPr>
          <p:nvPr/>
        </p:nvSpPr>
        <p:spPr>
          <a:xfrm>
            <a:off x="8748249" y="6543259"/>
            <a:ext cx="2745514" cy="304221"/>
          </a:xfrm>
          <a:prstGeom prst="rect">
            <a:avLst/>
          </a:prstGeom>
        </p:spPr>
        <p:txBody>
          <a:bodyPr wrap="square" lIns="121899" tIns="60949" rIns="121899" bIns="60949" anchor="ctr">
            <a:noAutofit/>
          </a:bodyPr>
          <a:lstStyle>
            <a:defPPr>
              <a:defRPr lang="en-US"/>
            </a:defPPr>
            <a:lvl1pPr algn="ctr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9pPr>
          </a:lstStyle>
          <a:p>
            <a:pPr algn="l" rtl="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900" kern="0" dirty="0">
                <a:solidFill>
                  <a:schemeClr val="tx1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©2023 Check Point Software Technologies</a:t>
            </a:r>
            <a:r>
              <a:rPr lang="en-US" sz="900" kern="0" baseline="0" dirty="0">
                <a:solidFill>
                  <a:schemeClr val="tx1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sz="900" kern="0" dirty="0">
                <a:solidFill>
                  <a:schemeClr val="tx1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Ltd.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E2092A-944B-4B30-68A8-4D907BD047E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219" y="6549823"/>
            <a:ext cx="1025138" cy="228600"/>
          </a:xfrm>
          <a:prstGeom prst="rect">
            <a:avLst/>
          </a:prstGeom>
        </p:spPr>
      </p:pic>
      <p:sp>
        <p:nvSpPr>
          <p:cNvPr id="6" name="Footer Placeholder 5" hidden="1"/>
          <p:cNvSpPr>
            <a:spLocks noGrp="1"/>
          </p:cNvSpPr>
          <p:nvPr>
            <p:ph type="ftr" sz="quarter" idx="10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1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20C43C2-512E-4101-ACD4-75A7A09C65BB}" type="datetimeFigureOut">
              <a:rPr lang="en-US" smtClean="0"/>
              <a:t>8/23/2023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372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9">
          <p15:clr>
            <a:srgbClr val="FBAE40"/>
          </p15:clr>
        </p15:guide>
        <p15:guide id="2" pos="7309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 hidden="1"/>
          <p:cNvSpPr>
            <a:spLocks noGrp="1"/>
          </p:cNvSpPr>
          <p:nvPr>
            <p:ph type="ftr" sz="quarter" idx="10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1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853E0C6-C217-4473-A203-7942FC67E713}" type="datetimeFigureOut">
              <a:rPr lang="en-US" smtClean="0"/>
              <a:t>8/23/2023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472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9FCEB7-1341-DDF9-98ED-5295C30729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007" y="457200"/>
            <a:ext cx="3931674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4639CD-8163-99EC-FF82-E21786B800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2950" y="987426"/>
            <a:ext cx="617222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I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5E5FA6-7695-DED6-82FB-B1E928C616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0007" y="2057400"/>
            <a:ext cx="3931674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 hidden="1"/>
          <p:cNvSpPr>
            <a:spLocks noGrp="1"/>
          </p:cNvSpPr>
          <p:nvPr>
            <p:ph type="ftr" sz="quarter" idx="10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1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FF883C-5D7E-4483-A316-EDC3AC318BED}" type="datetimeFigureOut">
              <a:rPr lang="en-US" smtClean="0"/>
              <a:t>8/23/2023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795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2565D8-CBC3-F26C-3B5B-CEDB93D71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941" y="365126"/>
            <a:ext cx="1102012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L" dirty="0"/>
          </a:p>
        </p:txBody>
      </p:sp>
      <p:sp>
        <p:nvSpPr>
          <p:cNvPr id="3" name="Footer Placeholder 2" hidden="1"/>
          <p:cNvSpPr>
            <a:spLocks noGrp="1"/>
          </p:cNvSpPr>
          <p:nvPr>
            <p:ph type="ftr" sz="quarter" idx="10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1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181CD8-D304-4FC3-BEF2-EAED05C28D5A}" type="datetimeFigureOut">
              <a:rPr lang="en-US" smtClean="0"/>
              <a:t>8/23/2023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108934"/>
      </p:ext>
    </p:extLst>
  </p:cSld>
  <p:clrMapOvr>
    <a:masterClrMapping/>
  </p:clrMapOvr>
  <p:hf sldNum="0" hdr="0" ftr="0" dt="0"/>
  <p:extLst mod="1">
    <p:ext uri="{DCECCB84-F9BA-43D5-87BE-67443E8EF086}">
      <p15:sldGuideLst xmlns:p15="http://schemas.microsoft.com/office/powerpoint/2012/main">
        <p15:guide id="1" pos="369">
          <p15:clr>
            <a:srgbClr val="FBAE40"/>
          </p15:clr>
        </p15:guide>
        <p15:guide id="2" pos="7309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2565D8-CBC3-F26C-3B5B-CEDB93D71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941" y="365126"/>
            <a:ext cx="1102012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L" dirty="0"/>
          </a:p>
        </p:txBody>
      </p:sp>
      <p:sp>
        <p:nvSpPr>
          <p:cNvPr id="3" name="Footer_page number">
            <a:extLst>
              <a:ext uri="{FF2B5EF4-FFF2-40B4-BE49-F238E27FC236}">
                <a16:creationId xmlns:a16="http://schemas.microsoft.com/office/drawing/2014/main" id="{A14E4B72-84A0-341F-C198-266DDB736F9E}"/>
              </a:ext>
            </a:extLst>
          </p:cNvPr>
          <p:cNvSpPr txBox="1">
            <a:spLocks/>
          </p:cNvSpPr>
          <p:nvPr/>
        </p:nvSpPr>
        <p:spPr>
          <a:xfrm>
            <a:off x="9900538" y="6559936"/>
            <a:ext cx="1840930" cy="269820"/>
          </a:xfrm>
          <a:prstGeom prst="rect">
            <a:avLst/>
          </a:prstGeom>
        </p:spPr>
        <p:txBody>
          <a:bodyPr wrap="square" lIns="121899" tIns="60949" rIns="121899" bIns="60949" anchor="ctr">
            <a:noAutofit/>
          </a:bodyPr>
          <a:lstStyle>
            <a:defPPr>
              <a:defRPr lang="en-US"/>
            </a:defPPr>
            <a:lvl1pPr algn="ctr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49D3042-9933-4C71-BBE3-FA9237566B45}" type="slidenum">
              <a:rPr lang="en-US" sz="1000" kern="0" smtClean="0">
                <a:solidFill>
                  <a:schemeClr val="tx1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+mn-ea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lang="en-US" sz="1100" kern="0" dirty="0">
              <a:solidFill>
                <a:schemeClr val="tx1">
                  <a:lumMod val="40000"/>
                  <a:lumOff val="60000"/>
                </a:schemeClr>
              </a:solidFill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Footer_copyright">
            <a:extLst>
              <a:ext uri="{FF2B5EF4-FFF2-40B4-BE49-F238E27FC236}">
                <a16:creationId xmlns:a16="http://schemas.microsoft.com/office/drawing/2014/main" id="{A7874B07-97A7-DE2D-BD4C-45D47063A283}"/>
              </a:ext>
            </a:extLst>
          </p:cNvPr>
          <p:cNvSpPr txBox="1">
            <a:spLocks/>
          </p:cNvSpPr>
          <p:nvPr/>
        </p:nvSpPr>
        <p:spPr>
          <a:xfrm>
            <a:off x="8748249" y="6543259"/>
            <a:ext cx="2745514" cy="304221"/>
          </a:xfrm>
          <a:prstGeom prst="rect">
            <a:avLst/>
          </a:prstGeom>
        </p:spPr>
        <p:txBody>
          <a:bodyPr wrap="square" lIns="121899" tIns="60949" rIns="121899" bIns="60949" anchor="ctr">
            <a:noAutofit/>
          </a:bodyPr>
          <a:lstStyle>
            <a:defPPr>
              <a:defRPr lang="en-US"/>
            </a:defPPr>
            <a:lvl1pPr algn="ctr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9pPr>
          </a:lstStyle>
          <a:p>
            <a:pPr algn="l" rtl="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900" kern="0" dirty="0">
                <a:solidFill>
                  <a:schemeClr val="tx1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©2023 Check Point Software Technologies</a:t>
            </a:r>
            <a:r>
              <a:rPr lang="en-US" sz="900" kern="0" baseline="0" dirty="0">
                <a:solidFill>
                  <a:schemeClr val="tx1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sz="900" kern="0" dirty="0">
                <a:solidFill>
                  <a:schemeClr val="tx1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Ltd.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E2092A-944B-4B30-68A8-4D907BD047E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219" y="6549823"/>
            <a:ext cx="1025138" cy="228600"/>
          </a:xfrm>
          <a:prstGeom prst="rect">
            <a:avLst/>
          </a:prstGeom>
        </p:spPr>
      </p:pic>
      <p:sp>
        <p:nvSpPr>
          <p:cNvPr id="6" name="Footer Placeholder 5" hidden="1"/>
          <p:cNvSpPr>
            <a:spLocks noGrp="1"/>
          </p:cNvSpPr>
          <p:nvPr>
            <p:ph type="ftr" sz="quarter" idx="10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1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20C43C2-512E-4101-ACD4-75A7A09C65BB}" type="datetimeFigureOut">
              <a:rPr lang="en-US" smtClean="0"/>
              <a:t>8/23/2023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603119"/>
      </p:ext>
    </p:extLst>
  </p:cSld>
  <p:clrMapOvr>
    <a:masterClrMapping/>
  </p:clrMapOvr>
  <p:hf sldNum="0" hdr="0" ftr="0" dt="0"/>
  <p:extLst mod="1">
    <p:ext uri="{DCECCB84-F9BA-43D5-87BE-67443E8EF086}">
      <p15:sldGuideLst xmlns:p15="http://schemas.microsoft.com/office/powerpoint/2012/main">
        <p15:guide id="1" pos="369">
          <p15:clr>
            <a:srgbClr val="FBAE40"/>
          </p15:clr>
        </p15:guide>
        <p15:guide id="2" pos="7309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 hidden="1"/>
          <p:cNvSpPr>
            <a:spLocks noGrp="1"/>
          </p:cNvSpPr>
          <p:nvPr>
            <p:ph type="ftr" sz="quarter" idx="10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1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853E0C6-C217-4473-A203-7942FC67E713}" type="datetimeFigureOut">
              <a:rPr lang="en-US" smtClean="0"/>
              <a:t>8/23/2023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237468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9FCEB7-1341-DDF9-98ED-5295C30729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007" y="457200"/>
            <a:ext cx="3931674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4639CD-8163-99EC-FF82-E21786B800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2950" y="987426"/>
            <a:ext cx="617222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I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5E5FA6-7695-DED6-82FB-B1E928C616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0007" y="2057400"/>
            <a:ext cx="3931674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 hidden="1"/>
          <p:cNvSpPr>
            <a:spLocks noGrp="1"/>
          </p:cNvSpPr>
          <p:nvPr>
            <p:ph type="ftr" sz="quarter" idx="10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1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FF883C-5D7E-4483-A316-EDC3AC318BED}" type="datetimeFigureOut">
              <a:rPr lang="en-US" smtClean="0"/>
              <a:t>8/23/2023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249291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em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9C680E32-5E4F-2B7B-D689-FB6F5088CBE9}"/>
              </a:ext>
            </a:extLst>
          </p:cNvPr>
          <p:cNvSpPr/>
          <p:nvPr/>
        </p:nvSpPr>
        <p:spPr>
          <a:xfrm>
            <a:off x="1" y="6473072"/>
            <a:ext cx="12192000" cy="396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 sz="180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CA3DCB-B523-BE9B-990D-6063815229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375" y="365126"/>
            <a:ext cx="1076620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IL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36C0CA-30E2-D7AC-0E04-FF9E45D9B6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7375" y="1825625"/>
            <a:ext cx="1076620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 dirty="0"/>
          </a:p>
        </p:txBody>
      </p:sp>
      <p:sp>
        <p:nvSpPr>
          <p:cNvPr id="7" name="Footer_page number">
            <a:extLst>
              <a:ext uri="{FF2B5EF4-FFF2-40B4-BE49-F238E27FC236}">
                <a16:creationId xmlns:a16="http://schemas.microsoft.com/office/drawing/2014/main" id="{2BD6776F-1260-0B5D-0437-2A57B42CC01F}"/>
              </a:ext>
            </a:extLst>
          </p:cNvPr>
          <p:cNvSpPr txBox="1">
            <a:spLocks/>
          </p:cNvSpPr>
          <p:nvPr/>
        </p:nvSpPr>
        <p:spPr>
          <a:xfrm>
            <a:off x="9900538" y="6559936"/>
            <a:ext cx="1840930" cy="269820"/>
          </a:xfrm>
          <a:prstGeom prst="rect">
            <a:avLst/>
          </a:prstGeom>
        </p:spPr>
        <p:txBody>
          <a:bodyPr wrap="square" lIns="121899" tIns="60949" rIns="121899" bIns="60949" anchor="ctr">
            <a:noAutofit/>
          </a:bodyPr>
          <a:lstStyle>
            <a:defPPr>
              <a:defRPr lang="en-US"/>
            </a:defPPr>
            <a:lvl1pPr algn="ctr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49D3042-9933-4C71-BBE3-FA9237566B45}" type="slidenum">
              <a:rPr lang="en-US" sz="1000" kern="0" smtClean="0">
                <a:solidFill>
                  <a:schemeClr val="tx1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+mn-ea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lang="en-US" sz="1100" kern="0" dirty="0">
              <a:solidFill>
                <a:schemeClr val="tx1">
                  <a:lumMod val="40000"/>
                  <a:lumOff val="60000"/>
                </a:schemeClr>
              </a:solidFill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Footer_copyright">
            <a:extLst>
              <a:ext uri="{FF2B5EF4-FFF2-40B4-BE49-F238E27FC236}">
                <a16:creationId xmlns:a16="http://schemas.microsoft.com/office/drawing/2014/main" id="{AC9F4A7A-0CBD-D5D1-5812-76B74062A582}"/>
              </a:ext>
            </a:extLst>
          </p:cNvPr>
          <p:cNvSpPr txBox="1">
            <a:spLocks/>
          </p:cNvSpPr>
          <p:nvPr/>
        </p:nvSpPr>
        <p:spPr>
          <a:xfrm>
            <a:off x="8748249" y="6543259"/>
            <a:ext cx="2745514" cy="304221"/>
          </a:xfrm>
          <a:prstGeom prst="rect">
            <a:avLst/>
          </a:prstGeom>
        </p:spPr>
        <p:txBody>
          <a:bodyPr wrap="square" lIns="121899" tIns="60949" rIns="121899" bIns="60949" anchor="ctr">
            <a:noAutofit/>
          </a:bodyPr>
          <a:lstStyle>
            <a:defPPr>
              <a:defRPr lang="en-US"/>
            </a:defPPr>
            <a:lvl1pPr algn="ctr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9pPr>
          </a:lstStyle>
          <a:p>
            <a:pPr algn="l" rtl="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900" kern="0" dirty="0">
                <a:solidFill>
                  <a:schemeClr val="tx1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©2023 Check Point Software Technologies</a:t>
            </a:r>
            <a:r>
              <a:rPr lang="en-US" sz="900" kern="0" baseline="0" dirty="0">
                <a:solidFill>
                  <a:schemeClr val="tx1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sz="900" kern="0" dirty="0">
                <a:solidFill>
                  <a:schemeClr val="tx1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Ltd. 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DC380B4-ADCD-A054-5064-FD3FC3DCC24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219" y="6549823"/>
            <a:ext cx="1025138" cy="228600"/>
          </a:xfrm>
          <a:prstGeom prst="rect">
            <a:avLst/>
          </a:prstGeom>
        </p:spPr>
      </p:pic>
      <p:sp>
        <p:nvSpPr>
          <p:cNvPr id="4" name="Footer Placeholder 3" hidden="1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D43BCA-8B0B-409B-A9D9-6E0AC4591C8D}" type="datetimeFigureOut">
              <a:rPr lang="en-US" smtClean="0"/>
              <a:t>8/23/2023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511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</p:sldLayoutIdLst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70" userDrawn="1">
          <p15:clr>
            <a:srgbClr val="F26B43"/>
          </p15:clr>
        </p15:guide>
        <p15:guide id="3" pos="7333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9C680E32-5E4F-2B7B-D689-FB6F5088CBE9}"/>
              </a:ext>
            </a:extLst>
          </p:cNvPr>
          <p:cNvSpPr/>
          <p:nvPr/>
        </p:nvSpPr>
        <p:spPr>
          <a:xfrm>
            <a:off x="1" y="6473072"/>
            <a:ext cx="12192000" cy="396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 sz="180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CA3DCB-B523-BE9B-990D-6063815229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375" y="365126"/>
            <a:ext cx="1076620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IL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36C0CA-30E2-D7AC-0E04-FF9E45D9B6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7375" y="1825625"/>
            <a:ext cx="1076620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 dirty="0"/>
          </a:p>
        </p:txBody>
      </p:sp>
      <p:sp>
        <p:nvSpPr>
          <p:cNvPr id="7" name="Footer_page number">
            <a:extLst>
              <a:ext uri="{FF2B5EF4-FFF2-40B4-BE49-F238E27FC236}">
                <a16:creationId xmlns:a16="http://schemas.microsoft.com/office/drawing/2014/main" id="{2BD6776F-1260-0B5D-0437-2A57B42CC01F}"/>
              </a:ext>
            </a:extLst>
          </p:cNvPr>
          <p:cNvSpPr txBox="1">
            <a:spLocks/>
          </p:cNvSpPr>
          <p:nvPr/>
        </p:nvSpPr>
        <p:spPr>
          <a:xfrm>
            <a:off x="9900538" y="6559936"/>
            <a:ext cx="1840930" cy="269820"/>
          </a:xfrm>
          <a:prstGeom prst="rect">
            <a:avLst/>
          </a:prstGeom>
        </p:spPr>
        <p:txBody>
          <a:bodyPr wrap="square" lIns="121899" tIns="60949" rIns="121899" bIns="60949" anchor="ctr">
            <a:noAutofit/>
          </a:bodyPr>
          <a:lstStyle>
            <a:defPPr>
              <a:defRPr lang="en-US"/>
            </a:defPPr>
            <a:lvl1pPr algn="ctr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49D3042-9933-4C71-BBE3-FA9237566B45}" type="slidenum">
              <a:rPr lang="en-US" sz="1000" kern="0" smtClean="0">
                <a:solidFill>
                  <a:schemeClr val="tx1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+mn-ea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lang="en-US" sz="1100" kern="0" dirty="0">
              <a:solidFill>
                <a:schemeClr val="tx1">
                  <a:lumMod val="40000"/>
                  <a:lumOff val="60000"/>
                </a:schemeClr>
              </a:solidFill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Footer_copyright">
            <a:extLst>
              <a:ext uri="{FF2B5EF4-FFF2-40B4-BE49-F238E27FC236}">
                <a16:creationId xmlns:a16="http://schemas.microsoft.com/office/drawing/2014/main" id="{AC9F4A7A-0CBD-D5D1-5812-76B74062A582}"/>
              </a:ext>
            </a:extLst>
          </p:cNvPr>
          <p:cNvSpPr txBox="1">
            <a:spLocks/>
          </p:cNvSpPr>
          <p:nvPr/>
        </p:nvSpPr>
        <p:spPr>
          <a:xfrm>
            <a:off x="8748249" y="6543259"/>
            <a:ext cx="2745514" cy="304221"/>
          </a:xfrm>
          <a:prstGeom prst="rect">
            <a:avLst/>
          </a:prstGeom>
        </p:spPr>
        <p:txBody>
          <a:bodyPr wrap="square" lIns="121899" tIns="60949" rIns="121899" bIns="60949" anchor="ctr">
            <a:noAutofit/>
          </a:bodyPr>
          <a:lstStyle>
            <a:defPPr>
              <a:defRPr lang="en-US"/>
            </a:defPPr>
            <a:lvl1pPr algn="ctr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9pPr>
          </a:lstStyle>
          <a:p>
            <a:pPr algn="l" rtl="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900" kern="0" dirty="0">
                <a:solidFill>
                  <a:schemeClr val="tx1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©2023 Check Point Software Technologies</a:t>
            </a:r>
            <a:r>
              <a:rPr lang="en-US" sz="900" kern="0" baseline="0" dirty="0">
                <a:solidFill>
                  <a:schemeClr val="tx1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sz="900" kern="0" dirty="0">
                <a:solidFill>
                  <a:schemeClr val="tx1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Ltd. 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DC380B4-ADCD-A054-5064-FD3FC3DCC24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219" y="6549823"/>
            <a:ext cx="1025138" cy="228600"/>
          </a:xfrm>
          <a:prstGeom prst="rect">
            <a:avLst/>
          </a:prstGeom>
        </p:spPr>
      </p:pic>
      <p:sp>
        <p:nvSpPr>
          <p:cNvPr id="4" name="Footer Placeholder 3" hidden="1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D43BCA-8B0B-409B-A9D9-6E0AC4591C8D}" type="datetimeFigureOut">
              <a:rPr lang="en-US" smtClean="0"/>
              <a:t>8/23/2023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703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</p:sldLayoutIdLst>
  <p:hf sldNum="0" hdr="0" ftr="0" dt="0"/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70">
          <p15:clr>
            <a:srgbClr val="F26B43"/>
          </p15:clr>
        </p15:guide>
        <p15:guide id="3" pos="7333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10" Type="http://schemas.openxmlformats.org/officeDocument/2006/relationships/image" Target="../media/image24.sv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svg"/><Relationship Id="rId3" Type="http://schemas.openxmlformats.org/officeDocument/2006/relationships/image" Target="../media/image38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1.svg"/><Relationship Id="rId5" Type="http://schemas.openxmlformats.org/officeDocument/2006/relationships/image" Target="../media/image39.png"/><Relationship Id="rId4" Type="http://schemas.openxmlformats.org/officeDocument/2006/relationships/image" Target="NUL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png"/><Relationship Id="rId4" Type="http://schemas.openxmlformats.org/officeDocument/2006/relationships/image" Target="NUL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18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4.svg"/><Relationship Id="rId3" Type="http://schemas.openxmlformats.org/officeDocument/2006/relationships/image" Target="../media/image45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2.svg"/><Relationship Id="rId5" Type="http://schemas.openxmlformats.org/officeDocument/2006/relationships/image" Target="../media/image46.png"/><Relationship Id="rId10" Type="http://schemas.openxmlformats.org/officeDocument/2006/relationships/image" Target="../media/image49.png"/><Relationship Id="rId4" Type="http://schemas.openxmlformats.org/officeDocument/2006/relationships/image" Target="../media/image140.svg"/><Relationship Id="rId9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emf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12" Type="http://schemas.openxmlformats.org/officeDocument/2006/relationships/image" Target="../media/image1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11" Type="http://schemas.openxmlformats.org/officeDocument/2006/relationships/image" Target="../media/image13.png"/><Relationship Id="rId5" Type="http://schemas.openxmlformats.org/officeDocument/2006/relationships/image" Target="../media/image7.emf"/><Relationship Id="rId10" Type="http://schemas.openxmlformats.org/officeDocument/2006/relationships/image" Target="../media/image12.png"/><Relationship Id="rId4" Type="http://schemas.openxmlformats.org/officeDocument/2006/relationships/image" Target="../media/image6.emf"/><Relationship Id="rId9" Type="http://schemas.openxmlformats.org/officeDocument/2006/relationships/image" Target="../media/image11.jpg"/><Relationship Id="rId14" Type="http://schemas.openxmlformats.org/officeDocument/2006/relationships/image" Target="../media/image1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f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hyperlink" Target="https://nvd.nist.gov/general/nvd-dashboard" TargetMode="External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person holding a computer&#10;&#10;Description automatically generated with medium confidence">
            <a:extLst>
              <a:ext uri="{FF2B5EF4-FFF2-40B4-BE49-F238E27FC236}">
                <a16:creationId xmlns:a16="http://schemas.microsoft.com/office/drawing/2014/main" id="{B99E08CC-6E2F-7395-8CF1-DEA752D965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287000" cy="6858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C6712BE-9917-6E2C-F206-69CB6AEB047C}"/>
              </a:ext>
            </a:extLst>
          </p:cNvPr>
          <p:cNvSpPr txBox="1"/>
          <p:nvPr/>
        </p:nvSpPr>
        <p:spPr bwMode="auto">
          <a:xfrm>
            <a:off x="306137" y="4391083"/>
            <a:ext cx="8045931" cy="175368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defTabSz="914126">
              <a:spcBef>
                <a:spcPts val="0"/>
              </a:spcBef>
              <a:buClr>
                <a:srgbClr val="3075FF"/>
              </a:buClr>
              <a:defRPr/>
            </a:pPr>
            <a:r>
              <a:rPr lang="en-US" sz="5398" b="1" cap="all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Posture</a:t>
            </a:r>
          </a:p>
          <a:p>
            <a:pPr defTabSz="914126">
              <a:spcBef>
                <a:spcPts val="0"/>
              </a:spcBef>
              <a:buClr>
                <a:srgbClr val="3075FF"/>
              </a:buClr>
              <a:defRPr/>
            </a:pPr>
            <a:r>
              <a:rPr lang="en-US" sz="5398" b="1" cap="all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management</a:t>
            </a:r>
            <a:endParaRPr lang="en-US" sz="5398" b="1" cap="all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6" name="Picture 1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B6B4E2E8-6F92-EEC4-2E90-1AF3B0F05D4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8907" y="4790351"/>
            <a:ext cx="2814897" cy="598454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6D9FD4D5-6916-EB02-A8FD-0ACEAE52726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952500" y="1023259"/>
            <a:ext cx="1362075" cy="1790700"/>
          </a:xfrm>
          <a:prstGeom prst="rect">
            <a:avLst/>
          </a:prstGeom>
        </p:spPr>
      </p:pic>
      <p:sp>
        <p:nvSpPr>
          <p:cNvPr id="2" name="Footer Placeholder 1" hidden="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 hidden="1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800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 hidden="1"/>
          <p:cNvSpPr>
            <a:spLocks noGrp="1"/>
          </p:cNvSpPr>
          <p:nvPr>
            <p:ph type="ftr" sz="quarter" idx="10"/>
          </p:nvPr>
        </p:nvSpPr>
        <p:spPr>
          <a:xfrm>
            <a:off x="9093200" y="6543675"/>
            <a:ext cx="3098800" cy="30321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4D4D4F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[Internal Use] for Check Point employees​</a:t>
            </a:r>
          </a:p>
        </p:txBody>
      </p:sp>
      <p:sp>
        <p:nvSpPr>
          <p:cNvPr id="5" name="Date Placeholder 4" hidden="1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D4D4F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778" y="1025401"/>
            <a:ext cx="9759100" cy="5432087"/>
          </a:xfrm>
          <a:prstGeom prst="rect">
            <a:avLst/>
          </a:prstGeom>
        </p:spPr>
      </p:pic>
      <p:sp>
        <p:nvSpPr>
          <p:cNvPr id="11" name="Speech Bubble: Rectangle 7">
            <a:extLst>
              <a:ext uri="{FF2B5EF4-FFF2-40B4-BE49-F238E27FC236}">
                <a16:creationId xmlns:a16="http://schemas.microsoft.com/office/drawing/2014/main" id="{397AE582-0600-74B5-076B-09DAACBC68BC}"/>
              </a:ext>
            </a:extLst>
          </p:cNvPr>
          <p:cNvSpPr/>
          <p:nvPr/>
        </p:nvSpPr>
        <p:spPr bwMode="auto">
          <a:xfrm>
            <a:off x="6173885" y="1981199"/>
            <a:ext cx="1141824" cy="821267"/>
          </a:xfrm>
          <a:prstGeom prst="wedgeRectCallout">
            <a:avLst>
              <a:gd name="adj1" fmla="val -20428"/>
              <a:gd name="adj2" fmla="val 79058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Tx/>
              <a:buSzPct val="115000"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Choose the Machines you wish to Patch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14483"/>
          </a:xfrm>
        </p:spPr>
        <p:txBody>
          <a:bodyPr>
            <a:normAutofit/>
          </a:bodyPr>
          <a:lstStyle/>
          <a:p>
            <a:pPr algn="ctr" rtl="0"/>
            <a:r>
              <a:rPr lang="en-US" sz="3399" b="1" kern="0" dirty="0" smtClean="0">
                <a:solidFill>
                  <a:srgbClr val="E45785"/>
                </a:solidFill>
                <a:latin typeface="Oswald" panose="02000503000000000000" pitchFamily="2" charset="0"/>
                <a:cs typeface="Arial"/>
              </a:rPr>
              <a:t>Posture </a:t>
            </a:r>
            <a:r>
              <a:rPr lang="en-US" sz="3600" b="1" dirty="0" smtClean="0">
                <a:latin typeface="Oswald" pitchFamily="2" charset="0"/>
                <a:cs typeface="Calibri" panose="020F0502020204030204" pitchFamily="34" charset="0"/>
              </a:rPr>
              <a:t>Management</a:t>
            </a:r>
            <a:endParaRPr lang="en-US" sz="3600" b="1" dirty="0">
              <a:latin typeface="Oswald" pitchFamily="2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77450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 hidden="1"/>
          <p:cNvSpPr>
            <a:spLocks noGrp="1"/>
          </p:cNvSpPr>
          <p:nvPr>
            <p:ph type="ftr" sz="quarter" idx="10"/>
          </p:nvPr>
        </p:nvSpPr>
        <p:spPr>
          <a:xfrm>
            <a:off x="9093200" y="6543675"/>
            <a:ext cx="3098800" cy="30321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4D4D4F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[Internal Use] for Check Point employees​</a:t>
            </a:r>
          </a:p>
        </p:txBody>
      </p:sp>
      <p:sp>
        <p:nvSpPr>
          <p:cNvPr id="5" name="Date Placeholder 4" hidden="1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D4D4F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1755" y="923467"/>
            <a:ext cx="10360245" cy="5531121"/>
          </a:xfrm>
          <a:prstGeom prst="rect">
            <a:avLst/>
          </a:prstGeom>
        </p:spPr>
      </p:pic>
      <p:sp>
        <p:nvSpPr>
          <p:cNvPr id="8" name="Speech Bubble: Rectangle 7">
            <a:extLst>
              <a:ext uri="{FF2B5EF4-FFF2-40B4-BE49-F238E27FC236}">
                <a16:creationId xmlns:a16="http://schemas.microsoft.com/office/drawing/2014/main" id="{397AE582-0600-74B5-076B-09DAACBC68BC}"/>
              </a:ext>
            </a:extLst>
          </p:cNvPr>
          <p:cNvSpPr/>
          <p:nvPr/>
        </p:nvSpPr>
        <p:spPr bwMode="auto">
          <a:xfrm>
            <a:off x="9917207" y="2195108"/>
            <a:ext cx="1481666" cy="570309"/>
          </a:xfrm>
          <a:prstGeom prst="wedgeRectCallout">
            <a:avLst>
              <a:gd name="adj1" fmla="val -66287"/>
              <a:gd name="adj2" fmla="val 114265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Tx/>
              <a:buSzPct val="115000"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Get Live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/>
            </a:r>
            <a:b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Patching Status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14483"/>
          </a:xfrm>
        </p:spPr>
        <p:txBody>
          <a:bodyPr>
            <a:normAutofit/>
          </a:bodyPr>
          <a:lstStyle/>
          <a:p>
            <a:pPr algn="ctr" rtl="0"/>
            <a:r>
              <a:rPr lang="en-US" sz="3399" b="1" kern="0" dirty="0" smtClean="0">
                <a:solidFill>
                  <a:srgbClr val="E45785"/>
                </a:solidFill>
                <a:latin typeface="Oswald" panose="02000503000000000000" pitchFamily="2" charset="0"/>
                <a:cs typeface="Arial"/>
              </a:rPr>
              <a:t>Posture </a:t>
            </a:r>
            <a:r>
              <a:rPr lang="en-US" sz="3600" b="1" dirty="0" smtClean="0">
                <a:latin typeface="Oswald" pitchFamily="2" charset="0"/>
                <a:cs typeface="Calibri" panose="020F0502020204030204" pitchFamily="34" charset="0"/>
              </a:rPr>
              <a:t>Management</a:t>
            </a:r>
            <a:endParaRPr lang="en-US" sz="3600" b="1" dirty="0">
              <a:latin typeface="Oswald" pitchFamily="2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58311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 hidden="1"/>
          <p:cNvSpPr>
            <a:spLocks noGrp="1"/>
          </p:cNvSpPr>
          <p:nvPr>
            <p:ph type="ftr" sz="quarter" idx="10"/>
          </p:nvPr>
        </p:nvSpPr>
        <p:spPr>
          <a:xfrm>
            <a:off x="9093200" y="6543675"/>
            <a:ext cx="3098800" cy="30321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4D4D4F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[Internal Use] for Check Point employees​</a:t>
            </a:r>
          </a:p>
        </p:txBody>
      </p:sp>
      <p:sp>
        <p:nvSpPr>
          <p:cNvPr id="5" name="Date Placeholder 4" hidden="1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D4D4F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630" y="946329"/>
            <a:ext cx="10167317" cy="5554790"/>
          </a:xfrm>
          <a:prstGeom prst="rect">
            <a:avLst/>
          </a:prstGeom>
        </p:spPr>
      </p:pic>
      <p:sp>
        <p:nvSpPr>
          <p:cNvPr id="10" name="Speech Bubble: Rectangle 7">
            <a:extLst>
              <a:ext uri="{FF2B5EF4-FFF2-40B4-BE49-F238E27FC236}">
                <a16:creationId xmlns:a16="http://schemas.microsoft.com/office/drawing/2014/main" id="{397AE582-0600-74B5-076B-09DAACBC68BC}"/>
              </a:ext>
            </a:extLst>
          </p:cNvPr>
          <p:cNvSpPr/>
          <p:nvPr/>
        </p:nvSpPr>
        <p:spPr bwMode="auto">
          <a:xfrm>
            <a:off x="62239" y="2294467"/>
            <a:ext cx="1578461" cy="721951"/>
          </a:xfrm>
          <a:prstGeom prst="wedgeRectCallout">
            <a:avLst>
              <a:gd name="adj1" fmla="val 80922"/>
              <a:gd name="adj2" fmla="val 51345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Tx/>
              <a:buSzPct val="115000"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Switch to</a:t>
            </a:r>
            <a:b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Device-Oriented View</a:t>
            </a:r>
          </a:p>
        </p:txBody>
      </p:sp>
      <p:sp>
        <p:nvSpPr>
          <p:cNvPr id="11" name="Speech Bubble: Rectangle 7">
            <a:extLst>
              <a:ext uri="{FF2B5EF4-FFF2-40B4-BE49-F238E27FC236}">
                <a16:creationId xmlns:a16="http://schemas.microsoft.com/office/drawing/2014/main" id="{397AE582-0600-74B5-076B-09DAACBC68BC}"/>
              </a:ext>
            </a:extLst>
          </p:cNvPr>
          <p:cNvSpPr/>
          <p:nvPr/>
        </p:nvSpPr>
        <p:spPr bwMode="auto">
          <a:xfrm>
            <a:off x="7034955" y="1869646"/>
            <a:ext cx="1578461" cy="721951"/>
          </a:xfrm>
          <a:prstGeom prst="wedgeRectCallout">
            <a:avLst>
              <a:gd name="adj1" fmla="val -50288"/>
              <a:gd name="adj2" fmla="val 123262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Tx/>
              <a:buSzPct val="115000"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Use </a:t>
            </a:r>
            <a:b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Push Operations to Remediate risks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14483"/>
          </a:xfrm>
        </p:spPr>
        <p:txBody>
          <a:bodyPr>
            <a:normAutofit/>
          </a:bodyPr>
          <a:lstStyle/>
          <a:p>
            <a:pPr algn="ctr" rtl="0"/>
            <a:r>
              <a:rPr lang="en-US" sz="3399" b="1" kern="0" dirty="0" smtClean="0">
                <a:solidFill>
                  <a:srgbClr val="E45785"/>
                </a:solidFill>
                <a:latin typeface="Oswald" panose="02000503000000000000" pitchFamily="2" charset="0"/>
                <a:cs typeface="Arial"/>
              </a:rPr>
              <a:t>Posture </a:t>
            </a:r>
            <a:r>
              <a:rPr lang="en-US" sz="3600" b="1" dirty="0" smtClean="0">
                <a:latin typeface="Oswald" pitchFamily="2" charset="0"/>
                <a:cs typeface="Calibri" panose="020F0502020204030204" pitchFamily="34" charset="0"/>
              </a:rPr>
              <a:t>Management</a:t>
            </a:r>
            <a:endParaRPr lang="en-US" sz="3600" b="1" dirty="0">
              <a:latin typeface="Oswald" pitchFamily="2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5200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 hidden="1"/>
          <p:cNvSpPr>
            <a:spLocks noGrp="1"/>
          </p:cNvSpPr>
          <p:nvPr>
            <p:ph type="ftr" sz="quarter" idx="10"/>
          </p:nvPr>
        </p:nvSpPr>
        <p:spPr>
          <a:xfrm>
            <a:off x="9093200" y="6543675"/>
            <a:ext cx="3098800" cy="30321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4D4D4F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[Internal Use] for Check Point employees​</a:t>
            </a:r>
          </a:p>
        </p:txBody>
      </p:sp>
      <p:sp>
        <p:nvSpPr>
          <p:cNvPr id="5" name="Date Placeholder 4" hidden="1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D4D4F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437" y="946022"/>
            <a:ext cx="11362297" cy="5508566"/>
          </a:xfrm>
          <a:prstGeom prst="rect">
            <a:avLst/>
          </a:prstGeom>
        </p:spPr>
      </p:pic>
      <p:sp>
        <p:nvSpPr>
          <p:cNvPr id="12" name="Speech Bubble: Rectangle 7">
            <a:extLst>
              <a:ext uri="{FF2B5EF4-FFF2-40B4-BE49-F238E27FC236}">
                <a16:creationId xmlns:a16="http://schemas.microsoft.com/office/drawing/2014/main" id="{397AE582-0600-74B5-076B-09DAACBC68BC}"/>
              </a:ext>
            </a:extLst>
          </p:cNvPr>
          <p:cNvSpPr/>
          <p:nvPr/>
        </p:nvSpPr>
        <p:spPr bwMode="auto">
          <a:xfrm>
            <a:off x="6728743" y="3659375"/>
            <a:ext cx="1961294" cy="834194"/>
          </a:xfrm>
          <a:prstGeom prst="wedgeRectCallout">
            <a:avLst>
              <a:gd name="adj1" fmla="val 75310"/>
              <a:gd name="adj2" fmla="val -1429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ct val="115000"/>
            </a:pPr>
            <a:r>
              <a:rPr lang="en-US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Use Policy to</a:t>
            </a:r>
            <a:br>
              <a:rPr lang="en-US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Automate the</a:t>
            </a:r>
            <a:br>
              <a:rPr lang="en-US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Vulnerability </a:t>
            </a:r>
            <a:r>
              <a:rPr lang="en-US" sz="1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Scanning</a:t>
            </a:r>
            <a:r>
              <a:rPr lang="en-US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Process</a:t>
            </a:r>
          </a:p>
        </p:txBody>
      </p:sp>
      <p:sp>
        <p:nvSpPr>
          <p:cNvPr id="13" name="Speech Bubble: Rectangle 7">
            <a:extLst>
              <a:ext uri="{FF2B5EF4-FFF2-40B4-BE49-F238E27FC236}">
                <a16:creationId xmlns:a16="http://schemas.microsoft.com/office/drawing/2014/main" id="{397AE582-0600-74B5-076B-09DAACBC68BC}"/>
              </a:ext>
            </a:extLst>
          </p:cNvPr>
          <p:cNvSpPr/>
          <p:nvPr/>
        </p:nvSpPr>
        <p:spPr bwMode="auto">
          <a:xfrm>
            <a:off x="6728743" y="4561942"/>
            <a:ext cx="1961294" cy="834194"/>
          </a:xfrm>
          <a:prstGeom prst="wedgeRectCallout">
            <a:avLst>
              <a:gd name="adj1" fmla="val 75310"/>
              <a:gd name="adj2" fmla="val -1429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ct val="115000"/>
            </a:pPr>
            <a:r>
              <a:rPr lang="en-US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Use Policy to</a:t>
            </a:r>
            <a:br>
              <a:rPr lang="en-US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Automate the</a:t>
            </a:r>
            <a:br>
              <a:rPr lang="en-US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Vulnerability </a:t>
            </a:r>
            <a:r>
              <a:rPr lang="en-US" sz="1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Patching</a:t>
            </a:r>
            <a:r>
              <a:rPr lang="en-US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Process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14483"/>
          </a:xfrm>
        </p:spPr>
        <p:txBody>
          <a:bodyPr>
            <a:normAutofit/>
          </a:bodyPr>
          <a:lstStyle/>
          <a:p>
            <a:pPr algn="ctr" rtl="0"/>
            <a:r>
              <a:rPr lang="en-US" sz="3399" b="1" kern="0" dirty="0" smtClean="0">
                <a:solidFill>
                  <a:srgbClr val="E45785"/>
                </a:solidFill>
                <a:latin typeface="Oswald" panose="02000503000000000000" pitchFamily="2" charset="0"/>
                <a:cs typeface="Arial"/>
              </a:rPr>
              <a:t>Posture </a:t>
            </a:r>
            <a:r>
              <a:rPr lang="en-US" sz="3600" b="1" dirty="0" smtClean="0">
                <a:latin typeface="Oswald" pitchFamily="2" charset="0"/>
                <a:cs typeface="Calibri" panose="020F0502020204030204" pitchFamily="34" charset="0"/>
              </a:rPr>
              <a:t>Management</a:t>
            </a:r>
            <a:endParaRPr lang="en-US" sz="3600" b="1" dirty="0">
              <a:latin typeface="Oswald" pitchFamily="2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5627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 hidden="1"/>
          <p:cNvSpPr>
            <a:spLocks noGrp="1"/>
          </p:cNvSpPr>
          <p:nvPr>
            <p:ph type="ftr" sz="quarter" idx="10"/>
          </p:nvPr>
        </p:nvSpPr>
        <p:spPr>
          <a:xfrm>
            <a:off x="9093200" y="6543675"/>
            <a:ext cx="3098800" cy="30321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4D4D4F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[Internal Use] for Check Point employees​</a:t>
            </a:r>
          </a:p>
        </p:txBody>
      </p:sp>
      <p:sp>
        <p:nvSpPr>
          <p:cNvPr id="5" name="Date Placeholder 4" hidden="1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D4D4F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" name="Graphic 15">
            <a:extLst>
              <a:ext uri="{FF2B5EF4-FFF2-40B4-BE49-F238E27FC236}">
                <a16:creationId xmlns:a16="http://schemas.microsoft.com/office/drawing/2014/main" id="{4BB51A66-D6A9-CD4E-A432-B2364B7A91E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19893" y="1434672"/>
            <a:ext cx="880862" cy="816912"/>
          </a:xfrm>
          <a:prstGeom prst="rect">
            <a:avLst/>
          </a:prstGeom>
        </p:spPr>
      </p:pic>
      <p:pic>
        <p:nvPicPr>
          <p:cNvPr id="7" name="Graphic 16">
            <a:extLst>
              <a:ext uri="{FF2B5EF4-FFF2-40B4-BE49-F238E27FC236}">
                <a16:creationId xmlns:a16="http://schemas.microsoft.com/office/drawing/2014/main" id="{A30AF77B-F641-0A1A-9A70-D1138F3CDAF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13010" y="2408338"/>
            <a:ext cx="880862" cy="816912"/>
          </a:xfrm>
          <a:prstGeom prst="rect">
            <a:avLst/>
          </a:prstGeom>
        </p:spPr>
      </p:pic>
      <p:pic>
        <p:nvPicPr>
          <p:cNvPr id="8" name="Graphic 17">
            <a:extLst>
              <a:ext uri="{FF2B5EF4-FFF2-40B4-BE49-F238E27FC236}">
                <a16:creationId xmlns:a16="http://schemas.microsoft.com/office/drawing/2014/main" id="{B70BB84E-995F-666A-6035-84B32F1534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13010" y="3389470"/>
            <a:ext cx="880862" cy="81691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221008" y="1631977"/>
            <a:ext cx="69508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4D4D4F"/>
                </a:solidFill>
                <a:latin typeface="Calibri"/>
                <a:cs typeface="Arial" panose="020B0604020202020204" pitchFamily="34" charset="0"/>
              </a:rPr>
              <a:t>Fully Automated process </a:t>
            </a:r>
            <a:r>
              <a:rPr lang="en-IL" sz="2400" dirty="0">
                <a:solidFill>
                  <a:srgbClr val="4D4D4F"/>
                </a:solidFill>
                <a:latin typeface="Calibri"/>
                <a:cs typeface="Arial" panose="020B0604020202020204" pitchFamily="34" charset="0"/>
              </a:rPr>
              <a:t>–</a:t>
            </a:r>
            <a:r>
              <a:rPr lang="en-US" sz="2400" dirty="0">
                <a:solidFill>
                  <a:srgbClr val="4D4D4F"/>
                </a:solidFill>
                <a:latin typeface="Calibri"/>
                <a:cs typeface="Arial" panose="020B0604020202020204" pitchFamily="34" charset="0"/>
              </a:rPr>
              <a:t> From initial scan to patch</a:t>
            </a:r>
          </a:p>
        </p:txBody>
      </p:sp>
      <p:pic>
        <p:nvPicPr>
          <p:cNvPr id="11" name="Graphic 17">
            <a:extLst>
              <a:ext uri="{FF2B5EF4-FFF2-40B4-BE49-F238E27FC236}">
                <a16:creationId xmlns:a16="http://schemas.microsoft.com/office/drawing/2014/main" id="{B70BB84E-995F-666A-6035-84B32F1534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13010" y="4363136"/>
            <a:ext cx="880862" cy="816912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221002" y="2430632"/>
            <a:ext cx="78737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4D4D4F"/>
                </a:solidFill>
                <a:latin typeface="Calibri"/>
                <a:cs typeface="Arial" panose="020B0604020202020204" pitchFamily="34" charset="0"/>
              </a:rPr>
              <a:t>Smart Prioritization</a:t>
            </a:r>
            <a:br>
              <a:rPr lang="en-US" sz="2400" b="1" dirty="0" smtClean="0">
                <a:solidFill>
                  <a:srgbClr val="4D4D4F"/>
                </a:solidFill>
                <a:latin typeface="Calibri"/>
                <a:cs typeface="Arial" panose="020B0604020202020204" pitchFamily="34" charset="0"/>
              </a:rPr>
            </a:br>
            <a:r>
              <a:rPr lang="en-US" sz="2000" dirty="0" smtClean="0">
                <a:solidFill>
                  <a:srgbClr val="4D4D4F"/>
                </a:solidFill>
                <a:latin typeface="Calibri"/>
                <a:cs typeface="Arial" panose="020B0604020202020204" pitchFamily="34" charset="0"/>
              </a:rPr>
              <a:t>By</a:t>
            </a:r>
            <a:r>
              <a:rPr lang="en-US" sz="2400" b="1" dirty="0" smtClean="0">
                <a:solidFill>
                  <a:srgbClr val="4D4D4F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en-US" sz="2000" dirty="0" smtClean="0">
                <a:solidFill>
                  <a:srgbClr val="4D4D4F"/>
                </a:solidFill>
                <a:latin typeface="Calibri"/>
                <a:cs typeface="Arial" panose="020B0604020202020204" pitchFamily="34" charset="0"/>
              </a:rPr>
              <a:t>Severity, </a:t>
            </a:r>
            <a:r>
              <a:rPr lang="en-US" sz="2000" dirty="0">
                <a:solidFill>
                  <a:srgbClr val="4D4D4F"/>
                </a:solidFill>
                <a:latin typeface="Calibri"/>
                <a:cs typeface="Arial" panose="020B0604020202020204" pitchFamily="34" charset="0"/>
              </a:rPr>
              <a:t>Apps, </a:t>
            </a:r>
            <a:r>
              <a:rPr lang="en-US" sz="2000" dirty="0" smtClean="0">
                <a:solidFill>
                  <a:srgbClr val="4D4D4F"/>
                </a:solidFill>
                <a:latin typeface="Calibri"/>
                <a:cs typeface="Arial" panose="020B0604020202020204" pitchFamily="34" charset="0"/>
              </a:rPr>
              <a:t>Machines, Identity, Risk-Based </a:t>
            </a:r>
            <a:r>
              <a:rPr lang="en-US" sz="2000" dirty="0">
                <a:solidFill>
                  <a:srgbClr val="4D4D4F"/>
                </a:solidFill>
                <a:latin typeface="Calibri"/>
                <a:cs typeface="Arial" panose="020B0604020202020204" pitchFamily="34" charset="0"/>
              </a:rPr>
              <a:t>Prioritization</a:t>
            </a:r>
          </a:p>
          <a:p>
            <a:endParaRPr lang="en-US" sz="2400" dirty="0">
              <a:solidFill>
                <a:srgbClr val="4D4D4F"/>
              </a:solidFill>
              <a:latin typeface="Calibri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221002" y="3424594"/>
            <a:ext cx="701860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4D4D4F"/>
                </a:solidFill>
                <a:latin typeface="Calibri"/>
                <a:cs typeface="Arial" panose="020B0604020202020204" pitchFamily="34" charset="0"/>
              </a:rPr>
              <a:t>Consolidate Solution</a:t>
            </a:r>
            <a:br>
              <a:rPr lang="en-US" sz="2400" b="1" dirty="0" smtClean="0">
                <a:solidFill>
                  <a:srgbClr val="4D4D4F"/>
                </a:solidFill>
                <a:latin typeface="Calibri"/>
                <a:cs typeface="Arial" panose="020B0604020202020204" pitchFamily="34" charset="0"/>
              </a:rPr>
            </a:br>
            <a:r>
              <a:rPr lang="en-US" sz="2000" dirty="0" smtClean="0">
                <a:solidFill>
                  <a:srgbClr val="4D4D4F"/>
                </a:solidFill>
                <a:latin typeface="Calibri"/>
                <a:cs typeface="Arial" panose="020B0604020202020204" pitchFamily="34" charset="0"/>
              </a:rPr>
              <a:t>Endpoint security &amp; Posture Management tool</a:t>
            </a:r>
            <a:endParaRPr lang="en-US" sz="2000" dirty="0">
              <a:solidFill>
                <a:srgbClr val="4D4D4F"/>
              </a:solidFill>
              <a:latin typeface="Calibri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87142" y="4381893"/>
            <a:ext cx="701860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4D4D4F"/>
                </a:solidFill>
                <a:latin typeface="Calibri"/>
                <a:cs typeface="Arial" panose="020B0604020202020204" pitchFamily="34" charset="0"/>
              </a:rPr>
              <a:t>Real-time Patch </a:t>
            </a:r>
            <a:r>
              <a:rPr lang="en-US" sz="2400" b="1" dirty="0" smtClean="0">
                <a:solidFill>
                  <a:srgbClr val="4D4D4F"/>
                </a:solidFill>
                <a:latin typeface="Calibri"/>
                <a:cs typeface="Arial" panose="020B0604020202020204" pitchFamily="34" charset="0"/>
              </a:rPr>
              <a:t>Management &amp; Validation</a:t>
            </a:r>
            <a:endParaRPr lang="en-US" sz="2400" b="1" dirty="0">
              <a:solidFill>
                <a:srgbClr val="4D4D4F"/>
              </a:solidFill>
              <a:latin typeface="Calibri"/>
              <a:cs typeface="Arial" panose="020B0604020202020204" pitchFamily="34" charset="0"/>
            </a:endParaRPr>
          </a:p>
          <a:p>
            <a:r>
              <a:rPr lang="en-US" sz="2400" b="1" dirty="0" smtClean="0">
                <a:solidFill>
                  <a:srgbClr val="4D4D4F"/>
                </a:solidFill>
                <a:latin typeface="Calibri"/>
                <a:cs typeface="Arial" panose="020B0604020202020204" pitchFamily="34" charset="0"/>
              </a:rPr>
              <a:t>For Microsoft </a:t>
            </a:r>
            <a:r>
              <a:rPr lang="en-US" sz="2400" b="1" dirty="0">
                <a:solidFill>
                  <a:srgbClr val="4D4D4F"/>
                </a:solidFill>
                <a:latin typeface="Calibri"/>
                <a:cs typeface="Arial" panose="020B0604020202020204" pitchFamily="34" charset="0"/>
              </a:rPr>
              <a:t>&amp; 3</a:t>
            </a:r>
            <a:r>
              <a:rPr lang="en-US" sz="2400" b="1" baseline="30000" dirty="0">
                <a:solidFill>
                  <a:srgbClr val="4D4D4F"/>
                </a:solidFill>
                <a:latin typeface="Calibri"/>
                <a:cs typeface="Arial" panose="020B0604020202020204" pitchFamily="34" charset="0"/>
              </a:rPr>
              <a:t>rd</a:t>
            </a:r>
            <a:r>
              <a:rPr lang="en-US" sz="2400" b="1" dirty="0">
                <a:solidFill>
                  <a:srgbClr val="4D4D4F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en-US" sz="2400" b="1" dirty="0" smtClean="0">
                <a:solidFill>
                  <a:srgbClr val="4D4D4F"/>
                </a:solidFill>
                <a:latin typeface="Calibri"/>
                <a:cs typeface="Arial" panose="020B0604020202020204" pitchFamily="34" charset="0"/>
              </a:rPr>
              <a:t>party</a:t>
            </a:r>
            <a:endParaRPr lang="en-US" sz="2400" b="1" dirty="0">
              <a:solidFill>
                <a:srgbClr val="4D4D4F"/>
              </a:solidFill>
              <a:latin typeface="Calibri"/>
              <a:cs typeface="Arial" panose="020B0604020202020204" pitchFamily="34" charset="0"/>
            </a:endParaRPr>
          </a:p>
        </p:txBody>
      </p:sp>
      <p:pic>
        <p:nvPicPr>
          <p:cNvPr id="15" name="Graphic 17">
            <a:extLst>
              <a:ext uri="{FF2B5EF4-FFF2-40B4-BE49-F238E27FC236}">
                <a16:creationId xmlns:a16="http://schemas.microsoft.com/office/drawing/2014/main" id="{B70BB84E-995F-666A-6035-84B32F1534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13010" y="5336802"/>
            <a:ext cx="880862" cy="816912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1221002" y="5514425"/>
            <a:ext cx="70186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4D4D4F"/>
                </a:solidFill>
                <a:latin typeface="Calibri"/>
                <a:cs typeface="Arial" panose="020B0604020202020204" pitchFamily="34" charset="0"/>
              </a:rPr>
              <a:t>Improved Endpoint Compliance &amp; Application Control</a:t>
            </a:r>
            <a:endParaRPr lang="en-US" sz="2400" b="1" dirty="0">
              <a:solidFill>
                <a:srgbClr val="4D4D4F"/>
              </a:solidFill>
              <a:latin typeface="Calibri"/>
              <a:cs typeface="Arial" panose="020B0604020202020204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335E9FA-9FA4-EB2C-83F7-3D94A8DE4344}"/>
              </a:ext>
            </a:extLst>
          </p:cNvPr>
          <p:cNvGrpSpPr/>
          <p:nvPr/>
        </p:nvGrpSpPr>
        <p:grpSpPr>
          <a:xfrm>
            <a:off x="9592859" y="1776246"/>
            <a:ext cx="2503045" cy="3305500"/>
            <a:chOff x="9061838" y="1334850"/>
            <a:chExt cx="2503045" cy="3305500"/>
          </a:xfrm>
        </p:grpSpPr>
        <p:grpSp>
          <p:nvGrpSpPr>
            <p:cNvPr id="18" name="Graphic 4">
              <a:extLst>
                <a:ext uri="{FF2B5EF4-FFF2-40B4-BE49-F238E27FC236}">
                  <a16:creationId xmlns:a16="http://schemas.microsoft.com/office/drawing/2014/main" id="{5771E17F-716F-460B-454E-A601F5EE6827}"/>
                </a:ext>
              </a:extLst>
            </p:cNvPr>
            <p:cNvGrpSpPr/>
            <p:nvPr/>
          </p:nvGrpSpPr>
          <p:grpSpPr>
            <a:xfrm>
              <a:off x="9061838" y="1334850"/>
              <a:ext cx="2503045" cy="3305500"/>
              <a:chOff x="9061838" y="1334850"/>
              <a:chExt cx="2503045" cy="3305500"/>
            </a:xfrm>
            <a:solidFill>
              <a:srgbClr val="F25F1E"/>
            </a:solidFill>
          </p:grpSpPr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5F242723-35B5-B811-7F52-7F257F70DA15}"/>
                  </a:ext>
                </a:extLst>
              </p:cNvPr>
              <p:cNvSpPr/>
              <p:nvPr/>
            </p:nvSpPr>
            <p:spPr>
              <a:xfrm>
                <a:off x="9553689" y="1364218"/>
                <a:ext cx="2011194" cy="3276132"/>
              </a:xfrm>
              <a:custGeom>
                <a:avLst/>
                <a:gdLst>
                  <a:gd name="connsiteX0" fmla="*/ 1087934 w 2011194"/>
                  <a:gd name="connsiteY0" fmla="*/ 3236975 h 3276132"/>
                  <a:gd name="connsiteX1" fmla="*/ 1299658 w 2011194"/>
                  <a:gd name="connsiteY1" fmla="*/ 3276132 h 3276132"/>
                  <a:gd name="connsiteX2" fmla="*/ 1879455 w 2011194"/>
                  <a:gd name="connsiteY2" fmla="*/ 2871511 h 3276132"/>
                  <a:gd name="connsiteX3" fmla="*/ 1892484 w 2011194"/>
                  <a:gd name="connsiteY3" fmla="*/ 2835617 h 3276132"/>
                  <a:gd name="connsiteX4" fmla="*/ 1980431 w 2011194"/>
                  <a:gd name="connsiteY4" fmla="*/ 1771853 h 3276132"/>
                  <a:gd name="connsiteX5" fmla="*/ 0 w 2011194"/>
                  <a:gd name="connsiteY5" fmla="*/ 0 h 3276132"/>
                  <a:gd name="connsiteX6" fmla="*/ 351787 w 2011194"/>
                  <a:gd name="connsiteY6" fmla="*/ 512304 h 3276132"/>
                  <a:gd name="connsiteX7" fmla="*/ 228010 w 2011194"/>
                  <a:gd name="connsiteY7" fmla="*/ 1067027 h 3276132"/>
                  <a:gd name="connsiteX8" fmla="*/ 42345 w 2011194"/>
                  <a:gd name="connsiteY8" fmla="*/ 1249760 h 3276132"/>
                  <a:gd name="connsiteX9" fmla="*/ 762205 w 2011194"/>
                  <a:gd name="connsiteY9" fmla="*/ 1977426 h 3276132"/>
                  <a:gd name="connsiteX10" fmla="*/ 719861 w 2011194"/>
                  <a:gd name="connsiteY10" fmla="*/ 2444047 h 3276132"/>
                  <a:gd name="connsiteX11" fmla="*/ 1087934 w 2011194"/>
                  <a:gd name="connsiteY11" fmla="*/ 3236975 h 3276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11194" h="3276132">
                    <a:moveTo>
                      <a:pt x="1087934" y="3236975"/>
                    </a:moveTo>
                    <a:cubicBezTo>
                      <a:pt x="1156337" y="3263080"/>
                      <a:pt x="1227998" y="3276132"/>
                      <a:pt x="1299658" y="3276132"/>
                    </a:cubicBezTo>
                    <a:cubicBezTo>
                      <a:pt x="1556984" y="3276132"/>
                      <a:pt x="1791509" y="3112978"/>
                      <a:pt x="1879455" y="2871511"/>
                    </a:cubicBezTo>
                    <a:lnTo>
                      <a:pt x="1892484" y="2835617"/>
                    </a:lnTo>
                    <a:cubicBezTo>
                      <a:pt x="2009747" y="2496256"/>
                      <a:pt x="2042320" y="2127528"/>
                      <a:pt x="1980431" y="1771853"/>
                    </a:cubicBezTo>
                    <a:cubicBezTo>
                      <a:pt x="1811052" y="783139"/>
                      <a:pt x="986958" y="55472"/>
                      <a:pt x="0" y="0"/>
                    </a:cubicBezTo>
                    <a:cubicBezTo>
                      <a:pt x="182408" y="107682"/>
                      <a:pt x="312700" y="290414"/>
                      <a:pt x="351787" y="512304"/>
                    </a:cubicBezTo>
                    <a:cubicBezTo>
                      <a:pt x="384360" y="708088"/>
                      <a:pt x="342015" y="903873"/>
                      <a:pt x="228010" y="1067027"/>
                    </a:cubicBezTo>
                    <a:cubicBezTo>
                      <a:pt x="175893" y="1138815"/>
                      <a:pt x="114005" y="1200813"/>
                      <a:pt x="42345" y="1249760"/>
                    </a:cubicBezTo>
                    <a:cubicBezTo>
                      <a:pt x="407161" y="1315021"/>
                      <a:pt x="697060" y="1602172"/>
                      <a:pt x="762205" y="1977426"/>
                    </a:cubicBezTo>
                    <a:cubicBezTo>
                      <a:pt x="788264" y="2134054"/>
                      <a:pt x="775234" y="2293945"/>
                      <a:pt x="719861" y="2444047"/>
                    </a:cubicBezTo>
                    <a:cubicBezTo>
                      <a:pt x="602598" y="2763829"/>
                      <a:pt x="768720" y="3119505"/>
                      <a:pt x="1087934" y="3236975"/>
                    </a:cubicBezTo>
                    <a:close/>
                  </a:path>
                </a:pathLst>
              </a:custGeom>
              <a:solidFill>
                <a:schemeClr val="bg2"/>
              </a:solidFill>
              <a:ln w="325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r" defTabSz="91440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L" sz="1800" b="0" i="0" u="none" strike="noStrike" kern="1200" cap="none" spc="0" normalizeH="0" baseline="0" noProof="0">
                  <a:ln>
                    <a:noFill/>
                  </a:ln>
                  <a:solidFill>
                    <a:srgbClr val="4D4D4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7127FE78-D940-E04D-D199-440A29549C83}"/>
                  </a:ext>
                </a:extLst>
              </p:cNvPr>
              <p:cNvSpPr/>
              <p:nvPr/>
            </p:nvSpPr>
            <p:spPr>
              <a:xfrm>
                <a:off x="9293106" y="2672713"/>
                <a:ext cx="32572" cy="32630"/>
              </a:xfrm>
              <a:custGeom>
                <a:avLst/>
                <a:gdLst>
                  <a:gd name="connsiteX0" fmla="*/ 0 w 32572"/>
                  <a:gd name="connsiteY0" fmla="*/ 0 h 32630"/>
                  <a:gd name="connsiteX1" fmla="*/ 0 w 32572"/>
                  <a:gd name="connsiteY1" fmla="*/ 0 h 32630"/>
                  <a:gd name="connsiteX2" fmla="*/ 0 w 32572"/>
                  <a:gd name="connsiteY2" fmla="*/ 0 h 32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572" h="3263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25F1E"/>
              </a:solidFill>
              <a:ln w="325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L" sz="1800" b="0" i="0" u="none" strike="noStrike" kern="1200" cap="none" spc="0" normalizeH="0" baseline="0" noProof="0">
                  <a:ln>
                    <a:noFill/>
                  </a:ln>
                  <a:solidFill>
                    <a:srgbClr val="4D4D4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</p:txBody>
          </p:sp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75055A3D-756D-D51C-E607-52ABD27159C1}"/>
                  </a:ext>
                </a:extLst>
              </p:cNvPr>
              <p:cNvSpPr/>
              <p:nvPr/>
            </p:nvSpPr>
            <p:spPr>
              <a:xfrm>
                <a:off x="9061838" y="1334850"/>
                <a:ext cx="32572" cy="32630"/>
              </a:xfrm>
              <a:custGeom>
                <a:avLst/>
                <a:gdLst>
                  <a:gd name="connsiteX0" fmla="*/ 0 w 32572"/>
                  <a:gd name="connsiteY0" fmla="*/ 0 h 32630"/>
                  <a:gd name="connsiteX1" fmla="*/ 0 w 32572"/>
                  <a:gd name="connsiteY1" fmla="*/ 0 h 32630"/>
                  <a:gd name="connsiteX2" fmla="*/ 0 w 32572"/>
                  <a:gd name="connsiteY2" fmla="*/ 0 h 32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572" h="3263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25F1E"/>
              </a:solidFill>
              <a:ln w="325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r" defTabSz="91440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L" sz="1800" b="0" i="0" u="none" strike="noStrike" kern="1200" cap="none" spc="0" normalizeH="0" baseline="0" noProof="0">
                  <a:ln>
                    <a:noFill/>
                  </a:ln>
                  <a:solidFill>
                    <a:srgbClr val="4D4D4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</p:txBody>
          </p:sp>
        </p:grpSp>
        <p:pic>
          <p:nvPicPr>
            <p:cNvPr id="19" name="Graphic 22">
              <a:extLst>
                <a:ext uri="{FF2B5EF4-FFF2-40B4-BE49-F238E27FC236}">
                  <a16:creationId xmlns:a16="http://schemas.microsoft.com/office/drawing/2014/main" id="{95E207AF-E224-F957-27F2-73093897721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10253790" y="2420949"/>
              <a:ext cx="1295832" cy="1322828"/>
            </a:xfrm>
            <a:prstGeom prst="rect">
              <a:avLst/>
            </a:prstGeom>
          </p:spPr>
        </p:pic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8567D33F-9C00-A52F-C621-8A4CE257F591}"/>
              </a:ext>
            </a:extLst>
          </p:cNvPr>
          <p:cNvSpPr txBox="1"/>
          <p:nvPr/>
        </p:nvSpPr>
        <p:spPr>
          <a:xfrm>
            <a:off x="9336790" y="3534476"/>
            <a:ext cx="136782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TCO</a:t>
            </a:r>
            <a:endParaRPr kumimoji="0" lang="en-IL" sz="4400" b="1" i="0" u="none" strike="noStrike" kern="1200" cap="none" spc="0" normalizeH="0" baseline="0" noProof="0" dirty="0">
              <a:ln>
                <a:noFill/>
              </a:ln>
              <a:solidFill>
                <a:srgbClr val="4D4D4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7380313-694A-FFD7-D6B7-AC74B5998E63}"/>
              </a:ext>
            </a:extLst>
          </p:cNvPr>
          <p:cNvGrpSpPr/>
          <p:nvPr/>
        </p:nvGrpSpPr>
        <p:grpSpPr>
          <a:xfrm>
            <a:off x="7831136" y="1825193"/>
            <a:ext cx="2494396" cy="3073821"/>
            <a:chOff x="7300115" y="1383797"/>
            <a:chExt cx="2494396" cy="3073821"/>
          </a:xfrm>
        </p:grpSpPr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04E1AB1C-8D03-12EB-8974-039214685531}"/>
                </a:ext>
              </a:extLst>
            </p:cNvPr>
            <p:cNvSpPr/>
            <p:nvPr/>
          </p:nvSpPr>
          <p:spPr>
            <a:xfrm>
              <a:off x="7300115" y="1383797"/>
              <a:ext cx="2494396" cy="3073821"/>
            </a:xfrm>
            <a:custGeom>
              <a:avLst/>
              <a:gdLst>
                <a:gd name="connsiteX0" fmla="*/ 2380608 w 2494396"/>
                <a:gd name="connsiteY0" fmla="*/ 975661 h 3073821"/>
                <a:gd name="connsiteX1" fmla="*/ 2484841 w 2494396"/>
                <a:gd name="connsiteY1" fmla="*/ 512304 h 3073821"/>
                <a:gd name="connsiteX2" fmla="*/ 1875728 w 2494396"/>
                <a:gd name="connsiteY2" fmla="*/ 0 h 3073821"/>
                <a:gd name="connsiteX3" fmla="*/ 1768238 w 2494396"/>
                <a:gd name="connsiteY3" fmla="*/ 9789 h 3073821"/>
                <a:gd name="connsiteX4" fmla="*/ 390405 w 2494396"/>
                <a:gd name="connsiteY4" fmla="*/ 881032 h 3073821"/>
                <a:gd name="connsiteX5" fmla="*/ 32103 w 2494396"/>
                <a:gd name="connsiteY5" fmla="*/ 2473415 h 3073821"/>
                <a:gd name="connsiteX6" fmla="*/ 230798 w 2494396"/>
                <a:gd name="connsiteY6" fmla="*/ 3073822 h 3073821"/>
                <a:gd name="connsiteX7" fmla="*/ 234055 w 2494396"/>
                <a:gd name="connsiteY7" fmla="*/ 3015086 h 3073821"/>
                <a:gd name="connsiteX8" fmla="*/ 497895 w 2494396"/>
                <a:gd name="connsiteY8" fmla="*/ 2512572 h 3073821"/>
                <a:gd name="connsiteX9" fmla="*/ 970202 w 2494396"/>
                <a:gd name="connsiteY9" fmla="*/ 2339629 h 3073821"/>
                <a:gd name="connsiteX10" fmla="*/ 1289416 w 2494396"/>
                <a:gd name="connsiteY10" fmla="*/ 2411416 h 3073821"/>
                <a:gd name="connsiteX11" fmla="*/ 1250329 w 2494396"/>
                <a:gd name="connsiteY11" fmla="*/ 2261315 h 3073821"/>
                <a:gd name="connsiteX12" fmla="*/ 1400164 w 2494396"/>
                <a:gd name="connsiteY12" fmla="*/ 1592383 h 3073821"/>
                <a:gd name="connsiteX13" fmla="*/ 1979961 w 2494396"/>
                <a:gd name="connsiteY13" fmla="*/ 1226918 h 3073821"/>
                <a:gd name="connsiteX14" fmla="*/ 2380608 w 2494396"/>
                <a:gd name="connsiteY14" fmla="*/ 975661 h 3073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494396" h="3073821">
                  <a:moveTo>
                    <a:pt x="2380608" y="975661"/>
                  </a:moveTo>
                  <a:cubicBezTo>
                    <a:pt x="2475069" y="841875"/>
                    <a:pt x="2514157" y="675458"/>
                    <a:pt x="2484841" y="512304"/>
                  </a:cubicBezTo>
                  <a:cubicBezTo>
                    <a:pt x="2432725" y="215363"/>
                    <a:pt x="2178656" y="0"/>
                    <a:pt x="1875728" y="0"/>
                  </a:cubicBezTo>
                  <a:cubicBezTo>
                    <a:pt x="1839898" y="0"/>
                    <a:pt x="1804068" y="3263"/>
                    <a:pt x="1768238" y="9789"/>
                  </a:cubicBezTo>
                  <a:cubicBezTo>
                    <a:pt x="1207984" y="107682"/>
                    <a:pt x="719391" y="417674"/>
                    <a:pt x="390405" y="881032"/>
                  </a:cubicBezTo>
                  <a:cubicBezTo>
                    <a:pt x="61419" y="1347652"/>
                    <a:pt x="-65616" y="1912165"/>
                    <a:pt x="32103" y="2473415"/>
                  </a:cubicBezTo>
                  <a:cubicBezTo>
                    <a:pt x="67933" y="2682252"/>
                    <a:pt x="136336" y="2884563"/>
                    <a:pt x="230798" y="3073822"/>
                  </a:cubicBezTo>
                  <a:cubicBezTo>
                    <a:pt x="230798" y="3054243"/>
                    <a:pt x="230798" y="3034664"/>
                    <a:pt x="234055" y="3015086"/>
                  </a:cubicBezTo>
                  <a:cubicBezTo>
                    <a:pt x="250341" y="2819301"/>
                    <a:pt x="344803" y="2639832"/>
                    <a:pt x="497895" y="2512572"/>
                  </a:cubicBezTo>
                  <a:cubicBezTo>
                    <a:pt x="631444" y="2401627"/>
                    <a:pt x="797566" y="2339629"/>
                    <a:pt x="970202" y="2339629"/>
                  </a:cubicBezTo>
                  <a:cubicBezTo>
                    <a:pt x="1080950" y="2339629"/>
                    <a:pt x="1191698" y="2365733"/>
                    <a:pt x="1289416" y="2411416"/>
                  </a:cubicBezTo>
                  <a:cubicBezTo>
                    <a:pt x="1273130" y="2362470"/>
                    <a:pt x="1260101" y="2313524"/>
                    <a:pt x="1250329" y="2261315"/>
                  </a:cubicBezTo>
                  <a:cubicBezTo>
                    <a:pt x="1211241" y="2026373"/>
                    <a:pt x="1263358" y="1788168"/>
                    <a:pt x="1400164" y="1592383"/>
                  </a:cubicBezTo>
                  <a:cubicBezTo>
                    <a:pt x="1536970" y="1396598"/>
                    <a:pt x="1742179" y="1266075"/>
                    <a:pt x="1979961" y="1226918"/>
                  </a:cubicBezTo>
                  <a:cubicBezTo>
                    <a:pt x="2146083" y="1200814"/>
                    <a:pt x="2286147" y="1112710"/>
                    <a:pt x="2380608" y="975661"/>
                  </a:cubicBezTo>
                  <a:close/>
                </a:path>
              </a:pathLst>
            </a:custGeom>
            <a:solidFill>
              <a:schemeClr val="tx2"/>
            </a:solidFill>
            <a:ln w="3255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L" sz="1800" b="0" i="0" u="none" strike="noStrike" kern="1200" cap="none" spc="0" normalizeH="0" baseline="0" noProof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  <p:pic>
          <p:nvPicPr>
            <p:cNvPr id="26" name="Graphic 26">
              <a:extLst>
                <a:ext uri="{FF2B5EF4-FFF2-40B4-BE49-F238E27FC236}">
                  <a16:creationId xmlns:a16="http://schemas.microsoft.com/office/drawing/2014/main" id="{A2317ADD-F92A-D546-92FD-DE0AEB89E48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p:blipFill>
          <p:spPr>
            <a:xfrm>
              <a:off x="7601357" y="1953334"/>
              <a:ext cx="1271085" cy="1297565"/>
            </a:xfrm>
            <a:prstGeom prst="rect">
              <a:avLst/>
            </a:prstGeom>
          </p:spPr>
        </p:pic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EA3E386-7086-8897-A42C-B2EF74B092A6}"/>
              </a:ext>
            </a:extLst>
          </p:cNvPr>
          <p:cNvGrpSpPr/>
          <p:nvPr/>
        </p:nvGrpSpPr>
        <p:grpSpPr>
          <a:xfrm>
            <a:off x="8186032" y="4288818"/>
            <a:ext cx="3563152" cy="1784904"/>
            <a:chOff x="7655011" y="3847422"/>
            <a:chExt cx="3563152" cy="1784904"/>
          </a:xfrm>
        </p:grpSpPr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8EC8D0D7-D799-407D-7474-E940F01799FD}"/>
                </a:ext>
              </a:extLst>
            </p:cNvPr>
            <p:cNvSpPr/>
            <p:nvPr/>
          </p:nvSpPr>
          <p:spPr>
            <a:xfrm>
              <a:off x="7655011" y="3847422"/>
              <a:ext cx="3563152" cy="1784904"/>
            </a:xfrm>
            <a:custGeom>
              <a:avLst/>
              <a:gdLst>
                <a:gd name="connsiteX0" fmla="*/ 1931251 w 3563152"/>
                <a:gd name="connsiteY0" fmla="*/ 531882 h 1784904"/>
                <a:gd name="connsiteX1" fmla="*/ 1778158 w 3563152"/>
                <a:gd name="connsiteY1" fmla="*/ 544935 h 1784904"/>
                <a:gd name="connsiteX2" fmla="*/ 1087613 w 3563152"/>
                <a:gd name="connsiteY2" fmla="*/ 218627 h 1784904"/>
                <a:gd name="connsiteX3" fmla="*/ 615307 w 3563152"/>
                <a:gd name="connsiteY3" fmla="*/ 0 h 1784904"/>
                <a:gd name="connsiteX4" fmla="*/ 221175 w 3563152"/>
                <a:gd name="connsiteY4" fmla="*/ 143576 h 1784904"/>
                <a:gd name="connsiteX5" fmla="*/ 2936 w 3563152"/>
                <a:gd name="connsiteY5" fmla="*/ 564513 h 1784904"/>
                <a:gd name="connsiteX6" fmla="*/ 143000 w 3563152"/>
                <a:gd name="connsiteY6" fmla="*/ 1018081 h 1784904"/>
                <a:gd name="connsiteX7" fmla="*/ 165801 w 3563152"/>
                <a:gd name="connsiteY7" fmla="*/ 1044186 h 1784904"/>
                <a:gd name="connsiteX8" fmla="*/ 1778158 w 3563152"/>
                <a:gd name="connsiteY8" fmla="*/ 1784905 h 1784904"/>
                <a:gd name="connsiteX9" fmla="*/ 2142975 w 3563152"/>
                <a:gd name="connsiteY9" fmla="*/ 1752274 h 1784904"/>
                <a:gd name="connsiteX10" fmla="*/ 3563152 w 3563152"/>
                <a:gd name="connsiteY10" fmla="*/ 819033 h 1784904"/>
                <a:gd name="connsiteX11" fmla="*/ 3201594 w 3563152"/>
                <a:gd name="connsiteY11" fmla="*/ 913662 h 1784904"/>
                <a:gd name="connsiteX12" fmla="*/ 2947525 w 3563152"/>
                <a:gd name="connsiteY12" fmla="*/ 867979 h 1784904"/>
                <a:gd name="connsiteX13" fmla="*/ 2465446 w 3563152"/>
                <a:gd name="connsiteY13" fmla="*/ 228416 h 1784904"/>
                <a:gd name="connsiteX14" fmla="*/ 1931251 w 3563152"/>
                <a:gd name="connsiteY14" fmla="*/ 531882 h 1784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63152" h="1784904">
                  <a:moveTo>
                    <a:pt x="1931251" y="531882"/>
                  </a:moveTo>
                  <a:cubicBezTo>
                    <a:pt x="1879134" y="541671"/>
                    <a:pt x="1830275" y="544935"/>
                    <a:pt x="1778158" y="544935"/>
                  </a:cubicBezTo>
                  <a:cubicBezTo>
                    <a:pt x="1511061" y="544935"/>
                    <a:pt x="1260250" y="427463"/>
                    <a:pt x="1087613" y="218627"/>
                  </a:cubicBezTo>
                  <a:cubicBezTo>
                    <a:pt x="970351" y="78314"/>
                    <a:pt x="797715" y="0"/>
                    <a:pt x="615307" y="0"/>
                  </a:cubicBezTo>
                  <a:cubicBezTo>
                    <a:pt x="471986" y="0"/>
                    <a:pt x="331923" y="52209"/>
                    <a:pt x="221175" y="143576"/>
                  </a:cubicBezTo>
                  <a:cubicBezTo>
                    <a:pt x="94140" y="247994"/>
                    <a:pt x="15966" y="398096"/>
                    <a:pt x="2936" y="564513"/>
                  </a:cubicBezTo>
                  <a:cubicBezTo>
                    <a:pt x="-13350" y="727667"/>
                    <a:pt x="38767" y="890821"/>
                    <a:pt x="143000" y="1018081"/>
                  </a:cubicBezTo>
                  <a:lnTo>
                    <a:pt x="165801" y="1044186"/>
                  </a:lnTo>
                  <a:cubicBezTo>
                    <a:pt x="572962" y="1517333"/>
                    <a:pt x="1156016" y="1784905"/>
                    <a:pt x="1778158" y="1784905"/>
                  </a:cubicBezTo>
                  <a:cubicBezTo>
                    <a:pt x="1898678" y="1784905"/>
                    <a:pt x="2022455" y="1775116"/>
                    <a:pt x="2142975" y="1752274"/>
                  </a:cubicBezTo>
                  <a:cubicBezTo>
                    <a:pt x="2729287" y="1651118"/>
                    <a:pt x="3240681" y="1305232"/>
                    <a:pt x="3563152" y="819033"/>
                  </a:cubicBezTo>
                  <a:cubicBezTo>
                    <a:pt x="3455662" y="881032"/>
                    <a:pt x="3328628" y="913662"/>
                    <a:pt x="3201594" y="913662"/>
                  </a:cubicBezTo>
                  <a:cubicBezTo>
                    <a:pt x="3113647" y="913662"/>
                    <a:pt x="3028957" y="897347"/>
                    <a:pt x="2947525" y="867979"/>
                  </a:cubicBezTo>
                  <a:cubicBezTo>
                    <a:pt x="2667398" y="763561"/>
                    <a:pt x="2488247" y="509040"/>
                    <a:pt x="2465446" y="228416"/>
                  </a:cubicBezTo>
                  <a:cubicBezTo>
                    <a:pt x="2328640" y="385044"/>
                    <a:pt x="2139717" y="495988"/>
                    <a:pt x="1931251" y="531882"/>
                  </a:cubicBezTo>
                  <a:close/>
                </a:path>
              </a:pathLst>
            </a:custGeom>
            <a:solidFill>
              <a:schemeClr val="accent1"/>
            </a:solidFill>
            <a:ln w="3255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L" sz="1800" b="0" i="0" u="none" strike="noStrike" kern="1200" cap="none" spc="0" normalizeH="0" baseline="0" noProof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06DFFBAF-569A-AD7C-CABA-9C0CF5078DB3}"/>
                </a:ext>
              </a:extLst>
            </p:cNvPr>
            <p:cNvSpPr/>
            <p:nvPr/>
          </p:nvSpPr>
          <p:spPr>
            <a:xfrm>
              <a:off x="9061838" y="4515386"/>
              <a:ext cx="681531" cy="879306"/>
            </a:xfrm>
            <a:custGeom>
              <a:avLst/>
              <a:gdLst>
                <a:gd name="connsiteX0" fmla="*/ 121569 w 358043"/>
                <a:gd name="connsiteY0" fmla="*/ 119763 h 461944"/>
                <a:gd name="connsiteX1" fmla="*/ 181577 w 358043"/>
                <a:gd name="connsiteY1" fmla="*/ 133070 h 461944"/>
                <a:gd name="connsiteX2" fmla="*/ 181577 w 358043"/>
                <a:gd name="connsiteY2" fmla="*/ 133070 h 461944"/>
                <a:gd name="connsiteX3" fmla="*/ 238727 w 358043"/>
                <a:gd name="connsiteY3" fmla="*/ 123565 h 461944"/>
                <a:gd name="connsiteX4" fmla="*/ 243490 w 358043"/>
                <a:gd name="connsiteY4" fmla="*/ 121664 h 461944"/>
                <a:gd name="connsiteX5" fmla="*/ 273970 w 358043"/>
                <a:gd name="connsiteY5" fmla="*/ 7604 h 461944"/>
                <a:gd name="connsiteX6" fmla="*/ 213010 w 358043"/>
                <a:gd name="connsiteY6" fmla="*/ 36119 h 461944"/>
                <a:gd name="connsiteX7" fmla="*/ 163479 w 358043"/>
                <a:gd name="connsiteY7" fmla="*/ 0 h 461944"/>
                <a:gd name="connsiteX8" fmla="*/ 129190 w 358043"/>
                <a:gd name="connsiteY8" fmla="*/ 31367 h 461944"/>
                <a:gd name="connsiteX9" fmla="*/ 76802 w 358043"/>
                <a:gd name="connsiteY9" fmla="*/ 25664 h 461944"/>
                <a:gd name="connsiteX10" fmla="*/ 117760 w 358043"/>
                <a:gd name="connsiteY10" fmla="*/ 118813 h 461944"/>
                <a:gd name="connsiteX11" fmla="*/ 121569 w 358043"/>
                <a:gd name="connsiteY11" fmla="*/ 119763 h 461944"/>
                <a:gd name="connsiteX12" fmla="*/ 135857 w 358043"/>
                <a:gd name="connsiteY12" fmla="*/ 50377 h 461944"/>
                <a:gd name="connsiteX13" fmla="*/ 165385 w 358043"/>
                <a:gd name="connsiteY13" fmla="*/ 23763 h 461944"/>
                <a:gd name="connsiteX14" fmla="*/ 211104 w 358043"/>
                <a:gd name="connsiteY14" fmla="*/ 57981 h 461944"/>
                <a:gd name="connsiteX15" fmla="*/ 245395 w 358043"/>
                <a:gd name="connsiteY15" fmla="*/ 41822 h 461944"/>
                <a:gd name="connsiteX16" fmla="*/ 228249 w 358043"/>
                <a:gd name="connsiteY16" fmla="*/ 107407 h 461944"/>
                <a:gd name="connsiteX17" fmla="*/ 133000 w 358043"/>
                <a:gd name="connsiteY17" fmla="*/ 104555 h 461944"/>
                <a:gd name="connsiteX18" fmla="*/ 108235 w 358043"/>
                <a:gd name="connsiteY18" fmla="*/ 47525 h 461944"/>
                <a:gd name="connsiteX19" fmla="*/ 135857 w 358043"/>
                <a:gd name="connsiteY19" fmla="*/ 50377 h 461944"/>
                <a:gd name="connsiteX20" fmla="*/ 187292 w 358043"/>
                <a:gd name="connsiteY20" fmla="*/ 282299 h 461944"/>
                <a:gd name="connsiteX21" fmla="*/ 155860 w 358043"/>
                <a:gd name="connsiteY21" fmla="*/ 254735 h 461944"/>
                <a:gd name="connsiteX22" fmla="*/ 182529 w 358043"/>
                <a:gd name="connsiteY22" fmla="*/ 237626 h 461944"/>
                <a:gd name="connsiteX23" fmla="*/ 214915 w 358043"/>
                <a:gd name="connsiteY23" fmla="*/ 245230 h 461944"/>
                <a:gd name="connsiteX24" fmla="*/ 222535 w 358043"/>
                <a:gd name="connsiteY24" fmla="*/ 229071 h 461944"/>
                <a:gd name="connsiteX25" fmla="*/ 189197 w 358043"/>
                <a:gd name="connsiteY25" fmla="*/ 220517 h 461944"/>
                <a:gd name="connsiteX26" fmla="*/ 189197 w 358043"/>
                <a:gd name="connsiteY26" fmla="*/ 198655 h 461944"/>
                <a:gd name="connsiteX27" fmla="*/ 170147 w 358043"/>
                <a:gd name="connsiteY27" fmla="*/ 198655 h 461944"/>
                <a:gd name="connsiteX28" fmla="*/ 170147 w 358043"/>
                <a:gd name="connsiteY28" fmla="*/ 220517 h 461944"/>
                <a:gd name="connsiteX29" fmla="*/ 136810 w 358043"/>
                <a:gd name="connsiteY29" fmla="*/ 254735 h 461944"/>
                <a:gd name="connsiteX30" fmla="*/ 180625 w 358043"/>
                <a:gd name="connsiteY30" fmla="*/ 300359 h 461944"/>
                <a:gd name="connsiteX31" fmla="*/ 214915 w 358043"/>
                <a:gd name="connsiteY31" fmla="*/ 329825 h 461944"/>
                <a:gd name="connsiteX32" fmla="*/ 174910 w 358043"/>
                <a:gd name="connsiteY32" fmla="*/ 357389 h 461944"/>
                <a:gd name="connsiteX33" fmla="*/ 144429 w 358043"/>
                <a:gd name="connsiteY33" fmla="*/ 349785 h 461944"/>
                <a:gd name="connsiteX34" fmla="*/ 133952 w 358043"/>
                <a:gd name="connsiteY34" fmla="*/ 365944 h 461944"/>
                <a:gd name="connsiteX35" fmla="*/ 170147 w 358043"/>
                <a:gd name="connsiteY35" fmla="*/ 376399 h 461944"/>
                <a:gd name="connsiteX36" fmla="*/ 170147 w 358043"/>
                <a:gd name="connsiteY36" fmla="*/ 397310 h 461944"/>
                <a:gd name="connsiteX37" fmla="*/ 189197 w 358043"/>
                <a:gd name="connsiteY37" fmla="*/ 397310 h 461944"/>
                <a:gd name="connsiteX38" fmla="*/ 189197 w 358043"/>
                <a:gd name="connsiteY38" fmla="*/ 375449 h 461944"/>
                <a:gd name="connsiteX39" fmla="*/ 233965 w 358043"/>
                <a:gd name="connsiteY39" fmla="*/ 329825 h 461944"/>
                <a:gd name="connsiteX40" fmla="*/ 187292 w 358043"/>
                <a:gd name="connsiteY40" fmla="*/ 282299 h 461944"/>
                <a:gd name="connsiteX41" fmla="*/ 251110 w 358043"/>
                <a:gd name="connsiteY41" fmla="*/ 140674 h 461944"/>
                <a:gd name="connsiteX42" fmla="*/ 247299 w 358043"/>
                <a:gd name="connsiteY42" fmla="*/ 136872 h 461944"/>
                <a:gd name="connsiteX43" fmla="*/ 241585 w 358043"/>
                <a:gd name="connsiteY43" fmla="*/ 137823 h 461944"/>
                <a:gd name="connsiteX44" fmla="*/ 123475 w 358043"/>
                <a:gd name="connsiteY44" fmla="*/ 135922 h 461944"/>
                <a:gd name="connsiteX45" fmla="*/ 118712 w 358043"/>
                <a:gd name="connsiteY45" fmla="*/ 134021 h 461944"/>
                <a:gd name="connsiteX46" fmla="*/ 114902 w 358043"/>
                <a:gd name="connsiteY46" fmla="*/ 136872 h 461944"/>
                <a:gd name="connsiteX47" fmla="*/ 8222 w 358043"/>
                <a:gd name="connsiteY47" fmla="*/ 382102 h 461944"/>
                <a:gd name="connsiteX48" fmla="*/ 174910 w 358043"/>
                <a:gd name="connsiteY48" fmla="*/ 461945 h 461944"/>
                <a:gd name="connsiteX49" fmla="*/ 181577 w 358043"/>
                <a:gd name="connsiteY49" fmla="*/ 461945 h 461944"/>
                <a:gd name="connsiteX50" fmla="*/ 181577 w 358043"/>
                <a:gd name="connsiteY50" fmla="*/ 461945 h 461944"/>
                <a:gd name="connsiteX51" fmla="*/ 353027 w 358043"/>
                <a:gd name="connsiteY51" fmla="*/ 368795 h 461944"/>
                <a:gd name="connsiteX52" fmla="*/ 251110 w 358043"/>
                <a:gd name="connsiteY52" fmla="*/ 140674 h 461944"/>
                <a:gd name="connsiteX53" fmla="*/ 334930 w 358043"/>
                <a:gd name="connsiteY53" fmla="*/ 364043 h 461944"/>
                <a:gd name="connsiteX54" fmla="*/ 181577 w 358043"/>
                <a:gd name="connsiteY54" fmla="*/ 443885 h 461944"/>
                <a:gd name="connsiteX55" fmla="*/ 181577 w 358043"/>
                <a:gd name="connsiteY55" fmla="*/ 443885 h 461944"/>
                <a:gd name="connsiteX56" fmla="*/ 174910 w 358043"/>
                <a:gd name="connsiteY56" fmla="*/ 443885 h 461944"/>
                <a:gd name="connsiteX57" fmla="*/ 25367 w 358043"/>
                <a:gd name="connsiteY57" fmla="*/ 375449 h 461944"/>
                <a:gd name="connsiteX58" fmla="*/ 121569 w 358043"/>
                <a:gd name="connsiteY58" fmla="*/ 156833 h 461944"/>
                <a:gd name="connsiteX59" fmla="*/ 242537 w 358043"/>
                <a:gd name="connsiteY59" fmla="*/ 158734 h 461944"/>
                <a:gd name="connsiteX60" fmla="*/ 334930 w 358043"/>
                <a:gd name="connsiteY60" fmla="*/ 364043 h 461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358043" h="461944">
                  <a:moveTo>
                    <a:pt x="121569" y="119763"/>
                  </a:moveTo>
                  <a:cubicBezTo>
                    <a:pt x="139667" y="128318"/>
                    <a:pt x="160622" y="133070"/>
                    <a:pt x="181577" y="133070"/>
                  </a:cubicBezTo>
                  <a:cubicBezTo>
                    <a:pt x="181577" y="133070"/>
                    <a:pt x="181577" y="133070"/>
                    <a:pt x="181577" y="133070"/>
                  </a:cubicBezTo>
                  <a:cubicBezTo>
                    <a:pt x="199674" y="133070"/>
                    <a:pt x="218724" y="130219"/>
                    <a:pt x="238727" y="123565"/>
                  </a:cubicBezTo>
                  <a:lnTo>
                    <a:pt x="243490" y="121664"/>
                  </a:lnTo>
                  <a:lnTo>
                    <a:pt x="273970" y="7604"/>
                  </a:lnTo>
                  <a:lnTo>
                    <a:pt x="213010" y="36119"/>
                  </a:lnTo>
                  <a:lnTo>
                    <a:pt x="163479" y="0"/>
                  </a:lnTo>
                  <a:lnTo>
                    <a:pt x="129190" y="31367"/>
                  </a:lnTo>
                  <a:lnTo>
                    <a:pt x="76802" y="25664"/>
                  </a:lnTo>
                  <a:lnTo>
                    <a:pt x="117760" y="118813"/>
                  </a:lnTo>
                  <a:lnTo>
                    <a:pt x="121569" y="119763"/>
                  </a:lnTo>
                  <a:close/>
                  <a:moveTo>
                    <a:pt x="135857" y="50377"/>
                  </a:moveTo>
                  <a:lnTo>
                    <a:pt x="165385" y="23763"/>
                  </a:lnTo>
                  <a:lnTo>
                    <a:pt x="211104" y="57981"/>
                  </a:lnTo>
                  <a:lnTo>
                    <a:pt x="245395" y="41822"/>
                  </a:lnTo>
                  <a:lnTo>
                    <a:pt x="228249" y="107407"/>
                  </a:lnTo>
                  <a:cubicBezTo>
                    <a:pt x="193007" y="117862"/>
                    <a:pt x="160622" y="116912"/>
                    <a:pt x="133000" y="104555"/>
                  </a:cubicBezTo>
                  <a:lnTo>
                    <a:pt x="108235" y="47525"/>
                  </a:lnTo>
                  <a:lnTo>
                    <a:pt x="135857" y="50377"/>
                  </a:lnTo>
                  <a:close/>
                  <a:moveTo>
                    <a:pt x="187292" y="282299"/>
                  </a:moveTo>
                  <a:cubicBezTo>
                    <a:pt x="167290" y="274695"/>
                    <a:pt x="154907" y="267091"/>
                    <a:pt x="155860" y="254735"/>
                  </a:cubicBezTo>
                  <a:cubicBezTo>
                    <a:pt x="155860" y="247131"/>
                    <a:pt x="162527" y="237626"/>
                    <a:pt x="182529" y="237626"/>
                  </a:cubicBezTo>
                  <a:cubicBezTo>
                    <a:pt x="197770" y="237626"/>
                    <a:pt x="209199" y="242378"/>
                    <a:pt x="214915" y="245230"/>
                  </a:cubicBezTo>
                  <a:lnTo>
                    <a:pt x="222535" y="229071"/>
                  </a:lnTo>
                  <a:cubicBezTo>
                    <a:pt x="214915" y="225269"/>
                    <a:pt x="203485" y="221467"/>
                    <a:pt x="189197" y="220517"/>
                  </a:cubicBezTo>
                  <a:lnTo>
                    <a:pt x="189197" y="198655"/>
                  </a:lnTo>
                  <a:lnTo>
                    <a:pt x="170147" y="198655"/>
                  </a:lnTo>
                  <a:lnTo>
                    <a:pt x="170147" y="220517"/>
                  </a:lnTo>
                  <a:cubicBezTo>
                    <a:pt x="147287" y="224319"/>
                    <a:pt x="136810" y="240477"/>
                    <a:pt x="136810" y="254735"/>
                  </a:cubicBezTo>
                  <a:cubicBezTo>
                    <a:pt x="134904" y="282299"/>
                    <a:pt x="165385" y="293705"/>
                    <a:pt x="180625" y="300359"/>
                  </a:cubicBezTo>
                  <a:cubicBezTo>
                    <a:pt x="201579" y="308914"/>
                    <a:pt x="214915" y="314617"/>
                    <a:pt x="214915" y="329825"/>
                  </a:cubicBezTo>
                  <a:cubicBezTo>
                    <a:pt x="214915" y="353587"/>
                    <a:pt x="190149" y="357389"/>
                    <a:pt x="174910" y="357389"/>
                  </a:cubicBezTo>
                  <a:cubicBezTo>
                    <a:pt x="162527" y="357389"/>
                    <a:pt x="150145" y="353587"/>
                    <a:pt x="144429" y="349785"/>
                  </a:cubicBezTo>
                  <a:lnTo>
                    <a:pt x="133952" y="365944"/>
                  </a:lnTo>
                  <a:cubicBezTo>
                    <a:pt x="142525" y="371647"/>
                    <a:pt x="156812" y="375449"/>
                    <a:pt x="170147" y="376399"/>
                  </a:cubicBezTo>
                  <a:lnTo>
                    <a:pt x="170147" y="397310"/>
                  </a:lnTo>
                  <a:lnTo>
                    <a:pt x="189197" y="397310"/>
                  </a:lnTo>
                  <a:lnTo>
                    <a:pt x="189197" y="375449"/>
                  </a:lnTo>
                  <a:cubicBezTo>
                    <a:pt x="221582" y="370696"/>
                    <a:pt x="233965" y="349785"/>
                    <a:pt x="233965" y="329825"/>
                  </a:cubicBezTo>
                  <a:cubicBezTo>
                    <a:pt x="233965" y="300359"/>
                    <a:pt x="208247" y="290854"/>
                    <a:pt x="187292" y="282299"/>
                  </a:cubicBezTo>
                  <a:close/>
                  <a:moveTo>
                    <a:pt x="251110" y="140674"/>
                  </a:moveTo>
                  <a:lnTo>
                    <a:pt x="247299" y="136872"/>
                  </a:lnTo>
                  <a:lnTo>
                    <a:pt x="241585" y="137823"/>
                  </a:lnTo>
                  <a:cubicBezTo>
                    <a:pt x="198722" y="151130"/>
                    <a:pt x="157765" y="150180"/>
                    <a:pt x="123475" y="135922"/>
                  </a:cubicBezTo>
                  <a:lnTo>
                    <a:pt x="118712" y="134021"/>
                  </a:lnTo>
                  <a:lnTo>
                    <a:pt x="114902" y="136872"/>
                  </a:lnTo>
                  <a:cubicBezTo>
                    <a:pt x="32034" y="194853"/>
                    <a:pt x="-21306" y="315567"/>
                    <a:pt x="8222" y="382102"/>
                  </a:cubicBezTo>
                  <a:cubicBezTo>
                    <a:pt x="39654" y="454340"/>
                    <a:pt x="134904" y="461945"/>
                    <a:pt x="174910" y="461945"/>
                  </a:cubicBezTo>
                  <a:lnTo>
                    <a:pt x="181577" y="461945"/>
                  </a:lnTo>
                  <a:lnTo>
                    <a:pt x="181577" y="461945"/>
                  </a:lnTo>
                  <a:cubicBezTo>
                    <a:pt x="228249" y="461945"/>
                    <a:pt x="324452" y="461945"/>
                    <a:pt x="353027" y="368795"/>
                  </a:cubicBezTo>
                  <a:cubicBezTo>
                    <a:pt x="382555" y="273745"/>
                    <a:pt x="273017" y="161586"/>
                    <a:pt x="251110" y="140674"/>
                  </a:cubicBezTo>
                  <a:close/>
                  <a:moveTo>
                    <a:pt x="334930" y="364043"/>
                  </a:moveTo>
                  <a:cubicBezTo>
                    <a:pt x="310165" y="442934"/>
                    <a:pt x="226345" y="443885"/>
                    <a:pt x="181577" y="443885"/>
                  </a:cubicBezTo>
                  <a:lnTo>
                    <a:pt x="181577" y="443885"/>
                  </a:lnTo>
                  <a:lnTo>
                    <a:pt x="174910" y="443885"/>
                  </a:lnTo>
                  <a:cubicBezTo>
                    <a:pt x="138715" y="443885"/>
                    <a:pt x="52990" y="437231"/>
                    <a:pt x="25367" y="375449"/>
                  </a:cubicBezTo>
                  <a:cubicBezTo>
                    <a:pt x="602" y="318419"/>
                    <a:pt x="49179" y="210061"/>
                    <a:pt x="121569" y="156833"/>
                  </a:cubicBezTo>
                  <a:cubicBezTo>
                    <a:pt x="157765" y="170140"/>
                    <a:pt x="198722" y="171091"/>
                    <a:pt x="242537" y="158734"/>
                  </a:cubicBezTo>
                  <a:cubicBezTo>
                    <a:pt x="265397" y="181546"/>
                    <a:pt x="359695" y="283250"/>
                    <a:pt x="334930" y="364043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</p:grpSp>
      <p:sp>
        <p:nvSpPr>
          <p:cNvPr id="31" name="Title 1"/>
          <p:cNvSpPr>
            <a:spLocks noGrp="1"/>
          </p:cNvSpPr>
          <p:nvPr>
            <p:ph type="title"/>
          </p:nvPr>
        </p:nvSpPr>
        <p:spPr>
          <a:xfrm>
            <a:off x="0" y="143546"/>
            <a:ext cx="12192000" cy="814483"/>
          </a:xfrm>
        </p:spPr>
        <p:txBody>
          <a:bodyPr>
            <a:normAutofit/>
          </a:bodyPr>
          <a:lstStyle/>
          <a:p>
            <a:pPr algn="ctr" rtl="0"/>
            <a:r>
              <a:rPr lang="en-US" sz="3399" b="1" kern="0" dirty="0" smtClean="0">
                <a:solidFill>
                  <a:srgbClr val="E45785"/>
                </a:solidFill>
                <a:latin typeface="Oswald" panose="02000503000000000000" pitchFamily="2" charset="0"/>
                <a:cs typeface="Arial"/>
              </a:rPr>
              <a:t>Main </a:t>
            </a:r>
            <a:r>
              <a:rPr lang="en-US" sz="3600" b="1" dirty="0" smtClean="0">
                <a:latin typeface="Oswald" pitchFamily="2" charset="0"/>
                <a:cs typeface="Calibri" panose="020F0502020204030204" pitchFamily="34" charset="0"/>
              </a:rPr>
              <a:t>Benefits</a:t>
            </a:r>
            <a:endParaRPr lang="en-US" sz="3600" b="1" dirty="0">
              <a:latin typeface="Oswald" pitchFamily="2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3248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 hidden="1"/>
          <p:cNvSpPr>
            <a:spLocks noGrp="1"/>
          </p:cNvSpPr>
          <p:nvPr>
            <p:ph type="ftr" sz="quarter" idx="10"/>
          </p:nvPr>
        </p:nvSpPr>
        <p:spPr>
          <a:xfrm>
            <a:off x="9093200" y="6543675"/>
            <a:ext cx="3098800" cy="30321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4D4D4F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[Internal Use] for Check Point employees​</a:t>
            </a:r>
          </a:p>
        </p:txBody>
      </p:sp>
      <p:sp>
        <p:nvSpPr>
          <p:cNvPr id="5" name="Date Placeholder 4" hidden="1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D4D4F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70263" y="1462627"/>
            <a:ext cx="6345223" cy="4972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28600" indent="-228600" algn="l" rtl="0" eaLnBrk="1" fontAlgn="base" hangingPunct="1">
              <a:lnSpc>
                <a:spcPct val="95000"/>
              </a:lnSpc>
              <a:spcBef>
                <a:spcPts val="1000"/>
              </a:spcBef>
              <a:spcAft>
                <a:spcPct val="0"/>
              </a:spcAft>
              <a:buClr>
                <a:schemeClr val="tx2"/>
              </a:buClr>
              <a:buSzPct val="85000"/>
              <a:buFont typeface="Arial" panose="020B0604020202020204" pitchFamily="34" charset="0"/>
              <a:buChar char="•"/>
              <a:defRPr lang="en-US" sz="28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itchFamily="34" charset="0"/>
              </a:defRPr>
            </a:lvl1pPr>
            <a:lvl2pPr marL="576072" indent="-228600" algn="l" rtl="0" eaLnBrk="1" fontAlgn="base" hangingPunct="1">
              <a:lnSpc>
                <a:spcPct val="95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Arial" panose="020B0604020202020204" pitchFamily="34" charset="0"/>
              <a:buChar char="•"/>
              <a:defRPr lang="en-US" sz="2400" dirty="0" smtClean="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886968" indent="-228600" algn="l" rtl="0" eaLnBrk="1" fontAlgn="base" hangingPunct="1">
              <a:lnSpc>
                <a:spcPct val="95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Arial" panose="020B0604020202020204" pitchFamily="34" charset="0"/>
              <a:buChar char="•"/>
              <a:defRPr lang="en-US" sz="2000" dirty="0" smtClean="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170432" indent="-2286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̶"/>
              <a:defRPr lang="en-US" sz="1800" dirty="0" smtClean="0">
                <a:solidFill>
                  <a:schemeClr val="tx1"/>
                </a:solidFill>
                <a:latin typeface="+mn-lt"/>
              </a:defRPr>
            </a:lvl4pPr>
            <a:lvl5pPr marL="1463040" indent="-2286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̶"/>
              <a:defRPr lang="en-US" sz="1600" baseline="0" dirty="0" smtClean="0">
                <a:solidFill>
                  <a:schemeClr val="tx1"/>
                </a:solidFill>
                <a:latin typeface="+mn-lt"/>
              </a:defRPr>
            </a:lvl5pPr>
            <a:lvl6pPr marL="3352213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6pPr>
            <a:lvl7pPr marL="3961707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7pPr>
            <a:lvl8pPr marL="4571200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8pPr>
            <a:lvl9pPr marL="5180693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fontAlgn="auto">
              <a:lnSpc>
                <a:spcPct val="90000"/>
              </a:lnSpc>
              <a:spcAft>
                <a:spcPts val="0"/>
              </a:spcAft>
              <a:buClrTx/>
              <a:buSzTx/>
              <a:buNone/>
            </a:pPr>
            <a:r>
              <a:rPr lang="en-US" sz="3200" b="1" dirty="0">
                <a:solidFill>
                  <a:srgbClr val="E2578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Improved security</a:t>
            </a:r>
          </a:p>
          <a:p>
            <a:pPr marL="514160" marR="0" lvl="1" indent="-16668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00000"/>
              <a:tabLst/>
              <a:defRPr/>
            </a:pPr>
            <a:r>
              <a:rPr lang="en-US" sz="2200" b="1" dirty="0">
                <a:latin typeface="Calibri" panose="020F0502020204030204" pitchFamily="34" charset="0"/>
                <a:cs typeface="Calibri" panose="020F0502020204030204" pitchFamily="34" charset="0"/>
              </a:rPr>
              <a:t>Reduce the attack surface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dramatically </a:t>
            </a:r>
          </a:p>
          <a:p>
            <a:pPr marL="514160" marR="0" lvl="1" indent="-16668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00000"/>
              <a:tabLst/>
              <a:defRPr/>
            </a:pPr>
            <a:r>
              <a:rPr lang="en-US" sz="2200" b="1" dirty="0">
                <a:latin typeface="Calibri" panose="020F0502020204030204" pitchFamily="34" charset="0"/>
                <a:cs typeface="Calibri" panose="020F0502020204030204" pitchFamily="34" charset="0"/>
              </a:rPr>
              <a:t>Automatically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scan &amp; patch vulnerabilities</a:t>
            </a:r>
          </a:p>
          <a:p>
            <a:pPr marL="514160" marR="0" lvl="1" indent="-16668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00000"/>
              <a:tabLst/>
              <a:defRPr/>
            </a:pPr>
            <a:r>
              <a:rPr lang="en-US" sz="2200" b="1" dirty="0">
                <a:latin typeface="Calibri" panose="020F0502020204030204" pitchFamily="34" charset="0"/>
                <a:cs typeface="Calibri" panose="020F0502020204030204" pitchFamily="34" charset="0"/>
              </a:rPr>
              <a:t>Prioritized risks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, focus on the most risky gaps</a:t>
            </a:r>
          </a:p>
          <a:p>
            <a:pPr marL="347472" marR="0" lvl="1" indent="0" algn="l" defTabSz="914400" rtl="0" eaLnBrk="1" fontAlgn="base" latinLnBrk="0" hangingPunct="1">
              <a:lnSpc>
                <a:spcPct val="95000"/>
              </a:lnSpc>
              <a:spcBef>
                <a:spcPts val="800"/>
              </a:spcBef>
              <a:spcAft>
                <a:spcPct val="0"/>
              </a:spcAft>
              <a:buClr>
                <a:srgbClr val="920053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4D4D4F"/>
              </a:solidFill>
              <a:effectLst/>
              <a:uLnTx/>
              <a:uFillTx/>
              <a:latin typeface="Calibri"/>
              <a:cs typeface="Arial" panose="020B0604020202020204" pitchFamily="34" charset="0"/>
            </a:endParaRPr>
          </a:p>
          <a:p>
            <a:pPr marL="0" marR="0" lvl="0" indent="0" fontAlgn="auto">
              <a:lnSpc>
                <a:spcPct val="90000"/>
              </a:lnSpc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en-US" sz="3200" b="1" dirty="0">
                <a:solidFill>
                  <a:srgbClr val="E2578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Reduced TCO</a:t>
            </a:r>
          </a:p>
          <a:p>
            <a:pPr marL="514160" lvl="1" indent="-166688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</a:pP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Improve </a:t>
            </a:r>
            <a:r>
              <a:rPr lang="en-US" sz="2200" b="1" dirty="0">
                <a:latin typeface="Calibri" panose="020F0502020204030204" pitchFamily="34" charset="0"/>
                <a:cs typeface="Calibri" panose="020F0502020204030204" pitchFamily="34" charset="0"/>
              </a:rPr>
              <a:t>Operational Efficiency</a:t>
            </a:r>
          </a:p>
          <a:p>
            <a:pPr marL="514160" lvl="1" indent="-166688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</a:pPr>
            <a:r>
              <a:rPr lang="en-US" sz="2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Single Client &amp; </a:t>
            </a:r>
            <a:r>
              <a:rPr lang="en-US" sz="2200" b="1" smtClean="0">
                <a:latin typeface="Calibri" panose="020F0502020204030204" pitchFamily="34" charset="0"/>
                <a:cs typeface="Calibri" panose="020F0502020204030204" pitchFamily="34" charset="0"/>
              </a:rPr>
              <a:t>Management Console</a:t>
            </a:r>
          </a:p>
          <a:p>
            <a:pPr marL="514160" lvl="1" indent="-166688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</a:pPr>
            <a:r>
              <a:rPr lang="en-US" sz="2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Cost </a:t>
            </a:r>
            <a:r>
              <a:rPr lang="en-US" sz="2200" b="1" dirty="0">
                <a:latin typeface="Calibri" panose="020F0502020204030204" pitchFamily="34" charset="0"/>
                <a:cs typeface="Calibri" panose="020F0502020204030204" pitchFamily="34" charset="0"/>
              </a:rPr>
              <a:t>Effective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solution</a:t>
            </a:r>
          </a:p>
          <a:p>
            <a:pPr marL="514160" lvl="1" indent="-166688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</a:pP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Save time &amp; money using a </a:t>
            </a:r>
            <a:r>
              <a:rPr lang="en-US" sz="2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consolidated </a:t>
            </a:r>
            <a:r>
              <a:rPr lang="en-US" sz="2200" b="1" dirty="0">
                <a:latin typeface="Calibri" panose="020F0502020204030204" pitchFamily="34" charset="0"/>
                <a:cs typeface="Calibri" panose="020F0502020204030204" pitchFamily="34" charset="0"/>
              </a:rPr>
              <a:t>solution</a:t>
            </a:r>
          </a:p>
          <a:p>
            <a:pPr marL="514160" lvl="1" indent="-166688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</a:pPr>
            <a:r>
              <a:rPr lang="en-US" sz="2200" b="1" dirty="0">
                <a:latin typeface="Calibri" panose="020F0502020204030204" pitchFamily="34" charset="0"/>
                <a:cs typeface="Calibri" panose="020F0502020204030204" pitchFamily="34" charset="0"/>
              </a:rPr>
              <a:t>Automate &amp; Simplify 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your security operations</a:t>
            </a:r>
          </a:p>
          <a:p>
            <a:pPr marL="514160" lvl="1" indent="-166688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</a:pPr>
            <a:endParaRPr lang="en-US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66688" marR="0" lvl="0" indent="-166688" algn="l" defTabSz="914400" rtl="0" eaLnBrk="1" fontAlgn="base" latinLnBrk="0" hangingPunct="1">
              <a:lnSpc>
                <a:spcPct val="95000"/>
              </a:lnSpc>
              <a:spcBef>
                <a:spcPts val="1000"/>
              </a:spcBef>
              <a:spcAft>
                <a:spcPct val="0"/>
              </a:spcAft>
              <a:buClr>
                <a:srgbClr val="920053"/>
              </a:buClr>
              <a:buSzPct val="85000"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4D4D4F"/>
              </a:solidFill>
              <a:effectLst/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228600" marR="0" lvl="0" indent="-228600" algn="l" defTabSz="914400" rtl="0" eaLnBrk="1" fontAlgn="base" latinLnBrk="0" hangingPunct="1">
              <a:lnSpc>
                <a:spcPct val="95000"/>
              </a:lnSpc>
              <a:spcBef>
                <a:spcPts val="1000"/>
              </a:spcBef>
              <a:spcAft>
                <a:spcPct val="0"/>
              </a:spcAft>
              <a:buClr>
                <a:srgbClr val="920053"/>
              </a:buClr>
              <a:buSzPct val="85000"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4D4D4F"/>
              </a:solidFill>
              <a:effectLst/>
              <a:uLnTx/>
              <a:uFillTx/>
              <a:latin typeface="Calibri"/>
              <a:ea typeface="+mn-ea"/>
              <a:cs typeface="Arial" pitchFamily="34" charset="0"/>
            </a:endParaRPr>
          </a:p>
        </p:txBody>
      </p:sp>
      <p:pic>
        <p:nvPicPr>
          <p:cNvPr id="8" name="Picture 7" descr="A picture containing bubble&#10;&#10;Description automatically generated">
            <a:extLst>
              <a:ext uri="{FF2B5EF4-FFF2-40B4-BE49-F238E27FC236}">
                <a16:creationId xmlns:a16="http://schemas.microsoft.com/office/drawing/2014/main" id="{7E16B4E4-42F2-4C77-8A3C-1E7CE502CC3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85" t="29220" b="19358"/>
          <a:stretch/>
        </p:blipFill>
        <p:spPr>
          <a:xfrm>
            <a:off x="6344070" y="1136081"/>
            <a:ext cx="5746936" cy="5530463"/>
          </a:xfrm>
          <a:prstGeom prst="rect">
            <a:avLst/>
          </a:prstGeom>
          <a:effectLst>
            <a:outerShdw blurRad="177800" dist="139700" dir="13500000" algn="br" rotWithShape="0">
              <a:prstClr val="black">
                <a:alpha val="25000"/>
              </a:prstClr>
            </a:outerShdw>
          </a:effec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143546"/>
            <a:ext cx="12192000" cy="814483"/>
          </a:xfrm>
        </p:spPr>
        <p:txBody>
          <a:bodyPr>
            <a:normAutofit/>
          </a:bodyPr>
          <a:lstStyle/>
          <a:p>
            <a:pPr algn="ctr" rtl="0"/>
            <a:r>
              <a:rPr lang="en-US" sz="3399" b="1" kern="0" dirty="0" smtClean="0">
                <a:solidFill>
                  <a:srgbClr val="E45785"/>
                </a:solidFill>
                <a:latin typeface="Oswald" panose="02000503000000000000" pitchFamily="2" charset="0"/>
                <a:cs typeface="Arial"/>
              </a:rPr>
              <a:t>Endpoint Security &amp; Posture Management in </a:t>
            </a:r>
            <a:r>
              <a:rPr lang="en-US" sz="3600" b="1" dirty="0" smtClean="0">
                <a:latin typeface="Oswald" pitchFamily="2" charset="0"/>
                <a:cs typeface="Calibri" panose="020F0502020204030204" pitchFamily="34" charset="0"/>
              </a:rPr>
              <a:t>One Product</a:t>
            </a:r>
            <a:endParaRPr lang="en-US" sz="3600" b="1" dirty="0">
              <a:latin typeface="Oswald" pitchFamily="2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941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 hidden="1"/>
          <p:cNvSpPr>
            <a:spLocks noGrp="1"/>
          </p:cNvSpPr>
          <p:nvPr>
            <p:ph type="ftr" sz="quarter" idx="10"/>
          </p:nvPr>
        </p:nvSpPr>
        <p:spPr>
          <a:xfrm>
            <a:off x="9093200" y="6543675"/>
            <a:ext cx="3098800" cy="30321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4D4D4F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[Internal Use] for Check Point employees​</a:t>
            </a:r>
          </a:p>
        </p:txBody>
      </p:sp>
      <p:sp>
        <p:nvSpPr>
          <p:cNvPr id="5" name="Date Placeholder 4" hidden="1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D4D4F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" name="Graphic 15">
            <a:extLst>
              <a:ext uri="{FF2B5EF4-FFF2-40B4-BE49-F238E27FC236}">
                <a16:creationId xmlns:a16="http://schemas.microsoft.com/office/drawing/2014/main" id="{4BB51A66-D6A9-CD4E-A432-B2364B7A91E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90878" y="1539172"/>
            <a:ext cx="880862" cy="816912"/>
          </a:xfrm>
          <a:prstGeom prst="rect">
            <a:avLst/>
          </a:prstGeom>
        </p:spPr>
      </p:pic>
      <p:pic>
        <p:nvPicPr>
          <p:cNvPr id="7" name="Graphic 16">
            <a:extLst>
              <a:ext uri="{FF2B5EF4-FFF2-40B4-BE49-F238E27FC236}">
                <a16:creationId xmlns:a16="http://schemas.microsoft.com/office/drawing/2014/main" id="{A30AF77B-F641-0A1A-9A70-D1138F3CDAF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83995" y="2512838"/>
            <a:ext cx="880862" cy="816912"/>
          </a:xfrm>
          <a:prstGeom prst="rect">
            <a:avLst/>
          </a:prstGeom>
        </p:spPr>
      </p:pic>
      <p:pic>
        <p:nvPicPr>
          <p:cNvPr id="8" name="Graphic 17">
            <a:extLst>
              <a:ext uri="{FF2B5EF4-FFF2-40B4-BE49-F238E27FC236}">
                <a16:creationId xmlns:a16="http://schemas.microsoft.com/office/drawing/2014/main" id="{B70BB84E-995F-666A-6035-84B32F1534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83995" y="3493970"/>
            <a:ext cx="880862" cy="81691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591992" y="1736477"/>
            <a:ext cx="96895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Enrich Application Control &amp; Compliance Policy with Vulnerabilities data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4D4D4F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pic>
        <p:nvPicPr>
          <p:cNvPr id="10" name="Graphic 17">
            <a:extLst>
              <a:ext uri="{FF2B5EF4-FFF2-40B4-BE49-F238E27FC236}">
                <a16:creationId xmlns:a16="http://schemas.microsoft.com/office/drawing/2014/main" id="{B70BB84E-995F-666A-6035-84B32F1534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83995" y="4467636"/>
            <a:ext cx="880862" cy="816912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558127" y="4486393"/>
            <a:ext cx="701860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Use Vulnerabilities data for Detection &amp; Response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Set the right responses to remediate risks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4D4D4F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pic>
        <p:nvPicPr>
          <p:cNvPr id="12" name="Graphic 17">
            <a:extLst>
              <a:ext uri="{FF2B5EF4-FFF2-40B4-BE49-F238E27FC236}">
                <a16:creationId xmlns:a16="http://schemas.microsoft.com/office/drawing/2014/main" id="{B70BB84E-995F-666A-6035-84B32F1534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83995" y="5441302"/>
            <a:ext cx="880862" cy="816912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591987" y="5488773"/>
            <a:ext cx="701860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Get Relevant Alerts &amp; Reports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Automated Alerts &amp; Reports based on your needs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4D4D4F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pic>
        <p:nvPicPr>
          <p:cNvPr id="14" name="Picture 13" descr="A picture containing bubble&#10;&#10;Description automatically generated">
            <a:extLst>
              <a:ext uri="{FF2B5EF4-FFF2-40B4-BE49-F238E27FC236}">
                <a16:creationId xmlns:a16="http://schemas.microsoft.com/office/drawing/2014/main" id="{7E16B4E4-42F2-4C77-8A3C-1E7CE502CC3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85" t="29220" b="19358"/>
          <a:stretch/>
        </p:blipFill>
        <p:spPr>
          <a:xfrm>
            <a:off x="8081158" y="2807738"/>
            <a:ext cx="4009847" cy="3858806"/>
          </a:xfrm>
          <a:prstGeom prst="rect">
            <a:avLst/>
          </a:prstGeom>
          <a:effectLst>
            <a:outerShdw blurRad="177800" dist="139700" dir="13500000" algn="br" rotWithShape="0">
              <a:prstClr val="black">
                <a:alpha val="25000"/>
              </a:prstClr>
            </a:outerShdw>
          </a:effectLst>
        </p:spPr>
      </p:pic>
      <p:sp>
        <p:nvSpPr>
          <p:cNvPr id="15" name="Rectangle 14"/>
          <p:cNvSpPr/>
          <p:nvPr/>
        </p:nvSpPr>
        <p:spPr>
          <a:xfrm>
            <a:off x="1591987" y="3529094"/>
            <a:ext cx="701860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Vulnerabilities data as part of Threat Hunting</a:t>
            </a:r>
            <a:b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</a:b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Find the root-cause of an event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4D4D4F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591987" y="2534777"/>
            <a:ext cx="701860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Performance at peak</a:t>
            </a:r>
            <a:b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</a:b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No additional client is needed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4D4D4F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0" y="143546"/>
            <a:ext cx="12192000" cy="814483"/>
          </a:xfrm>
        </p:spPr>
        <p:txBody>
          <a:bodyPr>
            <a:normAutofit/>
          </a:bodyPr>
          <a:lstStyle/>
          <a:p>
            <a:pPr algn="ctr" rtl="0"/>
            <a:r>
              <a:rPr lang="en-US" sz="3399" b="1" kern="0" dirty="0" smtClean="0">
                <a:solidFill>
                  <a:srgbClr val="E45785"/>
                </a:solidFill>
                <a:latin typeface="Oswald" panose="02000503000000000000" pitchFamily="2" charset="0"/>
                <a:cs typeface="Arial"/>
              </a:rPr>
              <a:t>Main </a:t>
            </a:r>
            <a:r>
              <a:rPr lang="en-US" sz="3399" b="1" kern="0" dirty="0">
                <a:solidFill>
                  <a:srgbClr val="E45785"/>
                </a:solidFill>
                <a:latin typeface="Oswald" panose="02000503000000000000" pitchFamily="2" charset="0"/>
                <a:cs typeface="Arial"/>
              </a:rPr>
              <a:t>Benefits </a:t>
            </a:r>
            <a:r>
              <a:rPr lang="en-IL" sz="3399" b="1" kern="0" dirty="0">
                <a:solidFill>
                  <a:srgbClr val="E45785"/>
                </a:solidFill>
                <a:latin typeface="Oswald" panose="02000503000000000000" pitchFamily="2" charset="0"/>
                <a:cs typeface="Arial"/>
              </a:rPr>
              <a:t>–</a:t>
            </a:r>
            <a:r>
              <a:rPr lang="en-US" sz="3399" b="1" kern="0" dirty="0">
                <a:solidFill>
                  <a:srgbClr val="E45785"/>
                </a:solidFill>
                <a:latin typeface="Oswald" panose="02000503000000000000" pitchFamily="2" charset="0"/>
                <a:cs typeface="Arial"/>
              </a:rPr>
              <a:t> </a:t>
            </a:r>
            <a:r>
              <a:rPr lang="en-US" sz="3600" b="1" dirty="0" smtClean="0">
                <a:latin typeface="Oswald" pitchFamily="2" charset="0"/>
                <a:cs typeface="Calibri" panose="020F0502020204030204" pitchFamily="34" charset="0"/>
              </a:rPr>
              <a:t>Consolidated Solution</a:t>
            </a:r>
            <a:endParaRPr lang="en-US" sz="3600" b="1" dirty="0">
              <a:latin typeface="Oswald" pitchFamily="2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58226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13D0AE75-184C-D144-2061-2E87A1768B7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305" b="6044"/>
          <a:stretch/>
        </p:blipFill>
        <p:spPr>
          <a:xfrm>
            <a:off x="7049087" y="9764"/>
            <a:ext cx="5134446" cy="64418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34952" y="5448011"/>
            <a:ext cx="2027355" cy="84684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B0F487D-D6D6-7568-3571-028041E0E21B}"/>
              </a:ext>
            </a:extLst>
          </p:cNvPr>
          <p:cNvSpPr txBox="1"/>
          <p:nvPr/>
        </p:nvSpPr>
        <p:spPr bwMode="auto">
          <a:xfrm>
            <a:off x="474384" y="1315798"/>
            <a:ext cx="4246962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075FF"/>
              </a:buClr>
              <a:buSzTx/>
              <a:buFontTx/>
              <a:buNone/>
              <a:tabLst/>
              <a:defRPr/>
            </a:pPr>
            <a:r>
              <a:rPr kumimoji="0" lang="en-US" sz="2000" b="1" i="1" u="none" strike="noStrike" kern="0" cap="none" spc="0" normalizeH="0" baseline="0" noProof="0" dirty="0">
                <a:ln>
                  <a:noFill/>
                </a:ln>
                <a:solidFill>
                  <a:srgbClr val="4D4D4F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Harmony Endpoint is Complete Package for Security</a:t>
            </a:r>
          </a:p>
        </p:txBody>
      </p:sp>
      <p:sp>
        <p:nvSpPr>
          <p:cNvPr id="2" name="Footer Placeholder 1" hidden="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D4D4F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[Internal Use] for Check Point employees​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D4D4F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Date Placeholder 2" hidden="1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D4D4F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2036" y="1804282"/>
            <a:ext cx="419260" cy="3873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005" y="1040900"/>
            <a:ext cx="471322" cy="411786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DB0F487D-D6D6-7568-3571-028041E0E21B}"/>
              </a:ext>
            </a:extLst>
          </p:cNvPr>
          <p:cNvSpPr txBox="1"/>
          <p:nvPr/>
        </p:nvSpPr>
        <p:spPr bwMode="auto">
          <a:xfrm>
            <a:off x="2597865" y="3062792"/>
            <a:ext cx="4246962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0" cap="none" spc="0" normalizeH="0" baseline="0" noProof="0" dirty="0">
                <a:ln>
                  <a:noFill/>
                </a:ln>
                <a:solidFill>
                  <a:srgbClr val="4D4D4F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Harmony is easy to deploy, </a:t>
            </a:r>
            <a:endParaRPr kumimoji="0" lang="en-US" sz="2000" b="1" i="1" u="none" strike="noStrike" kern="0" cap="none" spc="0" normalizeH="0" baseline="0" noProof="0" dirty="0" smtClean="0">
              <a:ln>
                <a:noFill/>
              </a:ln>
              <a:solidFill>
                <a:srgbClr val="4D4D4F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4D4D4F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manage</a:t>
            </a:r>
            <a:r>
              <a:rPr kumimoji="0" lang="en-US" sz="2000" b="1" i="1" u="none" strike="noStrike" kern="0" cap="none" spc="0" normalizeH="0" baseline="0" noProof="0" dirty="0">
                <a:ln>
                  <a:noFill/>
                </a:ln>
                <a:solidFill>
                  <a:srgbClr val="4D4D4F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, and implement 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326" y="3687082"/>
            <a:ext cx="419260" cy="38736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139" y="2888148"/>
            <a:ext cx="471322" cy="411786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DB0F487D-D6D6-7568-3571-028041E0E21B}"/>
              </a:ext>
            </a:extLst>
          </p:cNvPr>
          <p:cNvSpPr txBox="1"/>
          <p:nvPr/>
        </p:nvSpPr>
        <p:spPr bwMode="auto">
          <a:xfrm>
            <a:off x="616061" y="4644213"/>
            <a:ext cx="4246962" cy="132343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0" cap="none" spc="0" normalizeH="0" baseline="0" noProof="0" dirty="0">
                <a:ln>
                  <a:noFill/>
                </a:ln>
                <a:solidFill>
                  <a:srgbClr val="4D4D4F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Simplify unified management of a large number of devices, giving flexibility and security for each department 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763" y="5580292"/>
            <a:ext cx="419260" cy="38736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408" y="4339042"/>
            <a:ext cx="471322" cy="41178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6983" y="1901815"/>
            <a:ext cx="5150718" cy="1389133"/>
          </a:xfrm>
          <a:prstGeom prst="rect">
            <a:avLst/>
          </a:prstGeom>
        </p:spPr>
      </p:pic>
      <p:pic>
        <p:nvPicPr>
          <p:cNvPr id="17" name="Picture 2" descr="Gartner Peer Insights Logo, HD Png Download , Transparent Png Image -  PNGitem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3698" y="5448011"/>
            <a:ext cx="2819888" cy="760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9"/>
          <a:srcRect r="9948"/>
          <a:stretch/>
        </p:blipFill>
        <p:spPr>
          <a:xfrm>
            <a:off x="7065573" y="3763986"/>
            <a:ext cx="5144323" cy="1467174"/>
          </a:xfrm>
          <a:prstGeom prst="rect">
            <a:avLst/>
          </a:prstGeom>
        </p:spPr>
      </p:pic>
      <p:sp>
        <p:nvSpPr>
          <p:cNvPr id="20" name="Title 1"/>
          <p:cNvSpPr txBox="1">
            <a:spLocks/>
          </p:cNvSpPr>
          <p:nvPr/>
        </p:nvSpPr>
        <p:spPr>
          <a:xfrm>
            <a:off x="0" y="143546"/>
            <a:ext cx="7049087" cy="8144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0" cap="none" spc="0" normalizeH="0" baseline="0" noProof="0" dirty="0" smtClean="0">
                <a:ln>
                  <a:noFill/>
                </a:ln>
                <a:solidFill>
                  <a:srgbClr val="E45785"/>
                </a:solidFill>
                <a:effectLst/>
                <a:uLnTx/>
                <a:uFillTx/>
                <a:latin typeface="Oswald" panose="02000503000000000000" pitchFamily="2" charset="0"/>
                <a:ea typeface="+mj-ea"/>
                <a:cs typeface="Arial"/>
              </a:rPr>
              <a:t>Recommended</a:t>
            </a:r>
            <a:r>
              <a:rPr kumimoji="0" lang="en-US" sz="3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F2282"/>
                </a:solidFill>
                <a:effectLst/>
                <a:uLnTx/>
                <a:uFillTx/>
                <a:latin typeface="Oswald" pitchFamily="2" charset="0"/>
                <a:ea typeface="+mj-ea"/>
                <a:cs typeface="Calibri" panose="020F0502020204030204" pitchFamily="34" charset="0"/>
              </a:rPr>
              <a:t> by Customers</a:t>
            </a:r>
            <a:endParaRPr kumimoji="0" lang="en-US" sz="3400" b="1" i="0" u="none" strike="noStrike" kern="1200" cap="none" spc="0" normalizeH="0" baseline="0" noProof="0" dirty="0">
              <a:ln>
                <a:noFill/>
              </a:ln>
              <a:solidFill>
                <a:srgbClr val="6F2282"/>
              </a:solidFill>
              <a:effectLst/>
              <a:uLnTx/>
              <a:uFillTx/>
              <a:latin typeface="Oswald" pitchFamily="2" charset="0"/>
              <a:ea typeface="+mj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30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5" grpId="0"/>
      <p:bldP spid="2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 hidden="1"/>
          <p:cNvSpPr>
            <a:spLocks noGrp="1"/>
          </p:cNvSpPr>
          <p:nvPr>
            <p:ph type="ftr" sz="quarter" idx="10"/>
          </p:nvPr>
        </p:nvSpPr>
        <p:spPr>
          <a:xfrm>
            <a:off x="9093200" y="6543675"/>
            <a:ext cx="3098800" cy="30321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4D4D4F">
                    <a:tint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 [Internal Use] for Check Point employees​</a:t>
            </a:r>
          </a:p>
        </p:txBody>
      </p:sp>
      <p:sp>
        <p:nvSpPr>
          <p:cNvPr id="3" name="Date Placeholder 2" hidden="1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D4D4F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Line 11">
            <a:extLst>
              <a:ext uri="{FF2B5EF4-FFF2-40B4-BE49-F238E27FC236}">
                <a16:creationId xmlns:a16="http://schemas.microsoft.com/office/drawing/2014/main" id="{2364BE83-13A7-4329-A204-C0F7E212705B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075708" y="4113212"/>
            <a:ext cx="0" cy="929937"/>
          </a:xfrm>
          <a:prstGeom prst="line">
            <a:avLst/>
          </a:prstGeom>
          <a:noFill/>
          <a:ln w="9525" cap="sq" cmpd="sng">
            <a:solidFill>
              <a:srgbClr val="DCDEE0"/>
            </a:solidFill>
            <a:prstDash val="solid"/>
            <a:round/>
            <a:headEnd type="non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algn="l" defTabSz="171436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65000"/>
              <a:buFont typeface="Wingdings" pitchFamily="2" charset="2"/>
              <a:buNone/>
              <a:tabLst/>
              <a:defRPr/>
            </a:pPr>
            <a:endParaRPr kumimoji="0" lang="es-ES" sz="200" b="0" i="0" u="none" strike="noStrike" kern="1200" cap="none" spc="0" normalizeH="0" baseline="0" noProof="0">
              <a:ln>
                <a:noFill/>
              </a:ln>
              <a:solidFill>
                <a:srgbClr val="4D4D4F">
                  <a:lumMod val="65000"/>
                  <a:lumOff val="35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Helvetica" charset="0"/>
            </a:endParaRPr>
          </a:p>
        </p:txBody>
      </p:sp>
      <p:sp>
        <p:nvSpPr>
          <p:cNvPr id="6" name="Line 11">
            <a:extLst>
              <a:ext uri="{FF2B5EF4-FFF2-40B4-BE49-F238E27FC236}">
                <a16:creationId xmlns:a16="http://schemas.microsoft.com/office/drawing/2014/main" id="{D5F0BFBD-2B5D-4D47-871C-3D4626381B0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580192" y="2835155"/>
            <a:ext cx="0" cy="2207996"/>
          </a:xfrm>
          <a:prstGeom prst="line">
            <a:avLst/>
          </a:prstGeom>
          <a:noFill/>
          <a:ln w="9525" cap="sq" cmpd="sng">
            <a:solidFill>
              <a:srgbClr val="DCDEE0"/>
            </a:solidFill>
            <a:prstDash val="solid"/>
            <a:round/>
            <a:headEnd type="non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algn="l" defTabSz="171436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65000"/>
              <a:buFont typeface="Wingdings" pitchFamily="2" charset="2"/>
              <a:buNone/>
              <a:tabLst/>
              <a:defRPr/>
            </a:pPr>
            <a:endParaRPr kumimoji="0" lang="es-ES" sz="200" b="0" i="0" u="none" strike="noStrike" kern="1200" cap="none" spc="0" normalizeH="0" baseline="0" noProof="0">
              <a:ln>
                <a:noFill/>
              </a:ln>
              <a:solidFill>
                <a:srgbClr val="4D4D4F">
                  <a:lumMod val="65000"/>
                  <a:lumOff val="35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Helvetica" charset="0"/>
            </a:endParaRPr>
          </a:p>
        </p:txBody>
      </p:sp>
      <p:sp>
        <p:nvSpPr>
          <p:cNvPr id="7" name="Line 11">
            <a:extLst>
              <a:ext uri="{FF2B5EF4-FFF2-40B4-BE49-F238E27FC236}">
                <a16:creationId xmlns:a16="http://schemas.microsoft.com/office/drawing/2014/main" id="{77807DA8-136D-45E1-A39F-90527D642355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573120" y="1944815"/>
            <a:ext cx="0" cy="3098336"/>
          </a:xfrm>
          <a:prstGeom prst="line">
            <a:avLst/>
          </a:prstGeom>
          <a:noFill/>
          <a:ln w="9525" cap="sq" cmpd="sng">
            <a:solidFill>
              <a:srgbClr val="DCDEE0"/>
            </a:solidFill>
            <a:prstDash val="solid"/>
            <a:round/>
            <a:headEnd type="non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algn="l" defTabSz="171436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65000"/>
              <a:buFont typeface="Wingdings" pitchFamily="2" charset="2"/>
              <a:buNone/>
              <a:tabLst/>
              <a:defRPr/>
            </a:pPr>
            <a:endParaRPr kumimoji="0" lang="es-ES" sz="200" b="0" i="0" u="none" strike="noStrike" kern="1200" cap="none" spc="0" normalizeH="0" baseline="0" noProof="0">
              <a:ln>
                <a:noFill/>
              </a:ln>
              <a:solidFill>
                <a:srgbClr val="4D4D4F">
                  <a:lumMod val="65000"/>
                  <a:lumOff val="35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Helvetica" charset="0"/>
            </a:endParaRPr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id="{E1CE6F32-E90F-4FF2-9C2E-9237968C6265}"/>
              </a:ext>
            </a:extLst>
          </p:cNvPr>
          <p:cNvSpPr>
            <a:spLocks/>
          </p:cNvSpPr>
          <p:nvPr/>
        </p:nvSpPr>
        <p:spPr bwMode="auto">
          <a:xfrm rot="20440482">
            <a:off x="3845961" y="1612394"/>
            <a:ext cx="2076239" cy="1415080"/>
          </a:xfrm>
          <a:custGeom>
            <a:avLst/>
            <a:gdLst>
              <a:gd name="T0" fmla="*/ 12630 w 15298"/>
              <a:gd name="T1" fmla="*/ 443 h 10413"/>
              <a:gd name="T2" fmla="*/ 1033 w 15298"/>
              <a:gd name="T3" fmla="*/ 7138 h 10413"/>
              <a:gd name="T4" fmla="*/ 443 w 15298"/>
              <a:gd name="T5" fmla="*/ 9341 h 10413"/>
              <a:gd name="T6" fmla="*/ 466 w 15298"/>
              <a:gd name="T7" fmla="*/ 9379 h 10413"/>
              <a:gd name="T8" fmla="*/ 2668 w 15298"/>
              <a:gd name="T9" fmla="*/ 9970 h 10413"/>
              <a:gd name="T10" fmla="*/ 14264 w 15298"/>
              <a:gd name="T11" fmla="*/ 3275 h 10413"/>
              <a:gd name="T12" fmla="*/ 14854 w 15298"/>
              <a:gd name="T13" fmla="*/ 1072 h 10413"/>
              <a:gd name="T14" fmla="*/ 14832 w 15298"/>
              <a:gd name="T15" fmla="*/ 1033 h 10413"/>
              <a:gd name="T16" fmla="*/ 12630 w 15298"/>
              <a:gd name="T17" fmla="*/ 443 h 10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298" h="10413">
                <a:moveTo>
                  <a:pt x="12630" y="443"/>
                </a:moveTo>
                <a:lnTo>
                  <a:pt x="1033" y="7138"/>
                </a:lnTo>
                <a:cubicBezTo>
                  <a:pt x="266" y="7582"/>
                  <a:pt x="0" y="8573"/>
                  <a:pt x="443" y="9341"/>
                </a:cubicBezTo>
                <a:lnTo>
                  <a:pt x="466" y="9379"/>
                </a:lnTo>
                <a:cubicBezTo>
                  <a:pt x="909" y="10147"/>
                  <a:pt x="1900" y="10413"/>
                  <a:pt x="2668" y="9970"/>
                </a:cubicBezTo>
                <a:lnTo>
                  <a:pt x="14264" y="3275"/>
                </a:lnTo>
                <a:cubicBezTo>
                  <a:pt x="15032" y="2831"/>
                  <a:pt x="15298" y="1840"/>
                  <a:pt x="14854" y="1072"/>
                </a:cubicBezTo>
                <a:lnTo>
                  <a:pt x="14832" y="1033"/>
                </a:lnTo>
                <a:cubicBezTo>
                  <a:pt x="14389" y="266"/>
                  <a:pt x="13398" y="0"/>
                  <a:pt x="12630" y="443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65000"/>
              <a:buFont typeface="Wingdings" pitchFamily="2" charset="2"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4D4D4F">
                  <a:lumMod val="65000"/>
                  <a:lumOff val="35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012E4389-5ECB-474E-8ED1-DCD372BA0BE9}"/>
              </a:ext>
            </a:extLst>
          </p:cNvPr>
          <p:cNvSpPr>
            <a:spLocks/>
          </p:cNvSpPr>
          <p:nvPr/>
        </p:nvSpPr>
        <p:spPr bwMode="auto">
          <a:xfrm rot="1574769">
            <a:off x="1222783" y="2857883"/>
            <a:ext cx="2321430" cy="1414800"/>
          </a:xfrm>
          <a:custGeom>
            <a:avLst/>
            <a:gdLst>
              <a:gd name="T0" fmla="*/ 2668 w 15298"/>
              <a:gd name="T1" fmla="*/ 443 h 10413"/>
              <a:gd name="T2" fmla="*/ 14265 w 15298"/>
              <a:gd name="T3" fmla="*/ 7138 h 10413"/>
              <a:gd name="T4" fmla="*/ 14855 w 15298"/>
              <a:gd name="T5" fmla="*/ 9340 h 10413"/>
              <a:gd name="T6" fmla="*/ 14832 w 15298"/>
              <a:gd name="T7" fmla="*/ 9379 h 10413"/>
              <a:gd name="T8" fmla="*/ 12630 w 15298"/>
              <a:gd name="T9" fmla="*/ 9969 h 10413"/>
              <a:gd name="T10" fmla="*/ 1034 w 15298"/>
              <a:gd name="T11" fmla="*/ 3274 h 10413"/>
              <a:gd name="T12" fmla="*/ 444 w 15298"/>
              <a:gd name="T13" fmla="*/ 1072 h 10413"/>
              <a:gd name="T14" fmla="*/ 466 w 15298"/>
              <a:gd name="T15" fmla="*/ 1033 h 10413"/>
              <a:gd name="T16" fmla="*/ 2668 w 15298"/>
              <a:gd name="T17" fmla="*/ 443 h 10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298" h="10413">
                <a:moveTo>
                  <a:pt x="2668" y="443"/>
                </a:moveTo>
                <a:lnTo>
                  <a:pt x="14265" y="7138"/>
                </a:lnTo>
                <a:cubicBezTo>
                  <a:pt x="15032" y="7581"/>
                  <a:pt x="15298" y="8572"/>
                  <a:pt x="14855" y="9340"/>
                </a:cubicBezTo>
                <a:lnTo>
                  <a:pt x="14832" y="9379"/>
                </a:lnTo>
                <a:cubicBezTo>
                  <a:pt x="14389" y="10147"/>
                  <a:pt x="13398" y="10413"/>
                  <a:pt x="12630" y="9969"/>
                </a:cubicBezTo>
                <a:lnTo>
                  <a:pt x="1034" y="3274"/>
                </a:lnTo>
                <a:cubicBezTo>
                  <a:pt x="266" y="2831"/>
                  <a:pt x="0" y="1840"/>
                  <a:pt x="444" y="1072"/>
                </a:cubicBezTo>
                <a:lnTo>
                  <a:pt x="466" y="1033"/>
                </a:lnTo>
                <a:cubicBezTo>
                  <a:pt x="910" y="265"/>
                  <a:pt x="1901" y="0"/>
                  <a:pt x="2668" y="44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65000"/>
              <a:buFont typeface="Wingdings" pitchFamily="2" charset="2"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4D4D4F">
                  <a:lumMod val="65000"/>
                  <a:lumOff val="35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id="{EEB3818E-6C9B-414E-9FDB-2DBC8FA323B7}"/>
              </a:ext>
            </a:extLst>
          </p:cNvPr>
          <p:cNvSpPr>
            <a:spLocks/>
          </p:cNvSpPr>
          <p:nvPr/>
        </p:nvSpPr>
        <p:spPr bwMode="auto">
          <a:xfrm rot="20419279">
            <a:off x="2631142" y="3032782"/>
            <a:ext cx="2077924" cy="1415080"/>
          </a:xfrm>
          <a:custGeom>
            <a:avLst/>
            <a:gdLst>
              <a:gd name="T0" fmla="*/ 12629 w 15298"/>
              <a:gd name="T1" fmla="*/ 443 h 10413"/>
              <a:gd name="T2" fmla="*/ 1033 w 15298"/>
              <a:gd name="T3" fmla="*/ 7138 h 10413"/>
              <a:gd name="T4" fmla="*/ 443 w 15298"/>
              <a:gd name="T5" fmla="*/ 9341 h 10413"/>
              <a:gd name="T6" fmla="*/ 466 w 15298"/>
              <a:gd name="T7" fmla="*/ 9380 h 10413"/>
              <a:gd name="T8" fmla="*/ 2668 w 15298"/>
              <a:gd name="T9" fmla="*/ 9970 h 10413"/>
              <a:gd name="T10" fmla="*/ 14264 w 15298"/>
              <a:gd name="T11" fmla="*/ 3275 h 10413"/>
              <a:gd name="T12" fmla="*/ 14854 w 15298"/>
              <a:gd name="T13" fmla="*/ 1072 h 10413"/>
              <a:gd name="T14" fmla="*/ 14832 w 15298"/>
              <a:gd name="T15" fmla="*/ 1033 h 10413"/>
              <a:gd name="T16" fmla="*/ 12629 w 15298"/>
              <a:gd name="T17" fmla="*/ 443 h 10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298" h="10413">
                <a:moveTo>
                  <a:pt x="12629" y="443"/>
                </a:moveTo>
                <a:lnTo>
                  <a:pt x="1033" y="7138"/>
                </a:lnTo>
                <a:cubicBezTo>
                  <a:pt x="265" y="7582"/>
                  <a:pt x="0" y="8573"/>
                  <a:pt x="443" y="9341"/>
                </a:cubicBezTo>
                <a:lnTo>
                  <a:pt x="466" y="9380"/>
                </a:lnTo>
                <a:cubicBezTo>
                  <a:pt x="909" y="10147"/>
                  <a:pt x="1900" y="10413"/>
                  <a:pt x="2668" y="9970"/>
                </a:cubicBezTo>
                <a:lnTo>
                  <a:pt x="14264" y="3275"/>
                </a:lnTo>
                <a:cubicBezTo>
                  <a:pt x="15032" y="2831"/>
                  <a:pt x="15298" y="1840"/>
                  <a:pt x="14854" y="1072"/>
                </a:cubicBezTo>
                <a:lnTo>
                  <a:pt x="14832" y="1033"/>
                </a:lnTo>
                <a:cubicBezTo>
                  <a:pt x="14388" y="266"/>
                  <a:pt x="13397" y="0"/>
                  <a:pt x="12629" y="44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65000"/>
              <a:buFont typeface="Wingdings" pitchFamily="2" charset="2"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4D4D4F">
                  <a:lumMod val="65000"/>
                  <a:lumOff val="35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9682CC7-B461-4408-8942-4A941F48C3B5}"/>
              </a:ext>
            </a:extLst>
          </p:cNvPr>
          <p:cNvGrpSpPr/>
          <p:nvPr/>
        </p:nvGrpSpPr>
        <p:grpSpPr>
          <a:xfrm>
            <a:off x="1186333" y="2170899"/>
            <a:ext cx="787718" cy="787718"/>
            <a:chOff x="970090" y="2265343"/>
            <a:chExt cx="787718" cy="787718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7F9C186-6D5E-455D-8D10-64D935E47C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0090" y="2265343"/>
              <a:ext cx="787718" cy="78771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381000" algn="ctr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D4D4F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  <p:pic>
          <p:nvPicPr>
            <p:cNvPr id="13" name="Graphic 5">
              <a:extLst>
                <a:ext uri="{FF2B5EF4-FFF2-40B4-BE49-F238E27FC236}">
                  <a16:creationId xmlns:a16="http://schemas.microsoft.com/office/drawing/2014/main" id="{E8CF002B-4A65-4EB9-A2FE-91E8AD006EA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1154346" y="2449599"/>
              <a:ext cx="419207" cy="419207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2E0443-89B5-47AB-9231-A349D6477F9E}"/>
              </a:ext>
            </a:extLst>
          </p:cNvPr>
          <p:cNvGrpSpPr/>
          <p:nvPr/>
        </p:nvGrpSpPr>
        <p:grpSpPr>
          <a:xfrm>
            <a:off x="2698360" y="3961944"/>
            <a:ext cx="787718" cy="787718"/>
            <a:chOff x="2262450" y="3615575"/>
            <a:chExt cx="787718" cy="787718"/>
          </a:xfrm>
        </p:grpSpPr>
        <p:sp>
          <p:nvSpPr>
            <p:cNvPr id="15" name="Oval 11">
              <a:extLst>
                <a:ext uri="{FF2B5EF4-FFF2-40B4-BE49-F238E27FC236}">
                  <a16:creationId xmlns:a16="http://schemas.microsoft.com/office/drawing/2014/main" id="{82B0E3C6-888F-48F4-AA83-14FB6E2782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2450" y="3615575"/>
              <a:ext cx="787718" cy="78771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381000" algn="ctr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D4D4F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  <p:pic>
          <p:nvPicPr>
            <p:cNvPr id="16" name="Graphic 126">
              <a:extLst>
                <a:ext uri="{FF2B5EF4-FFF2-40B4-BE49-F238E27FC236}">
                  <a16:creationId xmlns:a16="http://schemas.microsoft.com/office/drawing/2014/main" id="{EAD1382C-A5AD-4CA1-8E65-F0E083F22B2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rcRect/>
            <a:stretch/>
          </p:blipFill>
          <p:spPr>
            <a:xfrm>
              <a:off x="2446706" y="3799831"/>
              <a:ext cx="419207" cy="419207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F7978EC-7983-4F94-BDDA-166DC0931422}"/>
              </a:ext>
            </a:extLst>
          </p:cNvPr>
          <p:cNvGrpSpPr/>
          <p:nvPr/>
        </p:nvGrpSpPr>
        <p:grpSpPr>
          <a:xfrm>
            <a:off x="5179261" y="1267465"/>
            <a:ext cx="787718" cy="790972"/>
            <a:chOff x="5382710" y="1813472"/>
            <a:chExt cx="787718" cy="790972"/>
          </a:xfrm>
        </p:grpSpPr>
        <p:sp>
          <p:nvSpPr>
            <p:cNvPr id="18" name="Oval 13">
              <a:extLst>
                <a:ext uri="{FF2B5EF4-FFF2-40B4-BE49-F238E27FC236}">
                  <a16:creationId xmlns:a16="http://schemas.microsoft.com/office/drawing/2014/main" id="{8210DC79-B64F-4048-A83E-FAAF134D6A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2710" y="1813472"/>
              <a:ext cx="787718" cy="79097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381000" algn="ctr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SzPct val="65000"/>
                <a:buFont typeface="Wingdings" pitchFamily="2" charset="2"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D4D4F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  <p:pic>
          <p:nvPicPr>
            <p:cNvPr id="19" name="Graphic 128">
              <a:extLst>
                <a:ext uri="{FF2B5EF4-FFF2-40B4-BE49-F238E27FC236}">
                  <a16:creationId xmlns:a16="http://schemas.microsoft.com/office/drawing/2014/main" id="{803D5428-6F37-466D-B23C-44568F710E5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rcRect/>
            <a:stretch/>
          </p:blipFill>
          <p:spPr>
            <a:xfrm>
              <a:off x="5566966" y="1999355"/>
              <a:ext cx="419207" cy="419207"/>
            </a:xfrm>
            <a:prstGeom prst="rect">
              <a:avLst/>
            </a:prstGeom>
          </p:spPr>
        </p:pic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372357D4-6FC4-4A76-B4CA-69F96C50C82D}"/>
              </a:ext>
            </a:extLst>
          </p:cNvPr>
          <p:cNvSpPr/>
          <p:nvPr/>
        </p:nvSpPr>
        <p:spPr>
          <a:xfrm>
            <a:off x="5573119" y="5529278"/>
            <a:ext cx="2275375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>
                <a:srgbClr val="FF0000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Watch the 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>
                <a:srgbClr val="FF0000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8E74B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product tour video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5614" y="2170899"/>
            <a:ext cx="1423823" cy="1423823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E46A9825-A9E3-4061-8B26-C43262669F14}"/>
              </a:ext>
            </a:extLst>
          </p:cNvPr>
          <p:cNvGrpSpPr/>
          <p:nvPr/>
        </p:nvGrpSpPr>
        <p:grpSpPr>
          <a:xfrm>
            <a:off x="488138" y="5589108"/>
            <a:ext cx="2479258" cy="590931"/>
            <a:chOff x="687656" y="5529279"/>
            <a:chExt cx="2479258" cy="590931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AD070D9-77F5-467B-9A44-736609CA8BA9}"/>
                </a:ext>
              </a:extLst>
            </p:cNvPr>
            <p:cNvSpPr/>
            <p:nvPr/>
          </p:nvSpPr>
          <p:spPr>
            <a:xfrm>
              <a:off x="730079" y="5529279"/>
              <a:ext cx="2436835" cy="5909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0"/>
                </a:spcAft>
                <a:buClr>
                  <a:srgbClr val="FF0000"/>
                </a:buClr>
                <a:buSzPct val="65000"/>
                <a:buFont typeface="Wingdings" pitchFamily="2" charset="2"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8E74B4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Get a </a:t>
              </a:r>
              <a:r>
                <a:rPr kumimoji="0" lang="en-US" sz="1800" b="1" i="0" u="none" strike="noStrike" kern="1200" cap="all" spc="0" normalizeH="0" baseline="0" noProof="0" dirty="0">
                  <a:ln>
                    <a:noFill/>
                  </a:ln>
                  <a:solidFill>
                    <a:srgbClr val="8E74B4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1:1 demo </a:t>
              </a:r>
              <a:endParaRPr kumimoji="0" lang="en-GB" sz="1800" b="1" i="0" u="none" strike="noStrike" kern="1200" cap="all" spc="0" normalizeH="0" baseline="0" noProof="0" dirty="0">
                <a:ln>
                  <a:noFill/>
                </a:ln>
                <a:solidFill>
                  <a:srgbClr val="8E74B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0"/>
                </a:spcAft>
                <a:buClr>
                  <a:srgbClr val="FF0000"/>
                </a:buClr>
                <a:buSzPct val="65000"/>
                <a:buFont typeface="Wingdings" pitchFamily="2" charset="2"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4D4D4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with a Security Expert</a:t>
              </a: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C80EE469-5C18-4E23-90D8-07642300551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87656" y="5589388"/>
              <a:ext cx="0" cy="432000"/>
            </a:xfrm>
            <a:prstGeom prst="line">
              <a:avLst/>
            </a:prstGeom>
            <a:solidFill>
              <a:schemeClr val="bg1"/>
            </a:solidFill>
            <a:ln w="38100" cap="rnd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5BE6670-06BD-40DB-89D5-28947CAF6035}"/>
              </a:ext>
            </a:extLst>
          </p:cNvPr>
          <p:cNvGrpSpPr/>
          <p:nvPr/>
        </p:nvGrpSpPr>
        <p:grpSpPr>
          <a:xfrm>
            <a:off x="3108694" y="5529279"/>
            <a:ext cx="2323126" cy="840230"/>
            <a:chOff x="3084366" y="5529279"/>
            <a:chExt cx="2323126" cy="84023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E5D88D5-DA84-45A0-ADDA-9D8E7A1CE555}"/>
                </a:ext>
              </a:extLst>
            </p:cNvPr>
            <p:cNvSpPr/>
            <p:nvPr/>
          </p:nvSpPr>
          <p:spPr>
            <a:xfrm>
              <a:off x="3132113" y="5529279"/>
              <a:ext cx="2275379" cy="8402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0"/>
                </a:spcAft>
                <a:buClr>
                  <a:srgbClr val="FF0000"/>
                </a:buClr>
                <a:buSzPct val="65000"/>
                <a:buFont typeface="Wingdings" pitchFamily="2" charset="2"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4D4D4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Start a free </a:t>
              </a:r>
              <a:endParaRPr kumimoji="0" lang="he-IL" sz="18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0"/>
                </a:spcAft>
                <a:buClr>
                  <a:srgbClr val="FF0000"/>
                </a:buClr>
                <a:buSzPct val="65000"/>
                <a:buFont typeface="Wingdings" pitchFamily="2" charset="2"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8E74B4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Harmony Endpoint trial</a:t>
              </a: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059A907F-764F-4F13-A339-242A317AF12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084366" y="5589388"/>
              <a:ext cx="0" cy="432000"/>
            </a:xfrm>
            <a:prstGeom prst="line">
              <a:avLst/>
            </a:prstGeom>
            <a:solidFill>
              <a:schemeClr val="bg1"/>
            </a:solidFill>
            <a:ln w="38100" cap="rnd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2458D1BD-9D2A-4954-8FD9-744FCD5A0070}"/>
              </a:ext>
            </a:extLst>
          </p:cNvPr>
          <p:cNvCxnSpPr>
            <a:cxnSpLocks/>
          </p:cNvCxnSpPr>
          <p:nvPr/>
        </p:nvCxnSpPr>
        <p:spPr bwMode="auto">
          <a:xfrm>
            <a:off x="5539258" y="5589388"/>
            <a:ext cx="0" cy="432000"/>
          </a:xfrm>
          <a:prstGeom prst="line">
            <a:avLst/>
          </a:prstGeom>
          <a:solidFill>
            <a:schemeClr val="bg1"/>
          </a:solidFill>
          <a:ln w="38100" cap="rnd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" name="Text Placeholder 7"/>
          <p:cNvSpPr txBox="1">
            <a:spLocks/>
          </p:cNvSpPr>
          <p:nvPr/>
        </p:nvSpPr>
        <p:spPr bwMode="auto">
          <a:xfrm>
            <a:off x="6735051" y="3594722"/>
            <a:ext cx="4390756" cy="1073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  <a:noAutofit/>
          </a:bodyPr>
          <a:lstStyle>
            <a:lvl1pPr marL="228531" indent="-228531" algn="l" rtl="0" eaLnBrk="1" fontAlgn="base" hangingPunct="1">
              <a:lnSpc>
                <a:spcPct val="95000"/>
              </a:lnSpc>
              <a:spcBef>
                <a:spcPts val="1000"/>
              </a:spcBef>
              <a:spcAft>
                <a:spcPct val="0"/>
              </a:spcAft>
              <a:buClr>
                <a:schemeClr val="tx2"/>
              </a:buClr>
              <a:buSzPct val="85000"/>
              <a:buFont typeface="Arial" panose="020B0604020202020204" pitchFamily="34" charset="0"/>
              <a:buChar char="•"/>
              <a:defRPr lang="en-US" sz="2799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itchFamily="34" charset="0"/>
              </a:defRPr>
            </a:lvl1pPr>
            <a:lvl2pPr marL="575899" indent="-228531" algn="l" rtl="0" eaLnBrk="1" fontAlgn="base" hangingPunct="1">
              <a:lnSpc>
                <a:spcPct val="95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Arial" panose="020B0604020202020204" pitchFamily="34" charset="0"/>
              <a:buChar char="•"/>
              <a:defRPr lang="en-US" sz="2399" dirty="0" smtClean="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886702" indent="-228531" algn="l" rtl="0" eaLnBrk="1" fontAlgn="base" hangingPunct="1">
              <a:lnSpc>
                <a:spcPct val="95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Arial" panose="020B0604020202020204" pitchFamily="34" charset="0"/>
              <a:buChar char="•"/>
              <a:defRPr lang="en-US" sz="1999" dirty="0" smtClean="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170081" indent="-228531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̶"/>
              <a:defRPr lang="en-US" sz="1799" dirty="0" smtClean="0">
                <a:solidFill>
                  <a:schemeClr val="tx1"/>
                </a:solidFill>
                <a:latin typeface="+mn-lt"/>
              </a:defRPr>
            </a:lvl4pPr>
            <a:lvl5pPr marL="1462601" indent="-228531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̶"/>
              <a:defRPr lang="en-US" sz="1600" baseline="0" dirty="0" smtClean="0">
                <a:solidFill>
                  <a:schemeClr val="tx1"/>
                </a:solidFill>
                <a:latin typeface="+mn-lt"/>
              </a:defRPr>
            </a:lvl5pPr>
            <a:lvl6pPr marL="3351207" indent="-30465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099">
                <a:solidFill>
                  <a:schemeClr val="tx1"/>
                </a:solidFill>
                <a:latin typeface="+mn-lt"/>
              </a:defRPr>
            </a:lvl6pPr>
            <a:lvl7pPr marL="3960518" indent="-30465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099">
                <a:solidFill>
                  <a:schemeClr val="tx1"/>
                </a:solidFill>
                <a:latin typeface="+mn-lt"/>
              </a:defRPr>
            </a:lvl7pPr>
            <a:lvl8pPr marL="4569829" indent="-30465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099">
                <a:solidFill>
                  <a:schemeClr val="tx1"/>
                </a:solidFill>
                <a:latin typeface="+mn-lt"/>
              </a:defRPr>
            </a:lvl8pPr>
            <a:lvl9pPr marL="5179139" indent="-30465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099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6F2282"/>
              </a:buClr>
              <a:buSzPct val="85000"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Trouble scanning?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6F2282"/>
              </a:buClr>
              <a:buSzPct val="85000"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8E74B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https://www.checkpoint.com/products/advanced-endpoint-protection/</a:t>
            </a:r>
          </a:p>
        </p:txBody>
      </p:sp>
      <p:pic>
        <p:nvPicPr>
          <p:cNvPr id="35" name="Picture 34" descr="A picture containing logo&#10;&#10;Description automatically generated">
            <a:extLst>
              <a:ext uri="{FF2B5EF4-FFF2-40B4-BE49-F238E27FC236}">
                <a16:creationId xmlns:a16="http://schemas.microsoft.com/office/drawing/2014/main" id="{03A96CF1-354D-421E-5B13-0B97E512735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019" y="2234199"/>
            <a:ext cx="2803142" cy="1210167"/>
          </a:xfrm>
          <a:prstGeom prst="rect">
            <a:avLst/>
          </a:prstGeom>
        </p:spPr>
      </p:pic>
      <p:sp>
        <p:nvSpPr>
          <p:cNvPr id="32" name="Title 1"/>
          <p:cNvSpPr txBox="1">
            <a:spLocks/>
          </p:cNvSpPr>
          <p:nvPr/>
        </p:nvSpPr>
        <p:spPr>
          <a:xfrm>
            <a:off x="0" y="143546"/>
            <a:ext cx="12192000" cy="8144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399" b="1" i="0" u="none" strike="noStrike" kern="0" cap="none" spc="0" normalizeH="0" baseline="0" noProof="0" dirty="0" smtClean="0">
                <a:ln>
                  <a:noFill/>
                </a:ln>
                <a:solidFill>
                  <a:srgbClr val="E45785"/>
                </a:solidFill>
                <a:effectLst/>
                <a:uLnTx/>
                <a:uFillTx/>
                <a:latin typeface="Oswald" panose="02000503000000000000" pitchFamily="2" charset="0"/>
                <a:ea typeface="+mj-ea"/>
                <a:cs typeface="Arial"/>
              </a:rPr>
              <a:t>Visit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F2282"/>
                </a:solidFill>
                <a:effectLst/>
                <a:uLnTx/>
                <a:uFillTx/>
                <a:latin typeface="Oswald" pitchFamily="2" charset="0"/>
                <a:ea typeface="+mj-ea"/>
                <a:cs typeface="Calibri" panose="020F0502020204030204" pitchFamily="34" charset="0"/>
              </a:rPr>
              <a:t> Our Webpage for the Next Steps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6F2282"/>
              </a:solidFill>
              <a:effectLst/>
              <a:uLnTx/>
              <a:uFillTx/>
              <a:latin typeface="Oswald" pitchFamily="2" charset="0"/>
              <a:ea typeface="+mj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086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 hidden="1"/>
          <p:cNvSpPr>
            <a:spLocks noGrp="1"/>
          </p:cNvSpPr>
          <p:nvPr>
            <p:ph type="ftr" sz="quarter" idx="10"/>
          </p:nvPr>
        </p:nvSpPr>
        <p:spPr>
          <a:xfrm>
            <a:off x="9093200" y="6543675"/>
            <a:ext cx="3098800" cy="3032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 [Internal Use] for Check Point employees​</a:t>
            </a:r>
          </a:p>
        </p:txBody>
      </p:sp>
      <p:sp>
        <p:nvSpPr>
          <p:cNvPr id="2" name="Date Placeholder 1" hidden="1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Picture 10" descr="A person holding a computer&#10;&#10;Description automatically generated with medium confidence">
            <a:extLst>
              <a:ext uri="{FF2B5EF4-FFF2-40B4-BE49-F238E27FC236}">
                <a16:creationId xmlns:a16="http://schemas.microsoft.com/office/drawing/2014/main" id="{3C639128-A29E-8B8A-BD30-8A2002E966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347" y="-389965"/>
            <a:ext cx="10287000" cy="6858000"/>
          </a:xfrm>
          <a:prstGeom prst="rect">
            <a:avLst/>
          </a:prstGeom>
        </p:spPr>
      </p:pic>
      <p:pic>
        <p:nvPicPr>
          <p:cNvPr id="13" name="Picture 1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70E5BCF4-CDA6-5EE1-FE2E-E7C8F10D13D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424" y="2864223"/>
            <a:ext cx="2573226" cy="54433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66C0D1F-9896-C779-FF6A-064BBCF6DCD6}"/>
              </a:ext>
            </a:extLst>
          </p:cNvPr>
          <p:cNvSpPr txBox="1"/>
          <p:nvPr/>
        </p:nvSpPr>
        <p:spPr bwMode="auto">
          <a:xfrm>
            <a:off x="799530" y="3435879"/>
            <a:ext cx="7470412" cy="92333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defTabSz="914126">
              <a:spcBef>
                <a:spcPts val="0"/>
              </a:spcBef>
              <a:buClr>
                <a:srgbClr val="3075FF"/>
              </a:buClr>
              <a:defRPr/>
            </a:pPr>
            <a:r>
              <a:rPr lang="en-US" sz="5400" b="1" cap="all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he-IL" sz="5400" b="1" cap="all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hank you!</a:t>
            </a:r>
            <a:endParaRPr lang="en-US" sz="5400" b="1" cap="all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8" name="Picture 17" descr="Logo&#10;&#10;Description automatically generated with medium confidence">
            <a:extLst>
              <a:ext uri="{FF2B5EF4-FFF2-40B4-BE49-F238E27FC236}">
                <a16:creationId xmlns:a16="http://schemas.microsoft.com/office/drawing/2014/main" id="{D03B3C37-F1F1-1298-1FC6-01C7CC319A7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9341" y="2783541"/>
            <a:ext cx="1734671" cy="726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61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3546"/>
            <a:ext cx="12192000" cy="814483"/>
          </a:xfrm>
        </p:spPr>
        <p:txBody>
          <a:bodyPr>
            <a:normAutofit/>
          </a:bodyPr>
          <a:lstStyle/>
          <a:p>
            <a:pPr algn="ctr" rtl="0"/>
            <a:r>
              <a:rPr lang="en-US" sz="3399" b="1" kern="0" dirty="0">
                <a:solidFill>
                  <a:srgbClr val="E45785"/>
                </a:solidFill>
                <a:latin typeface="Oswald" panose="02000503000000000000" pitchFamily="2" charset="0"/>
                <a:cs typeface="Arial"/>
              </a:rPr>
              <a:t>Endpoints</a:t>
            </a:r>
            <a:r>
              <a:rPr lang="en-US" sz="3600" b="1" dirty="0" smtClean="0">
                <a:latin typeface="Oswald" pitchFamily="2" charset="0"/>
                <a:cs typeface="Calibri" panose="020F0502020204030204" pitchFamily="34" charset="0"/>
              </a:rPr>
              <a:t> Have Never Been More Vulnerable</a:t>
            </a:r>
            <a:endParaRPr lang="en-US" sz="3600" b="1" dirty="0">
              <a:latin typeface="Oswald" pitchFamily="2" charset="0"/>
              <a:cs typeface="Calibri" panose="020F0502020204030204" pitchFamily="34" charset="0"/>
            </a:endParaRPr>
          </a:p>
        </p:txBody>
      </p:sp>
      <p:sp>
        <p:nvSpPr>
          <p:cNvPr id="4" name="Footer Placeholder 3" hidden="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D4D4F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Date Placeholder 4" hidden="1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D4D4F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495214" y="1609570"/>
            <a:ext cx="2798876" cy="725941"/>
            <a:chOff x="677971" y="2584810"/>
            <a:chExt cx="2798876" cy="725941"/>
          </a:xfrm>
        </p:grpSpPr>
        <p:sp>
          <p:nvSpPr>
            <p:cNvPr id="26" name="TextBox 25"/>
            <p:cNvSpPr txBox="1"/>
            <p:nvPr/>
          </p:nvSpPr>
          <p:spPr bwMode="auto">
            <a:xfrm>
              <a:off x="897862" y="2598568"/>
              <a:ext cx="2578985" cy="71218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ts val="2400"/>
                </a:lnSpc>
                <a:spcBef>
                  <a:spcPts val="0"/>
                </a:spcBef>
                <a:spcAft>
                  <a:spcPct val="0"/>
                </a:spcAft>
                <a:buClr>
                  <a:srgbClr val="FF0000"/>
                </a:buClr>
                <a:buSzPct val="65000"/>
                <a:buFont typeface="Wingdings" pitchFamily="2" charset="2"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D4D4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Complex Environments</a:t>
              </a:r>
              <a:endPara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7EE98077-7AC6-4642-A33E-172E6E1C78D9}"/>
                </a:ext>
              </a:extLst>
            </p:cNvPr>
            <p:cNvCxnSpPr>
              <a:cxnSpLocks/>
            </p:cNvCxnSpPr>
            <p:nvPr/>
          </p:nvCxnSpPr>
          <p:spPr bwMode="auto">
            <a:xfrm rot="5400000">
              <a:off x="317971" y="2944810"/>
              <a:ext cx="720000" cy="0"/>
            </a:xfrm>
            <a:prstGeom prst="line">
              <a:avLst/>
            </a:prstGeom>
            <a:solidFill>
              <a:srgbClr val="FFFFFF"/>
            </a:solidFill>
            <a:ln w="38100" cap="rnd" cmpd="sng" algn="ctr">
              <a:solidFill>
                <a:srgbClr val="D5106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5" name="Group 34"/>
          <p:cNvGrpSpPr/>
          <p:nvPr/>
        </p:nvGrpSpPr>
        <p:grpSpPr>
          <a:xfrm>
            <a:off x="503650" y="2758548"/>
            <a:ext cx="3459712" cy="726300"/>
            <a:chOff x="686407" y="4679804"/>
            <a:chExt cx="3459712" cy="726300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4D607310-CDF6-46D7-8E87-5188C554BD4D}"/>
                </a:ext>
              </a:extLst>
            </p:cNvPr>
            <p:cNvCxnSpPr>
              <a:cxnSpLocks/>
            </p:cNvCxnSpPr>
            <p:nvPr/>
          </p:nvCxnSpPr>
          <p:spPr bwMode="auto">
            <a:xfrm rot="5400000">
              <a:off x="326407" y="5039804"/>
              <a:ext cx="720000" cy="0"/>
            </a:xfrm>
            <a:prstGeom prst="line">
              <a:avLst/>
            </a:prstGeom>
            <a:solidFill>
              <a:srgbClr val="FFFFFF"/>
            </a:solidFill>
            <a:ln w="38100" cap="rnd" cmpd="sng" algn="ctr">
              <a:solidFill>
                <a:srgbClr val="D5106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AE3CEEB0-57FE-44B7-9CF8-9B9929842C8B}"/>
                </a:ext>
              </a:extLst>
            </p:cNvPr>
            <p:cNvSpPr txBox="1"/>
            <p:nvPr/>
          </p:nvSpPr>
          <p:spPr bwMode="auto">
            <a:xfrm>
              <a:off x="908687" y="4698218"/>
              <a:ext cx="3237432" cy="70788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ts val="2400"/>
                </a:lnSpc>
                <a:spcBef>
                  <a:spcPts val="0"/>
                </a:spcBef>
                <a:spcAft>
                  <a:spcPct val="0"/>
                </a:spcAft>
                <a:buClr>
                  <a:srgbClr val="FF0000"/>
                </a:buClr>
                <a:buSzPct val="65000"/>
                <a:buFont typeface="Wingdings" pitchFamily="2" charset="2"/>
                <a:buNone/>
                <a:tabLst/>
                <a:defRPr/>
              </a:pPr>
              <a:r>
                <a:rPr kumimoji="0" lang="en-GB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D4D4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Remote / Hybrid Work</a:t>
              </a:r>
              <a:br>
                <a:rPr kumimoji="0" lang="en-GB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D4D4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</a:br>
              <a:r>
                <a: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D4D4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No longer protected on-premise</a:t>
              </a: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95214" y="3876875"/>
            <a:ext cx="3987931" cy="720000"/>
            <a:chOff x="686407" y="4679804"/>
            <a:chExt cx="3075721" cy="720000"/>
          </a:xfrm>
        </p:grpSpPr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4D607310-CDF6-46D7-8E87-5188C554BD4D}"/>
                </a:ext>
              </a:extLst>
            </p:cNvPr>
            <p:cNvCxnSpPr>
              <a:cxnSpLocks/>
            </p:cNvCxnSpPr>
            <p:nvPr/>
          </p:nvCxnSpPr>
          <p:spPr bwMode="auto">
            <a:xfrm rot="5400000">
              <a:off x="326407" y="5039804"/>
              <a:ext cx="720000" cy="0"/>
            </a:xfrm>
            <a:prstGeom prst="line">
              <a:avLst/>
            </a:prstGeom>
            <a:solidFill>
              <a:srgbClr val="FFFFFF"/>
            </a:solidFill>
            <a:ln w="38100" cap="rnd" cmpd="sng" algn="ctr">
              <a:solidFill>
                <a:srgbClr val="D5106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E3CEEB0-57FE-44B7-9CF8-9B9929842C8B}"/>
                </a:ext>
              </a:extLst>
            </p:cNvPr>
            <p:cNvSpPr txBox="1"/>
            <p:nvPr/>
          </p:nvSpPr>
          <p:spPr bwMode="auto">
            <a:xfrm>
              <a:off x="855097" y="4863032"/>
              <a:ext cx="2907031" cy="40440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ts val="2400"/>
                </a:lnSpc>
                <a:spcBef>
                  <a:spcPts val="0"/>
                </a:spcBef>
                <a:spcAft>
                  <a:spcPct val="0"/>
                </a:spcAft>
                <a:buClr>
                  <a:srgbClr val="FF0000"/>
                </a:buClr>
                <a:buSzPct val="65000"/>
                <a:buFont typeface="Wingdings" pitchFamily="2" charset="2"/>
                <a:buNone/>
                <a:tabLst/>
                <a:defRPr/>
              </a:pPr>
              <a:r>
                <a:rPr kumimoji="0" lang="en-GB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D4D4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Sophisticated Attacks</a:t>
              </a: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4626901" y="1144698"/>
            <a:ext cx="7484977" cy="4585630"/>
            <a:chOff x="4657381" y="1296523"/>
            <a:chExt cx="7484977" cy="4585630"/>
          </a:xfrm>
        </p:grpSpPr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6202" y="2964580"/>
              <a:ext cx="3999338" cy="26662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grpSp>
          <p:nvGrpSpPr>
            <p:cNvPr id="43" name="Group 42"/>
            <p:cNvGrpSpPr/>
            <p:nvPr/>
          </p:nvGrpSpPr>
          <p:grpSpPr>
            <a:xfrm>
              <a:off x="4758525" y="2090482"/>
              <a:ext cx="7383833" cy="3791671"/>
              <a:chOff x="4252194" y="1372038"/>
              <a:chExt cx="8192905" cy="4148542"/>
            </a:xfrm>
          </p:grpSpPr>
          <p:sp>
            <p:nvSpPr>
              <p:cNvPr id="54" name="TextBox 53"/>
              <p:cNvSpPr txBox="1"/>
              <p:nvPr/>
            </p:nvSpPr>
            <p:spPr bwMode="auto">
              <a:xfrm>
                <a:off x="5944046" y="1377361"/>
                <a:ext cx="951933" cy="26939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0000"/>
                  </a:buClr>
                  <a:buSzPct val="65000"/>
                  <a:buFont typeface="Wingdings" pitchFamily="2" charset="2"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D4D4F"/>
                    </a:solidFill>
                    <a:effectLst/>
                    <a:uLnTx/>
                    <a:uFillTx/>
                    <a:latin typeface="Calibri"/>
                    <a:ea typeface="+mn-ea"/>
                    <a:cs typeface="Calibri" panose="020F0502020204030204" pitchFamily="34" charset="0"/>
                  </a:rPr>
                  <a:t>USER ERROR</a:t>
                </a:r>
              </a:p>
            </p:txBody>
          </p:sp>
          <p:grpSp>
            <p:nvGrpSpPr>
              <p:cNvPr id="55" name="Group 54"/>
              <p:cNvGrpSpPr/>
              <p:nvPr/>
            </p:nvGrpSpPr>
            <p:grpSpPr>
              <a:xfrm>
                <a:off x="4252194" y="1372038"/>
                <a:ext cx="8192905" cy="4148542"/>
                <a:chOff x="4252194" y="1372038"/>
                <a:chExt cx="8192905" cy="4148542"/>
              </a:xfrm>
            </p:grpSpPr>
            <p:sp>
              <p:nvSpPr>
                <p:cNvPr id="56" name="TextBox 55"/>
                <p:cNvSpPr txBox="1"/>
                <p:nvPr/>
              </p:nvSpPr>
              <p:spPr bwMode="auto">
                <a:xfrm>
                  <a:off x="4270920" y="3577070"/>
                  <a:ext cx="738495" cy="4714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0000"/>
                    </a:buClr>
                    <a:buSzPct val="65000"/>
                    <a:buFont typeface="Wingdings" pitchFamily="2" charset="2"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4D4D4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Calibri" panose="020F0502020204030204" pitchFamily="34" charset="0"/>
                    </a:rPr>
                    <a:t>FILELESS</a:t>
                  </a:r>
                </a:p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0000"/>
                    </a:buClr>
                    <a:buSzPct val="65000"/>
                    <a:buFont typeface="Wingdings" pitchFamily="2" charset="2"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4D4D4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Calibri" panose="020F0502020204030204" pitchFamily="34" charset="0"/>
                    </a:rPr>
                    <a:t>ATTACKS</a:t>
                  </a:r>
                </a:p>
              </p:txBody>
            </p:sp>
            <p:sp>
              <p:nvSpPr>
                <p:cNvPr id="57" name="TextBox 56"/>
                <p:cNvSpPr txBox="1"/>
                <p:nvPr/>
              </p:nvSpPr>
              <p:spPr bwMode="auto">
                <a:xfrm>
                  <a:off x="11007541" y="1890075"/>
                  <a:ext cx="839877" cy="26939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0000"/>
                    </a:buClr>
                    <a:buSzPct val="65000"/>
                    <a:buFont typeface="Wingdings" pitchFamily="2" charset="2"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4D4D4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Calibri" panose="020F0502020204030204" pitchFamily="34" charset="0"/>
                    </a:rPr>
                    <a:t>MALWARE</a:t>
                  </a:r>
                </a:p>
              </p:txBody>
            </p:sp>
            <p:sp>
              <p:nvSpPr>
                <p:cNvPr id="58" name="TextBox 57"/>
                <p:cNvSpPr txBox="1"/>
                <p:nvPr/>
              </p:nvSpPr>
              <p:spPr bwMode="auto">
                <a:xfrm>
                  <a:off x="10661498" y="3332129"/>
                  <a:ext cx="1783601" cy="4714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0000"/>
                    </a:buClr>
                    <a:buSzPct val="65000"/>
                    <a:buFont typeface="Wingdings" pitchFamily="2" charset="2"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4D4D4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Calibri" panose="020F0502020204030204" pitchFamily="34" charset="0"/>
                    </a:rPr>
                    <a:t>WEB-BASED</a:t>
                  </a:r>
                </a:p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0000"/>
                    </a:buClr>
                    <a:buSzPct val="65000"/>
                    <a:buFont typeface="Wingdings" pitchFamily="2" charset="2"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4D4D4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Calibri" panose="020F0502020204030204" pitchFamily="34" charset="0"/>
                    </a:rPr>
                    <a:t>ATTACKS</a:t>
                  </a:r>
                </a:p>
              </p:txBody>
            </p:sp>
            <p:sp>
              <p:nvSpPr>
                <p:cNvPr id="59" name="TextBox 58"/>
                <p:cNvSpPr txBox="1"/>
                <p:nvPr/>
              </p:nvSpPr>
              <p:spPr bwMode="auto">
                <a:xfrm>
                  <a:off x="4252194" y="5049138"/>
                  <a:ext cx="809641" cy="4714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0000"/>
                    </a:buClr>
                    <a:buSzPct val="65000"/>
                    <a:buFont typeface="Wingdings" pitchFamily="2" charset="2"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4D4D4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Calibri" panose="020F0502020204030204" pitchFamily="34" charset="0"/>
                    </a:rPr>
                    <a:t>ZERO-DAY</a:t>
                  </a:r>
                </a:p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0000"/>
                    </a:buClr>
                    <a:buSzPct val="65000"/>
                    <a:buFont typeface="Wingdings" pitchFamily="2" charset="2"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4D4D4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Calibri" panose="020F0502020204030204" pitchFamily="34" charset="0"/>
                    </a:rPr>
                    <a:t>EXPLOITS</a:t>
                  </a:r>
                </a:p>
              </p:txBody>
            </p:sp>
            <p:sp>
              <p:nvSpPr>
                <p:cNvPr id="60" name="TextBox 59"/>
                <p:cNvSpPr txBox="1"/>
                <p:nvPr/>
              </p:nvSpPr>
              <p:spPr bwMode="auto">
                <a:xfrm>
                  <a:off x="7667648" y="1410864"/>
                  <a:ext cx="1826840" cy="26939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0000"/>
                    </a:buClr>
                    <a:buSzPct val="65000"/>
                    <a:buFont typeface="Wingdings" pitchFamily="2" charset="2"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4D4D4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Calibri" panose="020F0502020204030204" pitchFamily="34" charset="0"/>
                    </a:rPr>
                    <a:t>PHISHING</a:t>
                  </a:r>
                </a:p>
              </p:txBody>
            </p:sp>
            <p:sp>
              <p:nvSpPr>
                <p:cNvPr id="61" name="TextBox 60"/>
                <p:cNvSpPr txBox="1"/>
                <p:nvPr/>
              </p:nvSpPr>
              <p:spPr bwMode="auto">
                <a:xfrm>
                  <a:off x="9401472" y="1528852"/>
                  <a:ext cx="934147" cy="26939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0000"/>
                    </a:buClr>
                    <a:buSzPct val="65000"/>
                    <a:buFont typeface="Wingdings" pitchFamily="2" charset="2"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4D4D4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Calibri" panose="020F0502020204030204" pitchFamily="34" charset="0"/>
                    </a:rPr>
                    <a:t>DATA THEFT</a:t>
                  </a:r>
                </a:p>
              </p:txBody>
            </p:sp>
            <p:sp>
              <p:nvSpPr>
                <p:cNvPr id="62" name="TextBox 61"/>
                <p:cNvSpPr txBox="1"/>
                <p:nvPr/>
              </p:nvSpPr>
              <p:spPr bwMode="auto">
                <a:xfrm>
                  <a:off x="10956330" y="4758888"/>
                  <a:ext cx="1117347" cy="26939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0000"/>
                    </a:buClr>
                    <a:buSzPct val="65000"/>
                    <a:buFont typeface="Wingdings" pitchFamily="2" charset="2"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4D4D4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Calibri" panose="020F0502020204030204" pitchFamily="34" charset="0"/>
                    </a:rPr>
                    <a:t>RANSOMWARE</a:t>
                  </a:r>
                </a:p>
              </p:txBody>
            </p:sp>
            <p:sp>
              <p:nvSpPr>
                <p:cNvPr id="63" name="Freeform 30">
                  <a:extLst>
                    <a:ext uri="{FF2B5EF4-FFF2-40B4-BE49-F238E27FC236}">
                      <a16:creationId xmlns:a16="http://schemas.microsoft.com/office/drawing/2014/main" id="{2E971F59-FD1E-4B63-87F9-CE03A49647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0800000">
                  <a:off x="5062782" y="1883975"/>
                  <a:ext cx="570455" cy="337155"/>
                </a:xfrm>
                <a:custGeom>
                  <a:avLst/>
                  <a:gdLst>
                    <a:gd name="T0" fmla="*/ 0 w 428"/>
                    <a:gd name="T1" fmla="*/ 51 h 291"/>
                    <a:gd name="T2" fmla="*/ 0 w 428"/>
                    <a:gd name="T3" fmla="*/ 51 h 291"/>
                    <a:gd name="T4" fmla="*/ 169 w 428"/>
                    <a:gd name="T5" fmla="*/ 0 h 291"/>
                    <a:gd name="T6" fmla="*/ 137 w 428"/>
                    <a:gd name="T7" fmla="*/ 56 h 291"/>
                    <a:gd name="T8" fmla="*/ 207 w 428"/>
                    <a:gd name="T9" fmla="*/ 102 h 291"/>
                    <a:gd name="T10" fmla="*/ 263 w 428"/>
                    <a:gd name="T11" fmla="*/ 202 h 291"/>
                    <a:gd name="T12" fmla="*/ 347 w 428"/>
                    <a:gd name="T13" fmla="*/ 262 h 291"/>
                    <a:gd name="T14" fmla="*/ 428 w 428"/>
                    <a:gd name="T15" fmla="*/ 246 h 291"/>
                    <a:gd name="T16" fmla="*/ 258 w 428"/>
                    <a:gd name="T17" fmla="*/ 247 h 291"/>
                    <a:gd name="T18" fmla="*/ 185 w 428"/>
                    <a:gd name="T19" fmla="*/ 159 h 291"/>
                    <a:gd name="T20" fmla="*/ 118 w 428"/>
                    <a:gd name="T21" fmla="*/ 122 h 291"/>
                    <a:gd name="T22" fmla="*/ 116 w 428"/>
                    <a:gd name="T23" fmla="*/ 187 h 291"/>
                    <a:gd name="T24" fmla="*/ 0 w 428"/>
                    <a:gd name="T25" fmla="*/ 51 h 2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28" h="291">
                      <a:moveTo>
                        <a:pt x="0" y="51"/>
                      </a:moveTo>
                      <a:lnTo>
                        <a:pt x="0" y="51"/>
                      </a:lnTo>
                      <a:lnTo>
                        <a:pt x="169" y="0"/>
                      </a:lnTo>
                      <a:lnTo>
                        <a:pt x="137" y="56"/>
                      </a:lnTo>
                      <a:cubicBezTo>
                        <a:pt x="164" y="66"/>
                        <a:pt x="189" y="80"/>
                        <a:pt x="207" y="102"/>
                      </a:cubicBezTo>
                      <a:cubicBezTo>
                        <a:pt x="232" y="131"/>
                        <a:pt x="242" y="169"/>
                        <a:pt x="263" y="202"/>
                      </a:cubicBezTo>
                      <a:cubicBezTo>
                        <a:pt x="282" y="232"/>
                        <a:pt x="309" y="259"/>
                        <a:pt x="347" y="262"/>
                      </a:cubicBezTo>
                      <a:cubicBezTo>
                        <a:pt x="375" y="265"/>
                        <a:pt x="402" y="256"/>
                        <a:pt x="428" y="246"/>
                      </a:cubicBezTo>
                      <a:cubicBezTo>
                        <a:pt x="372" y="282"/>
                        <a:pt x="313" y="291"/>
                        <a:pt x="258" y="247"/>
                      </a:cubicBezTo>
                      <a:cubicBezTo>
                        <a:pt x="228" y="222"/>
                        <a:pt x="209" y="189"/>
                        <a:pt x="185" y="159"/>
                      </a:cubicBezTo>
                      <a:cubicBezTo>
                        <a:pt x="167" y="137"/>
                        <a:pt x="145" y="126"/>
                        <a:pt x="118" y="122"/>
                      </a:cubicBezTo>
                      <a:lnTo>
                        <a:pt x="116" y="187"/>
                      </a:lnTo>
                      <a:lnTo>
                        <a:pt x="0" y="51"/>
                      </a:lnTo>
                      <a:close/>
                    </a:path>
                  </a:pathLst>
                </a:custGeom>
                <a:gradFill flip="none" rotWithShape="1">
                  <a:gsLst>
                    <a:gs pos="45000">
                      <a:srgbClr val="4D4D4F">
                        <a:lumMod val="50000"/>
                      </a:srgbClr>
                    </a:gs>
                    <a:gs pos="100000">
                      <a:srgbClr val="4D4D4F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algn="ctr">
                  <a:noFill/>
                  <a:miter lim="800000"/>
                  <a:headEnd/>
                  <a:tailEnd/>
                </a:ln>
                <a:effectLst>
                  <a:outerShdw blurRad="482600" sx="91000" sy="91000" algn="tl" rotWithShape="0">
                    <a:prstClr val="black">
                      <a:alpha val="90000"/>
                    </a:prstClr>
                  </a:outerShdw>
                </a:effectLst>
              </p:spPr>
              <p:txBody>
                <a:bodyPr rot="0" spcFirstLastPara="0" vertOverflow="overflow" horzOverflow="overflow" vert="horz" wrap="square" lIns="91392" tIns="45696" rIns="91392" bIns="45696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3852" rtl="1" eaLnBrk="1" fontAlgn="base" latinLnBrk="0" hangingPunct="1">
                    <a:lnSpc>
                      <a:spcPct val="80000"/>
                    </a:lnSpc>
                    <a:spcBef>
                      <a:spcPts val="1200"/>
                    </a:spcBef>
                    <a:spcAft>
                      <a:spcPts val="0"/>
                    </a:spcAft>
                    <a:buClr>
                      <a:srgbClr val="72183E"/>
                    </a:buClr>
                    <a:buSzPct val="115000"/>
                    <a:buFont typeface="Wingdings" pitchFamily="2" charset="2"/>
                    <a:buNone/>
                    <a:tabLst/>
                    <a:defRPr/>
                  </a:pPr>
                  <a:endParaRPr kumimoji="0" lang="en-GB" sz="1998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4D4D4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64" name="Freeform 22">
                  <a:extLst>
                    <a:ext uri="{FF2B5EF4-FFF2-40B4-BE49-F238E27FC236}">
                      <a16:creationId xmlns:a16="http://schemas.microsoft.com/office/drawing/2014/main" id="{8264021F-747A-484E-9D0F-F8D2B96308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9613902">
                  <a:off x="5039794" y="3948833"/>
                  <a:ext cx="647706" cy="273945"/>
                </a:xfrm>
                <a:custGeom>
                  <a:avLst/>
                  <a:gdLst>
                    <a:gd name="T0" fmla="*/ 377 w 377"/>
                    <a:gd name="T1" fmla="*/ 120 h 201"/>
                    <a:gd name="T2" fmla="*/ 377 w 377"/>
                    <a:gd name="T3" fmla="*/ 120 h 201"/>
                    <a:gd name="T4" fmla="*/ 267 w 377"/>
                    <a:gd name="T5" fmla="*/ 0 h 201"/>
                    <a:gd name="T6" fmla="*/ 267 w 377"/>
                    <a:gd name="T7" fmla="*/ 53 h 201"/>
                    <a:gd name="T8" fmla="*/ 131 w 377"/>
                    <a:gd name="T9" fmla="*/ 100 h 201"/>
                    <a:gd name="T10" fmla="*/ 0 w 377"/>
                    <a:gd name="T11" fmla="*/ 178 h 201"/>
                    <a:gd name="T12" fmla="*/ 131 w 377"/>
                    <a:gd name="T13" fmla="*/ 149 h 201"/>
                    <a:gd name="T14" fmla="*/ 248 w 377"/>
                    <a:gd name="T15" fmla="*/ 124 h 201"/>
                    <a:gd name="T16" fmla="*/ 222 w 377"/>
                    <a:gd name="T17" fmla="*/ 171 h 201"/>
                    <a:gd name="T18" fmla="*/ 377 w 377"/>
                    <a:gd name="T19" fmla="*/ 120 h 2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77" h="201">
                      <a:moveTo>
                        <a:pt x="377" y="120"/>
                      </a:moveTo>
                      <a:lnTo>
                        <a:pt x="377" y="120"/>
                      </a:lnTo>
                      <a:lnTo>
                        <a:pt x="267" y="0"/>
                      </a:lnTo>
                      <a:lnTo>
                        <a:pt x="267" y="53"/>
                      </a:lnTo>
                      <a:cubicBezTo>
                        <a:pt x="214" y="45"/>
                        <a:pt x="170" y="64"/>
                        <a:pt x="131" y="100"/>
                      </a:cubicBezTo>
                      <a:cubicBezTo>
                        <a:pt x="93" y="135"/>
                        <a:pt x="56" y="190"/>
                        <a:pt x="0" y="178"/>
                      </a:cubicBezTo>
                      <a:cubicBezTo>
                        <a:pt x="48" y="201"/>
                        <a:pt x="92" y="171"/>
                        <a:pt x="131" y="149"/>
                      </a:cubicBezTo>
                      <a:cubicBezTo>
                        <a:pt x="168" y="128"/>
                        <a:pt x="206" y="111"/>
                        <a:pt x="248" y="124"/>
                      </a:cubicBezTo>
                      <a:lnTo>
                        <a:pt x="222" y="171"/>
                      </a:lnTo>
                      <a:lnTo>
                        <a:pt x="377" y="120"/>
                      </a:lnTo>
                      <a:close/>
                    </a:path>
                  </a:pathLst>
                </a:custGeom>
                <a:gradFill flip="none" rotWithShape="1">
                  <a:gsLst>
                    <a:gs pos="45000">
                      <a:srgbClr val="4D4D4F">
                        <a:lumMod val="50000"/>
                      </a:srgbClr>
                    </a:gs>
                    <a:gs pos="100000">
                      <a:srgbClr val="4D4D4F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algn="ctr">
                  <a:noFill/>
                  <a:miter lim="800000"/>
                  <a:headEnd/>
                  <a:tailEnd/>
                </a:ln>
                <a:effectLst>
                  <a:outerShdw blurRad="482600" sx="91000" sy="91000" algn="tl" rotWithShape="0">
                    <a:prstClr val="black">
                      <a:alpha val="90000"/>
                    </a:prstClr>
                  </a:outerShdw>
                </a:effectLst>
              </p:spPr>
              <p:txBody>
                <a:bodyPr rot="0" spcFirstLastPara="0" vertOverflow="overflow" horzOverflow="overflow" vert="horz" wrap="square" lIns="91392" tIns="45696" rIns="91392" bIns="45696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3852" rtl="1" eaLnBrk="1" fontAlgn="base" latinLnBrk="0" hangingPunct="1">
                    <a:lnSpc>
                      <a:spcPct val="80000"/>
                    </a:lnSpc>
                    <a:spcBef>
                      <a:spcPts val="1200"/>
                    </a:spcBef>
                    <a:spcAft>
                      <a:spcPts val="0"/>
                    </a:spcAft>
                    <a:buClr>
                      <a:srgbClr val="72183E"/>
                    </a:buClr>
                    <a:buSzPct val="115000"/>
                    <a:buFont typeface="Wingdings" pitchFamily="2" charset="2"/>
                    <a:buNone/>
                    <a:tabLst/>
                    <a:defRPr/>
                  </a:pPr>
                  <a:endParaRPr kumimoji="0" lang="en-GB" sz="1998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4D4D4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65" name="Freeform 22">
                  <a:extLst>
                    <a:ext uri="{FF2B5EF4-FFF2-40B4-BE49-F238E27FC236}">
                      <a16:creationId xmlns:a16="http://schemas.microsoft.com/office/drawing/2014/main" id="{8264021F-747A-484E-9D0F-F8D2B96308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00285" y="3171760"/>
                  <a:ext cx="647706" cy="273945"/>
                </a:xfrm>
                <a:custGeom>
                  <a:avLst/>
                  <a:gdLst>
                    <a:gd name="T0" fmla="*/ 377 w 377"/>
                    <a:gd name="T1" fmla="*/ 120 h 201"/>
                    <a:gd name="T2" fmla="*/ 377 w 377"/>
                    <a:gd name="T3" fmla="*/ 120 h 201"/>
                    <a:gd name="T4" fmla="*/ 267 w 377"/>
                    <a:gd name="T5" fmla="*/ 0 h 201"/>
                    <a:gd name="T6" fmla="*/ 267 w 377"/>
                    <a:gd name="T7" fmla="*/ 53 h 201"/>
                    <a:gd name="T8" fmla="*/ 131 w 377"/>
                    <a:gd name="T9" fmla="*/ 100 h 201"/>
                    <a:gd name="T10" fmla="*/ 0 w 377"/>
                    <a:gd name="T11" fmla="*/ 178 h 201"/>
                    <a:gd name="T12" fmla="*/ 131 w 377"/>
                    <a:gd name="T13" fmla="*/ 149 h 201"/>
                    <a:gd name="T14" fmla="*/ 248 w 377"/>
                    <a:gd name="T15" fmla="*/ 124 h 201"/>
                    <a:gd name="T16" fmla="*/ 222 w 377"/>
                    <a:gd name="T17" fmla="*/ 171 h 201"/>
                    <a:gd name="T18" fmla="*/ 377 w 377"/>
                    <a:gd name="T19" fmla="*/ 120 h 2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77" h="201">
                      <a:moveTo>
                        <a:pt x="377" y="120"/>
                      </a:moveTo>
                      <a:lnTo>
                        <a:pt x="377" y="120"/>
                      </a:lnTo>
                      <a:lnTo>
                        <a:pt x="267" y="0"/>
                      </a:lnTo>
                      <a:lnTo>
                        <a:pt x="267" y="53"/>
                      </a:lnTo>
                      <a:cubicBezTo>
                        <a:pt x="214" y="45"/>
                        <a:pt x="170" y="64"/>
                        <a:pt x="131" y="100"/>
                      </a:cubicBezTo>
                      <a:cubicBezTo>
                        <a:pt x="93" y="135"/>
                        <a:pt x="56" y="190"/>
                        <a:pt x="0" y="178"/>
                      </a:cubicBezTo>
                      <a:cubicBezTo>
                        <a:pt x="48" y="201"/>
                        <a:pt x="92" y="171"/>
                        <a:pt x="131" y="149"/>
                      </a:cubicBezTo>
                      <a:cubicBezTo>
                        <a:pt x="168" y="128"/>
                        <a:pt x="206" y="111"/>
                        <a:pt x="248" y="124"/>
                      </a:cubicBezTo>
                      <a:lnTo>
                        <a:pt x="222" y="171"/>
                      </a:lnTo>
                      <a:lnTo>
                        <a:pt x="377" y="120"/>
                      </a:lnTo>
                      <a:close/>
                    </a:path>
                  </a:pathLst>
                </a:custGeom>
                <a:gradFill flip="none" rotWithShape="1">
                  <a:gsLst>
                    <a:gs pos="45000">
                      <a:srgbClr val="4D4D4F">
                        <a:lumMod val="50000"/>
                      </a:srgbClr>
                    </a:gs>
                    <a:gs pos="100000">
                      <a:srgbClr val="4D4D4F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algn="ctr">
                  <a:noFill/>
                  <a:miter lim="800000"/>
                  <a:headEnd/>
                  <a:tailEnd/>
                </a:ln>
                <a:effectLst>
                  <a:outerShdw blurRad="482600" sx="91000" sy="91000" algn="tl" rotWithShape="0">
                    <a:prstClr val="black">
                      <a:alpha val="90000"/>
                    </a:prstClr>
                  </a:outerShdw>
                </a:effectLst>
              </p:spPr>
              <p:txBody>
                <a:bodyPr rot="0" spcFirstLastPara="0" vertOverflow="overflow" horzOverflow="overflow" vert="horz" wrap="square" lIns="91392" tIns="45696" rIns="91392" bIns="45696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3852" rtl="1" eaLnBrk="1" fontAlgn="base" latinLnBrk="0" hangingPunct="1">
                    <a:lnSpc>
                      <a:spcPct val="80000"/>
                    </a:lnSpc>
                    <a:spcBef>
                      <a:spcPts val="1200"/>
                    </a:spcBef>
                    <a:spcAft>
                      <a:spcPts val="0"/>
                    </a:spcAft>
                    <a:buClr>
                      <a:srgbClr val="72183E"/>
                    </a:buClr>
                    <a:buSzPct val="115000"/>
                    <a:buFont typeface="Wingdings" pitchFamily="2" charset="2"/>
                    <a:buNone/>
                    <a:tabLst/>
                    <a:defRPr/>
                  </a:pPr>
                  <a:endParaRPr kumimoji="0" lang="en-GB" sz="1998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4D4D4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66" name="Freeform 65">
                  <a:extLst>
                    <a:ext uri="{FF2B5EF4-FFF2-40B4-BE49-F238E27FC236}">
                      <a16:creationId xmlns:a16="http://schemas.microsoft.com/office/drawing/2014/main" id="{8264021F-747A-484E-9D0F-F8D2B96308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0800000">
                  <a:off x="10470758" y="4236943"/>
                  <a:ext cx="585149" cy="303232"/>
                </a:xfrm>
                <a:custGeom>
                  <a:avLst/>
                  <a:gdLst>
                    <a:gd name="T0" fmla="*/ 377 w 377"/>
                    <a:gd name="T1" fmla="*/ 120 h 201"/>
                    <a:gd name="T2" fmla="*/ 377 w 377"/>
                    <a:gd name="T3" fmla="*/ 120 h 201"/>
                    <a:gd name="T4" fmla="*/ 267 w 377"/>
                    <a:gd name="T5" fmla="*/ 0 h 201"/>
                    <a:gd name="T6" fmla="*/ 267 w 377"/>
                    <a:gd name="T7" fmla="*/ 53 h 201"/>
                    <a:gd name="T8" fmla="*/ 131 w 377"/>
                    <a:gd name="T9" fmla="*/ 100 h 201"/>
                    <a:gd name="T10" fmla="*/ 0 w 377"/>
                    <a:gd name="T11" fmla="*/ 178 h 201"/>
                    <a:gd name="T12" fmla="*/ 131 w 377"/>
                    <a:gd name="T13" fmla="*/ 149 h 201"/>
                    <a:gd name="T14" fmla="*/ 248 w 377"/>
                    <a:gd name="T15" fmla="*/ 124 h 201"/>
                    <a:gd name="T16" fmla="*/ 222 w 377"/>
                    <a:gd name="T17" fmla="*/ 171 h 201"/>
                    <a:gd name="T18" fmla="*/ 377 w 377"/>
                    <a:gd name="T19" fmla="*/ 120 h 2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77" h="201">
                      <a:moveTo>
                        <a:pt x="377" y="120"/>
                      </a:moveTo>
                      <a:lnTo>
                        <a:pt x="377" y="120"/>
                      </a:lnTo>
                      <a:lnTo>
                        <a:pt x="267" y="0"/>
                      </a:lnTo>
                      <a:lnTo>
                        <a:pt x="267" y="53"/>
                      </a:lnTo>
                      <a:cubicBezTo>
                        <a:pt x="214" y="45"/>
                        <a:pt x="170" y="64"/>
                        <a:pt x="131" y="100"/>
                      </a:cubicBezTo>
                      <a:cubicBezTo>
                        <a:pt x="93" y="135"/>
                        <a:pt x="56" y="190"/>
                        <a:pt x="0" y="178"/>
                      </a:cubicBezTo>
                      <a:cubicBezTo>
                        <a:pt x="48" y="201"/>
                        <a:pt x="92" y="171"/>
                        <a:pt x="131" y="149"/>
                      </a:cubicBezTo>
                      <a:cubicBezTo>
                        <a:pt x="168" y="128"/>
                        <a:pt x="206" y="111"/>
                        <a:pt x="248" y="124"/>
                      </a:cubicBezTo>
                      <a:lnTo>
                        <a:pt x="222" y="171"/>
                      </a:lnTo>
                      <a:lnTo>
                        <a:pt x="377" y="120"/>
                      </a:lnTo>
                      <a:close/>
                    </a:path>
                  </a:pathLst>
                </a:custGeom>
                <a:gradFill flip="none" rotWithShape="1">
                  <a:gsLst>
                    <a:gs pos="45000">
                      <a:srgbClr val="4D4D4F">
                        <a:lumMod val="50000"/>
                      </a:srgbClr>
                    </a:gs>
                    <a:gs pos="100000">
                      <a:srgbClr val="4D4D4F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algn="ctr">
                  <a:noFill/>
                  <a:miter lim="800000"/>
                  <a:headEnd/>
                  <a:tailEnd/>
                </a:ln>
                <a:effectLst>
                  <a:outerShdw blurRad="482600" sx="91000" sy="91000" algn="tl" rotWithShape="0">
                    <a:prstClr val="black">
                      <a:alpha val="90000"/>
                    </a:prstClr>
                  </a:outerShdw>
                </a:effectLst>
              </p:spPr>
              <p:txBody>
                <a:bodyPr rot="0" spcFirstLastPara="0" vertOverflow="overflow" horzOverflow="overflow" vert="horz" wrap="square" lIns="91392" tIns="45696" rIns="91392" bIns="45696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3852" rtl="1" eaLnBrk="1" fontAlgn="base" latinLnBrk="0" hangingPunct="1">
                    <a:lnSpc>
                      <a:spcPct val="80000"/>
                    </a:lnSpc>
                    <a:spcBef>
                      <a:spcPts val="1200"/>
                    </a:spcBef>
                    <a:spcAft>
                      <a:spcPts val="0"/>
                    </a:spcAft>
                    <a:buClr>
                      <a:srgbClr val="72183E"/>
                    </a:buClr>
                    <a:buSzPct val="115000"/>
                    <a:buFont typeface="Wingdings" pitchFamily="2" charset="2"/>
                    <a:buNone/>
                    <a:tabLst/>
                    <a:defRPr/>
                  </a:pPr>
                  <a:endParaRPr kumimoji="0" lang="en-GB" sz="1998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4D4D4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67" name="TextBox 66"/>
                <p:cNvSpPr txBox="1"/>
                <p:nvPr/>
              </p:nvSpPr>
              <p:spPr bwMode="auto">
                <a:xfrm>
                  <a:off x="6983541" y="1372038"/>
                  <a:ext cx="1017744" cy="26939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0000"/>
                    </a:buClr>
                    <a:buSzPct val="65000"/>
                    <a:buFont typeface="Wingdings" pitchFamily="2" charset="2"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4D4D4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Calibri" panose="020F0502020204030204" pitchFamily="34" charset="0"/>
                    </a:rPr>
                    <a:t>BOT ATTACKS</a:t>
                  </a:r>
                </a:p>
              </p:txBody>
            </p:sp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E1EFA75C-8E83-4A03-95AA-AEDCD4423868}"/>
                    </a:ext>
                  </a:extLst>
                </p:cNvPr>
                <p:cNvSpPr txBox="1"/>
                <p:nvPr/>
              </p:nvSpPr>
              <p:spPr bwMode="auto">
                <a:xfrm>
                  <a:off x="4385736" y="1973120"/>
                  <a:ext cx="649563" cy="26939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0000"/>
                    </a:buClr>
                    <a:buSzPct val="65000"/>
                    <a:buFont typeface="Wingdings" pitchFamily="2" charset="2"/>
                    <a:buNone/>
                    <a:tabLst/>
                    <a:defRPr/>
                  </a:pPr>
                  <a:r>
                    <a:rPr kumimoji="0" lang="en-US" sz="1000" b="1" i="0" u="none" strike="noStrike" kern="0" cap="all" spc="0" normalizeH="0" baseline="0" noProof="0" dirty="0" smtClean="0">
                      <a:ln>
                        <a:noFill/>
                      </a:ln>
                      <a:solidFill>
                        <a:srgbClr val="4D4D4F">
                          <a:lumMod val="50000"/>
                        </a:srgbClr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Calibri" panose="020F0502020204030204" pitchFamily="34" charset="0"/>
                    </a:rPr>
                    <a:t>emails</a:t>
                  </a:r>
                </a:p>
              </p:txBody>
            </p:sp>
            <p:sp>
              <p:nvSpPr>
                <p:cNvPr id="69" name="Freeform 30">
                  <a:extLst>
                    <a:ext uri="{FF2B5EF4-FFF2-40B4-BE49-F238E27FC236}">
                      <a16:creationId xmlns:a16="http://schemas.microsoft.com/office/drawing/2014/main" id="{24F4588E-E234-478B-A521-D744F6E1C9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2816400">
                  <a:off x="6367245" y="1778718"/>
                  <a:ext cx="570455" cy="337155"/>
                </a:xfrm>
                <a:custGeom>
                  <a:avLst/>
                  <a:gdLst>
                    <a:gd name="T0" fmla="*/ 0 w 428"/>
                    <a:gd name="T1" fmla="*/ 51 h 291"/>
                    <a:gd name="T2" fmla="*/ 0 w 428"/>
                    <a:gd name="T3" fmla="*/ 51 h 291"/>
                    <a:gd name="T4" fmla="*/ 169 w 428"/>
                    <a:gd name="T5" fmla="*/ 0 h 291"/>
                    <a:gd name="T6" fmla="*/ 137 w 428"/>
                    <a:gd name="T7" fmla="*/ 56 h 291"/>
                    <a:gd name="T8" fmla="*/ 207 w 428"/>
                    <a:gd name="T9" fmla="*/ 102 h 291"/>
                    <a:gd name="T10" fmla="*/ 263 w 428"/>
                    <a:gd name="T11" fmla="*/ 202 h 291"/>
                    <a:gd name="T12" fmla="*/ 347 w 428"/>
                    <a:gd name="T13" fmla="*/ 262 h 291"/>
                    <a:gd name="T14" fmla="*/ 428 w 428"/>
                    <a:gd name="T15" fmla="*/ 246 h 291"/>
                    <a:gd name="T16" fmla="*/ 258 w 428"/>
                    <a:gd name="T17" fmla="*/ 247 h 291"/>
                    <a:gd name="T18" fmla="*/ 185 w 428"/>
                    <a:gd name="T19" fmla="*/ 159 h 291"/>
                    <a:gd name="T20" fmla="*/ 118 w 428"/>
                    <a:gd name="T21" fmla="*/ 122 h 291"/>
                    <a:gd name="T22" fmla="*/ 116 w 428"/>
                    <a:gd name="T23" fmla="*/ 187 h 291"/>
                    <a:gd name="T24" fmla="*/ 0 w 428"/>
                    <a:gd name="T25" fmla="*/ 51 h 2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28" h="291">
                      <a:moveTo>
                        <a:pt x="0" y="51"/>
                      </a:moveTo>
                      <a:lnTo>
                        <a:pt x="0" y="51"/>
                      </a:lnTo>
                      <a:lnTo>
                        <a:pt x="169" y="0"/>
                      </a:lnTo>
                      <a:lnTo>
                        <a:pt x="137" y="56"/>
                      </a:lnTo>
                      <a:cubicBezTo>
                        <a:pt x="164" y="66"/>
                        <a:pt x="189" y="80"/>
                        <a:pt x="207" y="102"/>
                      </a:cubicBezTo>
                      <a:cubicBezTo>
                        <a:pt x="232" y="131"/>
                        <a:pt x="242" y="169"/>
                        <a:pt x="263" y="202"/>
                      </a:cubicBezTo>
                      <a:cubicBezTo>
                        <a:pt x="282" y="232"/>
                        <a:pt x="309" y="259"/>
                        <a:pt x="347" y="262"/>
                      </a:cubicBezTo>
                      <a:cubicBezTo>
                        <a:pt x="375" y="265"/>
                        <a:pt x="402" y="256"/>
                        <a:pt x="428" y="246"/>
                      </a:cubicBezTo>
                      <a:cubicBezTo>
                        <a:pt x="372" y="282"/>
                        <a:pt x="313" y="291"/>
                        <a:pt x="258" y="247"/>
                      </a:cubicBezTo>
                      <a:cubicBezTo>
                        <a:pt x="228" y="222"/>
                        <a:pt x="209" y="189"/>
                        <a:pt x="185" y="159"/>
                      </a:cubicBezTo>
                      <a:cubicBezTo>
                        <a:pt x="167" y="137"/>
                        <a:pt x="145" y="126"/>
                        <a:pt x="118" y="122"/>
                      </a:cubicBezTo>
                      <a:lnTo>
                        <a:pt x="116" y="187"/>
                      </a:lnTo>
                      <a:lnTo>
                        <a:pt x="0" y="51"/>
                      </a:lnTo>
                      <a:close/>
                    </a:path>
                  </a:pathLst>
                </a:custGeom>
                <a:gradFill flip="none" rotWithShape="1">
                  <a:gsLst>
                    <a:gs pos="45000">
                      <a:srgbClr val="4D4D4F">
                        <a:lumMod val="50000"/>
                      </a:srgbClr>
                    </a:gs>
                    <a:gs pos="100000">
                      <a:srgbClr val="4D4D4F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algn="ctr">
                  <a:noFill/>
                  <a:miter lim="800000"/>
                  <a:headEnd/>
                  <a:tailEnd/>
                </a:ln>
                <a:effectLst>
                  <a:outerShdw blurRad="482600" sx="91000" sy="91000" algn="tl" rotWithShape="0">
                    <a:prstClr val="black">
                      <a:alpha val="90000"/>
                    </a:prstClr>
                  </a:outerShdw>
                </a:effectLst>
              </p:spPr>
              <p:txBody>
                <a:bodyPr rot="0" spcFirstLastPara="0" vertOverflow="overflow" horzOverflow="overflow" vert="horz" wrap="square" lIns="91392" tIns="45696" rIns="91392" bIns="45696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3852" rtl="1" eaLnBrk="1" fontAlgn="base" latinLnBrk="0" hangingPunct="1">
                    <a:lnSpc>
                      <a:spcPct val="80000"/>
                    </a:lnSpc>
                    <a:spcBef>
                      <a:spcPts val="1200"/>
                    </a:spcBef>
                    <a:spcAft>
                      <a:spcPts val="0"/>
                    </a:spcAft>
                    <a:buClr>
                      <a:srgbClr val="72183E"/>
                    </a:buClr>
                    <a:buSzPct val="115000"/>
                    <a:buFont typeface="Wingdings" pitchFamily="2" charset="2"/>
                    <a:buNone/>
                    <a:tabLst/>
                    <a:defRPr/>
                  </a:pPr>
                  <a:endParaRPr kumimoji="0" lang="en-GB" sz="1998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4D4D4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70" name="Freeform 30">
                  <a:extLst>
                    <a:ext uri="{FF2B5EF4-FFF2-40B4-BE49-F238E27FC236}">
                      <a16:creationId xmlns:a16="http://schemas.microsoft.com/office/drawing/2014/main" id="{553AC612-288D-45A0-9A15-599A77367B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4883858">
                  <a:off x="8168919" y="1735412"/>
                  <a:ext cx="515359" cy="373199"/>
                </a:xfrm>
                <a:custGeom>
                  <a:avLst/>
                  <a:gdLst>
                    <a:gd name="T0" fmla="*/ 0 w 428"/>
                    <a:gd name="T1" fmla="*/ 51 h 291"/>
                    <a:gd name="T2" fmla="*/ 0 w 428"/>
                    <a:gd name="T3" fmla="*/ 51 h 291"/>
                    <a:gd name="T4" fmla="*/ 169 w 428"/>
                    <a:gd name="T5" fmla="*/ 0 h 291"/>
                    <a:gd name="T6" fmla="*/ 137 w 428"/>
                    <a:gd name="T7" fmla="*/ 56 h 291"/>
                    <a:gd name="T8" fmla="*/ 207 w 428"/>
                    <a:gd name="T9" fmla="*/ 102 h 291"/>
                    <a:gd name="T10" fmla="*/ 263 w 428"/>
                    <a:gd name="T11" fmla="*/ 202 h 291"/>
                    <a:gd name="T12" fmla="*/ 347 w 428"/>
                    <a:gd name="T13" fmla="*/ 262 h 291"/>
                    <a:gd name="T14" fmla="*/ 428 w 428"/>
                    <a:gd name="T15" fmla="*/ 246 h 291"/>
                    <a:gd name="T16" fmla="*/ 258 w 428"/>
                    <a:gd name="T17" fmla="*/ 247 h 291"/>
                    <a:gd name="T18" fmla="*/ 185 w 428"/>
                    <a:gd name="T19" fmla="*/ 159 h 291"/>
                    <a:gd name="T20" fmla="*/ 118 w 428"/>
                    <a:gd name="T21" fmla="*/ 122 h 291"/>
                    <a:gd name="T22" fmla="*/ 116 w 428"/>
                    <a:gd name="T23" fmla="*/ 187 h 291"/>
                    <a:gd name="T24" fmla="*/ 0 w 428"/>
                    <a:gd name="T25" fmla="*/ 51 h 2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28" h="291">
                      <a:moveTo>
                        <a:pt x="0" y="51"/>
                      </a:moveTo>
                      <a:lnTo>
                        <a:pt x="0" y="51"/>
                      </a:lnTo>
                      <a:lnTo>
                        <a:pt x="169" y="0"/>
                      </a:lnTo>
                      <a:lnTo>
                        <a:pt x="137" y="56"/>
                      </a:lnTo>
                      <a:cubicBezTo>
                        <a:pt x="164" y="66"/>
                        <a:pt x="189" y="80"/>
                        <a:pt x="207" y="102"/>
                      </a:cubicBezTo>
                      <a:cubicBezTo>
                        <a:pt x="232" y="131"/>
                        <a:pt x="242" y="169"/>
                        <a:pt x="263" y="202"/>
                      </a:cubicBezTo>
                      <a:cubicBezTo>
                        <a:pt x="282" y="232"/>
                        <a:pt x="309" y="259"/>
                        <a:pt x="347" y="262"/>
                      </a:cubicBezTo>
                      <a:cubicBezTo>
                        <a:pt x="375" y="265"/>
                        <a:pt x="402" y="256"/>
                        <a:pt x="428" y="246"/>
                      </a:cubicBezTo>
                      <a:cubicBezTo>
                        <a:pt x="372" y="282"/>
                        <a:pt x="313" y="291"/>
                        <a:pt x="258" y="247"/>
                      </a:cubicBezTo>
                      <a:cubicBezTo>
                        <a:pt x="228" y="222"/>
                        <a:pt x="209" y="189"/>
                        <a:pt x="185" y="159"/>
                      </a:cubicBezTo>
                      <a:cubicBezTo>
                        <a:pt x="167" y="137"/>
                        <a:pt x="145" y="126"/>
                        <a:pt x="118" y="122"/>
                      </a:cubicBezTo>
                      <a:lnTo>
                        <a:pt x="116" y="187"/>
                      </a:lnTo>
                      <a:lnTo>
                        <a:pt x="0" y="51"/>
                      </a:lnTo>
                      <a:close/>
                    </a:path>
                  </a:pathLst>
                </a:custGeom>
                <a:gradFill flip="none" rotWithShape="1">
                  <a:gsLst>
                    <a:gs pos="45000">
                      <a:srgbClr val="4D4D4F">
                        <a:lumMod val="50000"/>
                      </a:srgbClr>
                    </a:gs>
                    <a:gs pos="100000">
                      <a:srgbClr val="4D4D4F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algn="ctr">
                  <a:noFill/>
                  <a:miter lim="800000"/>
                  <a:headEnd/>
                  <a:tailEnd/>
                </a:ln>
                <a:effectLst>
                  <a:outerShdw blurRad="482600" sx="91000" sy="91000" algn="tl" rotWithShape="0">
                    <a:prstClr val="black">
                      <a:alpha val="90000"/>
                    </a:prstClr>
                  </a:outerShdw>
                </a:effectLst>
              </p:spPr>
              <p:txBody>
                <a:bodyPr rot="0" spcFirstLastPara="0" vertOverflow="overflow" horzOverflow="overflow" vert="horz" wrap="square" lIns="91392" tIns="45696" rIns="91392" bIns="45696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3852" rtl="1" eaLnBrk="1" fontAlgn="base" latinLnBrk="0" hangingPunct="1">
                    <a:lnSpc>
                      <a:spcPct val="80000"/>
                    </a:lnSpc>
                    <a:spcBef>
                      <a:spcPts val="1200"/>
                    </a:spcBef>
                    <a:spcAft>
                      <a:spcPts val="0"/>
                    </a:spcAft>
                    <a:buClr>
                      <a:srgbClr val="72183E"/>
                    </a:buClr>
                    <a:buSzPct val="115000"/>
                    <a:buFont typeface="Wingdings" pitchFamily="2" charset="2"/>
                    <a:buNone/>
                    <a:tabLst/>
                    <a:defRPr/>
                  </a:pPr>
                  <a:endParaRPr kumimoji="0" lang="en-GB" sz="1998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4D4D4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71" name="Freeform 30">
                  <a:extLst>
                    <a:ext uri="{FF2B5EF4-FFF2-40B4-BE49-F238E27FC236}">
                      <a16:creationId xmlns:a16="http://schemas.microsoft.com/office/drawing/2014/main" id="{EEDB43D0-9597-4B75-ADF6-CA905BD9DC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7412001">
                  <a:off x="9116578" y="1828016"/>
                  <a:ext cx="515359" cy="373200"/>
                </a:xfrm>
                <a:custGeom>
                  <a:avLst/>
                  <a:gdLst>
                    <a:gd name="T0" fmla="*/ 0 w 428"/>
                    <a:gd name="T1" fmla="*/ 51 h 291"/>
                    <a:gd name="T2" fmla="*/ 0 w 428"/>
                    <a:gd name="T3" fmla="*/ 51 h 291"/>
                    <a:gd name="T4" fmla="*/ 169 w 428"/>
                    <a:gd name="T5" fmla="*/ 0 h 291"/>
                    <a:gd name="T6" fmla="*/ 137 w 428"/>
                    <a:gd name="T7" fmla="*/ 56 h 291"/>
                    <a:gd name="T8" fmla="*/ 207 w 428"/>
                    <a:gd name="T9" fmla="*/ 102 h 291"/>
                    <a:gd name="T10" fmla="*/ 263 w 428"/>
                    <a:gd name="T11" fmla="*/ 202 h 291"/>
                    <a:gd name="T12" fmla="*/ 347 w 428"/>
                    <a:gd name="T13" fmla="*/ 262 h 291"/>
                    <a:gd name="T14" fmla="*/ 428 w 428"/>
                    <a:gd name="T15" fmla="*/ 246 h 291"/>
                    <a:gd name="T16" fmla="*/ 258 w 428"/>
                    <a:gd name="T17" fmla="*/ 247 h 291"/>
                    <a:gd name="T18" fmla="*/ 185 w 428"/>
                    <a:gd name="T19" fmla="*/ 159 h 291"/>
                    <a:gd name="T20" fmla="*/ 118 w 428"/>
                    <a:gd name="T21" fmla="*/ 122 h 291"/>
                    <a:gd name="T22" fmla="*/ 116 w 428"/>
                    <a:gd name="T23" fmla="*/ 187 h 291"/>
                    <a:gd name="T24" fmla="*/ 0 w 428"/>
                    <a:gd name="T25" fmla="*/ 51 h 2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28" h="291">
                      <a:moveTo>
                        <a:pt x="0" y="51"/>
                      </a:moveTo>
                      <a:lnTo>
                        <a:pt x="0" y="51"/>
                      </a:lnTo>
                      <a:lnTo>
                        <a:pt x="169" y="0"/>
                      </a:lnTo>
                      <a:lnTo>
                        <a:pt x="137" y="56"/>
                      </a:lnTo>
                      <a:cubicBezTo>
                        <a:pt x="164" y="66"/>
                        <a:pt x="189" y="80"/>
                        <a:pt x="207" y="102"/>
                      </a:cubicBezTo>
                      <a:cubicBezTo>
                        <a:pt x="232" y="131"/>
                        <a:pt x="242" y="169"/>
                        <a:pt x="263" y="202"/>
                      </a:cubicBezTo>
                      <a:cubicBezTo>
                        <a:pt x="282" y="232"/>
                        <a:pt x="309" y="259"/>
                        <a:pt x="347" y="262"/>
                      </a:cubicBezTo>
                      <a:cubicBezTo>
                        <a:pt x="375" y="265"/>
                        <a:pt x="402" y="256"/>
                        <a:pt x="428" y="246"/>
                      </a:cubicBezTo>
                      <a:cubicBezTo>
                        <a:pt x="372" y="282"/>
                        <a:pt x="313" y="291"/>
                        <a:pt x="258" y="247"/>
                      </a:cubicBezTo>
                      <a:cubicBezTo>
                        <a:pt x="228" y="222"/>
                        <a:pt x="209" y="189"/>
                        <a:pt x="185" y="159"/>
                      </a:cubicBezTo>
                      <a:cubicBezTo>
                        <a:pt x="167" y="137"/>
                        <a:pt x="145" y="126"/>
                        <a:pt x="118" y="122"/>
                      </a:cubicBezTo>
                      <a:lnTo>
                        <a:pt x="116" y="187"/>
                      </a:lnTo>
                      <a:lnTo>
                        <a:pt x="0" y="51"/>
                      </a:lnTo>
                      <a:close/>
                    </a:path>
                  </a:pathLst>
                </a:custGeom>
                <a:gradFill flip="none" rotWithShape="1">
                  <a:gsLst>
                    <a:gs pos="45000">
                      <a:srgbClr val="4D4D4F">
                        <a:lumMod val="50000"/>
                      </a:srgbClr>
                    </a:gs>
                    <a:gs pos="100000">
                      <a:srgbClr val="4D4D4F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algn="ctr">
                  <a:noFill/>
                  <a:miter lim="800000"/>
                  <a:headEnd/>
                  <a:tailEnd/>
                </a:ln>
                <a:effectLst>
                  <a:outerShdw blurRad="482600" sx="91000" sy="91000" algn="tl" rotWithShape="0">
                    <a:prstClr val="black">
                      <a:alpha val="90000"/>
                    </a:prstClr>
                  </a:outerShdw>
                </a:effectLst>
              </p:spPr>
              <p:txBody>
                <a:bodyPr rot="0" spcFirstLastPara="0" vertOverflow="overflow" horzOverflow="overflow" vert="horz" wrap="square" lIns="91392" tIns="45696" rIns="91392" bIns="45696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3852" rtl="1" eaLnBrk="1" fontAlgn="base" latinLnBrk="0" hangingPunct="1">
                    <a:lnSpc>
                      <a:spcPct val="80000"/>
                    </a:lnSpc>
                    <a:spcBef>
                      <a:spcPts val="1200"/>
                    </a:spcBef>
                    <a:spcAft>
                      <a:spcPts val="0"/>
                    </a:spcAft>
                    <a:buClr>
                      <a:srgbClr val="72183E"/>
                    </a:buClr>
                    <a:buSzPct val="115000"/>
                    <a:buFont typeface="Wingdings" pitchFamily="2" charset="2"/>
                    <a:buNone/>
                    <a:tabLst/>
                    <a:defRPr/>
                  </a:pPr>
                  <a:endParaRPr kumimoji="0" lang="en-GB" sz="1998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4D4D4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72" name="Freeform 30">
                  <a:extLst>
                    <a:ext uri="{FF2B5EF4-FFF2-40B4-BE49-F238E27FC236}">
                      <a16:creationId xmlns:a16="http://schemas.microsoft.com/office/drawing/2014/main" id="{19E6F3EC-4E7A-4A7E-87EA-8207783321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7412001">
                  <a:off x="10403818" y="1816126"/>
                  <a:ext cx="515359" cy="373200"/>
                </a:xfrm>
                <a:custGeom>
                  <a:avLst/>
                  <a:gdLst>
                    <a:gd name="T0" fmla="*/ 0 w 428"/>
                    <a:gd name="T1" fmla="*/ 51 h 291"/>
                    <a:gd name="T2" fmla="*/ 0 w 428"/>
                    <a:gd name="T3" fmla="*/ 51 h 291"/>
                    <a:gd name="T4" fmla="*/ 169 w 428"/>
                    <a:gd name="T5" fmla="*/ 0 h 291"/>
                    <a:gd name="T6" fmla="*/ 137 w 428"/>
                    <a:gd name="T7" fmla="*/ 56 h 291"/>
                    <a:gd name="T8" fmla="*/ 207 w 428"/>
                    <a:gd name="T9" fmla="*/ 102 h 291"/>
                    <a:gd name="T10" fmla="*/ 263 w 428"/>
                    <a:gd name="T11" fmla="*/ 202 h 291"/>
                    <a:gd name="T12" fmla="*/ 347 w 428"/>
                    <a:gd name="T13" fmla="*/ 262 h 291"/>
                    <a:gd name="T14" fmla="*/ 428 w 428"/>
                    <a:gd name="T15" fmla="*/ 246 h 291"/>
                    <a:gd name="T16" fmla="*/ 258 w 428"/>
                    <a:gd name="T17" fmla="*/ 247 h 291"/>
                    <a:gd name="T18" fmla="*/ 185 w 428"/>
                    <a:gd name="T19" fmla="*/ 159 h 291"/>
                    <a:gd name="T20" fmla="*/ 118 w 428"/>
                    <a:gd name="T21" fmla="*/ 122 h 291"/>
                    <a:gd name="T22" fmla="*/ 116 w 428"/>
                    <a:gd name="T23" fmla="*/ 187 h 291"/>
                    <a:gd name="T24" fmla="*/ 0 w 428"/>
                    <a:gd name="T25" fmla="*/ 51 h 2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28" h="291">
                      <a:moveTo>
                        <a:pt x="0" y="51"/>
                      </a:moveTo>
                      <a:lnTo>
                        <a:pt x="0" y="51"/>
                      </a:lnTo>
                      <a:lnTo>
                        <a:pt x="169" y="0"/>
                      </a:lnTo>
                      <a:lnTo>
                        <a:pt x="137" y="56"/>
                      </a:lnTo>
                      <a:cubicBezTo>
                        <a:pt x="164" y="66"/>
                        <a:pt x="189" y="80"/>
                        <a:pt x="207" y="102"/>
                      </a:cubicBezTo>
                      <a:cubicBezTo>
                        <a:pt x="232" y="131"/>
                        <a:pt x="242" y="169"/>
                        <a:pt x="263" y="202"/>
                      </a:cubicBezTo>
                      <a:cubicBezTo>
                        <a:pt x="282" y="232"/>
                        <a:pt x="309" y="259"/>
                        <a:pt x="347" y="262"/>
                      </a:cubicBezTo>
                      <a:cubicBezTo>
                        <a:pt x="375" y="265"/>
                        <a:pt x="402" y="256"/>
                        <a:pt x="428" y="246"/>
                      </a:cubicBezTo>
                      <a:cubicBezTo>
                        <a:pt x="372" y="282"/>
                        <a:pt x="313" y="291"/>
                        <a:pt x="258" y="247"/>
                      </a:cubicBezTo>
                      <a:cubicBezTo>
                        <a:pt x="228" y="222"/>
                        <a:pt x="209" y="189"/>
                        <a:pt x="185" y="159"/>
                      </a:cubicBezTo>
                      <a:cubicBezTo>
                        <a:pt x="167" y="137"/>
                        <a:pt x="145" y="126"/>
                        <a:pt x="118" y="122"/>
                      </a:cubicBezTo>
                      <a:lnTo>
                        <a:pt x="116" y="187"/>
                      </a:lnTo>
                      <a:lnTo>
                        <a:pt x="0" y="51"/>
                      </a:lnTo>
                      <a:close/>
                    </a:path>
                  </a:pathLst>
                </a:custGeom>
                <a:gradFill flip="none" rotWithShape="1">
                  <a:gsLst>
                    <a:gs pos="45000">
                      <a:srgbClr val="4D4D4F">
                        <a:lumMod val="50000"/>
                      </a:srgbClr>
                    </a:gs>
                    <a:gs pos="100000">
                      <a:srgbClr val="4D4D4F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algn="ctr">
                  <a:noFill/>
                  <a:miter lim="800000"/>
                  <a:headEnd/>
                  <a:tailEnd/>
                </a:ln>
                <a:effectLst>
                  <a:outerShdw blurRad="482600" sx="91000" sy="91000" algn="tl" rotWithShape="0">
                    <a:prstClr val="black">
                      <a:alpha val="90000"/>
                    </a:prstClr>
                  </a:outerShdw>
                </a:effectLst>
              </p:spPr>
              <p:txBody>
                <a:bodyPr rot="0" spcFirstLastPara="0" vertOverflow="overflow" horzOverflow="overflow" vert="horz" wrap="square" lIns="91392" tIns="45696" rIns="91392" bIns="45696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3852" rtl="1" eaLnBrk="1" fontAlgn="base" latinLnBrk="0" hangingPunct="1">
                    <a:lnSpc>
                      <a:spcPct val="80000"/>
                    </a:lnSpc>
                    <a:spcBef>
                      <a:spcPts val="1200"/>
                    </a:spcBef>
                    <a:spcAft>
                      <a:spcPts val="0"/>
                    </a:spcAft>
                    <a:buClr>
                      <a:srgbClr val="72183E"/>
                    </a:buClr>
                    <a:buSzPct val="115000"/>
                    <a:buFont typeface="Wingdings" pitchFamily="2" charset="2"/>
                    <a:buNone/>
                    <a:tabLst/>
                    <a:defRPr/>
                  </a:pPr>
                  <a:endParaRPr kumimoji="0" lang="en-GB" sz="1998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4D4D4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73" name="Freeform 30">
                  <a:extLst>
                    <a:ext uri="{FF2B5EF4-FFF2-40B4-BE49-F238E27FC236}">
                      <a16:creationId xmlns:a16="http://schemas.microsoft.com/office/drawing/2014/main" id="{49236CFE-B302-41FB-A08A-5478D11AF9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20671150">
                  <a:off x="10415804" y="3289274"/>
                  <a:ext cx="570455" cy="337155"/>
                </a:xfrm>
                <a:custGeom>
                  <a:avLst/>
                  <a:gdLst>
                    <a:gd name="T0" fmla="*/ 0 w 428"/>
                    <a:gd name="T1" fmla="*/ 51 h 291"/>
                    <a:gd name="T2" fmla="*/ 0 w 428"/>
                    <a:gd name="T3" fmla="*/ 51 h 291"/>
                    <a:gd name="T4" fmla="*/ 169 w 428"/>
                    <a:gd name="T5" fmla="*/ 0 h 291"/>
                    <a:gd name="T6" fmla="*/ 137 w 428"/>
                    <a:gd name="T7" fmla="*/ 56 h 291"/>
                    <a:gd name="T8" fmla="*/ 207 w 428"/>
                    <a:gd name="T9" fmla="*/ 102 h 291"/>
                    <a:gd name="T10" fmla="*/ 263 w 428"/>
                    <a:gd name="T11" fmla="*/ 202 h 291"/>
                    <a:gd name="T12" fmla="*/ 347 w 428"/>
                    <a:gd name="T13" fmla="*/ 262 h 291"/>
                    <a:gd name="T14" fmla="*/ 428 w 428"/>
                    <a:gd name="T15" fmla="*/ 246 h 291"/>
                    <a:gd name="T16" fmla="*/ 258 w 428"/>
                    <a:gd name="T17" fmla="*/ 247 h 291"/>
                    <a:gd name="T18" fmla="*/ 185 w 428"/>
                    <a:gd name="T19" fmla="*/ 159 h 291"/>
                    <a:gd name="T20" fmla="*/ 118 w 428"/>
                    <a:gd name="T21" fmla="*/ 122 h 291"/>
                    <a:gd name="T22" fmla="*/ 116 w 428"/>
                    <a:gd name="T23" fmla="*/ 187 h 291"/>
                    <a:gd name="T24" fmla="*/ 0 w 428"/>
                    <a:gd name="T25" fmla="*/ 51 h 2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28" h="291">
                      <a:moveTo>
                        <a:pt x="0" y="51"/>
                      </a:moveTo>
                      <a:lnTo>
                        <a:pt x="0" y="51"/>
                      </a:lnTo>
                      <a:lnTo>
                        <a:pt x="169" y="0"/>
                      </a:lnTo>
                      <a:lnTo>
                        <a:pt x="137" y="56"/>
                      </a:lnTo>
                      <a:cubicBezTo>
                        <a:pt x="164" y="66"/>
                        <a:pt x="189" y="80"/>
                        <a:pt x="207" y="102"/>
                      </a:cubicBezTo>
                      <a:cubicBezTo>
                        <a:pt x="232" y="131"/>
                        <a:pt x="242" y="169"/>
                        <a:pt x="263" y="202"/>
                      </a:cubicBezTo>
                      <a:cubicBezTo>
                        <a:pt x="282" y="232"/>
                        <a:pt x="309" y="259"/>
                        <a:pt x="347" y="262"/>
                      </a:cubicBezTo>
                      <a:cubicBezTo>
                        <a:pt x="375" y="265"/>
                        <a:pt x="402" y="256"/>
                        <a:pt x="428" y="246"/>
                      </a:cubicBezTo>
                      <a:cubicBezTo>
                        <a:pt x="372" y="282"/>
                        <a:pt x="313" y="291"/>
                        <a:pt x="258" y="247"/>
                      </a:cubicBezTo>
                      <a:cubicBezTo>
                        <a:pt x="228" y="222"/>
                        <a:pt x="209" y="189"/>
                        <a:pt x="185" y="159"/>
                      </a:cubicBezTo>
                      <a:cubicBezTo>
                        <a:pt x="167" y="137"/>
                        <a:pt x="145" y="126"/>
                        <a:pt x="118" y="122"/>
                      </a:cubicBezTo>
                      <a:lnTo>
                        <a:pt x="116" y="187"/>
                      </a:lnTo>
                      <a:lnTo>
                        <a:pt x="0" y="51"/>
                      </a:lnTo>
                      <a:close/>
                    </a:path>
                  </a:pathLst>
                </a:custGeom>
                <a:gradFill flip="none" rotWithShape="1">
                  <a:gsLst>
                    <a:gs pos="45000">
                      <a:srgbClr val="4D4D4F">
                        <a:lumMod val="50000"/>
                      </a:srgbClr>
                    </a:gs>
                    <a:gs pos="100000">
                      <a:srgbClr val="4D4D4F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algn="ctr">
                  <a:noFill/>
                  <a:miter lim="800000"/>
                  <a:headEnd/>
                  <a:tailEnd/>
                </a:ln>
                <a:effectLst>
                  <a:outerShdw blurRad="482600" sx="91000" sy="91000" algn="tl" rotWithShape="0">
                    <a:prstClr val="black">
                      <a:alpha val="90000"/>
                    </a:prstClr>
                  </a:outerShdw>
                </a:effectLst>
              </p:spPr>
              <p:txBody>
                <a:bodyPr rot="0" spcFirstLastPara="0" vertOverflow="overflow" horzOverflow="overflow" vert="horz" wrap="square" lIns="91392" tIns="45696" rIns="91392" bIns="45696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3852" rtl="1" eaLnBrk="1" fontAlgn="base" latinLnBrk="0" hangingPunct="1">
                    <a:lnSpc>
                      <a:spcPct val="80000"/>
                    </a:lnSpc>
                    <a:spcBef>
                      <a:spcPts val="1200"/>
                    </a:spcBef>
                    <a:spcAft>
                      <a:spcPts val="0"/>
                    </a:spcAft>
                    <a:buClr>
                      <a:srgbClr val="72183E"/>
                    </a:buClr>
                    <a:buSzPct val="115000"/>
                    <a:buFont typeface="Wingdings" pitchFamily="2" charset="2"/>
                    <a:buNone/>
                    <a:tabLst/>
                    <a:defRPr/>
                  </a:pPr>
                  <a:endParaRPr kumimoji="0" lang="en-GB" sz="1998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4D4D4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74" name="Freeform 30">
                  <a:extLst>
                    <a:ext uri="{FF2B5EF4-FFF2-40B4-BE49-F238E27FC236}">
                      <a16:creationId xmlns:a16="http://schemas.microsoft.com/office/drawing/2014/main" id="{609A6DC0-41B9-4D6C-B672-B4AB4AF6D1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3850228">
                  <a:off x="7285259" y="1725839"/>
                  <a:ext cx="570455" cy="337155"/>
                </a:xfrm>
                <a:custGeom>
                  <a:avLst/>
                  <a:gdLst>
                    <a:gd name="T0" fmla="*/ 0 w 428"/>
                    <a:gd name="T1" fmla="*/ 51 h 291"/>
                    <a:gd name="T2" fmla="*/ 0 w 428"/>
                    <a:gd name="T3" fmla="*/ 51 h 291"/>
                    <a:gd name="T4" fmla="*/ 169 w 428"/>
                    <a:gd name="T5" fmla="*/ 0 h 291"/>
                    <a:gd name="T6" fmla="*/ 137 w 428"/>
                    <a:gd name="T7" fmla="*/ 56 h 291"/>
                    <a:gd name="T8" fmla="*/ 207 w 428"/>
                    <a:gd name="T9" fmla="*/ 102 h 291"/>
                    <a:gd name="T10" fmla="*/ 263 w 428"/>
                    <a:gd name="T11" fmla="*/ 202 h 291"/>
                    <a:gd name="T12" fmla="*/ 347 w 428"/>
                    <a:gd name="T13" fmla="*/ 262 h 291"/>
                    <a:gd name="T14" fmla="*/ 428 w 428"/>
                    <a:gd name="T15" fmla="*/ 246 h 291"/>
                    <a:gd name="T16" fmla="*/ 258 w 428"/>
                    <a:gd name="T17" fmla="*/ 247 h 291"/>
                    <a:gd name="T18" fmla="*/ 185 w 428"/>
                    <a:gd name="T19" fmla="*/ 159 h 291"/>
                    <a:gd name="T20" fmla="*/ 118 w 428"/>
                    <a:gd name="T21" fmla="*/ 122 h 291"/>
                    <a:gd name="T22" fmla="*/ 116 w 428"/>
                    <a:gd name="T23" fmla="*/ 187 h 291"/>
                    <a:gd name="T24" fmla="*/ 0 w 428"/>
                    <a:gd name="T25" fmla="*/ 51 h 2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28" h="291">
                      <a:moveTo>
                        <a:pt x="0" y="51"/>
                      </a:moveTo>
                      <a:lnTo>
                        <a:pt x="0" y="51"/>
                      </a:lnTo>
                      <a:lnTo>
                        <a:pt x="169" y="0"/>
                      </a:lnTo>
                      <a:lnTo>
                        <a:pt x="137" y="56"/>
                      </a:lnTo>
                      <a:cubicBezTo>
                        <a:pt x="164" y="66"/>
                        <a:pt x="189" y="80"/>
                        <a:pt x="207" y="102"/>
                      </a:cubicBezTo>
                      <a:cubicBezTo>
                        <a:pt x="232" y="131"/>
                        <a:pt x="242" y="169"/>
                        <a:pt x="263" y="202"/>
                      </a:cubicBezTo>
                      <a:cubicBezTo>
                        <a:pt x="282" y="232"/>
                        <a:pt x="309" y="259"/>
                        <a:pt x="347" y="262"/>
                      </a:cubicBezTo>
                      <a:cubicBezTo>
                        <a:pt x="375" y="265"/>
                        <a:pt x="402" y="256"/>
                        <a:pt x="428" y="246"/>
                      </a:cubicBezTo>
                      <a:cubicBezTo>
                        <a:pt x="372" y="282"/>
                        <a:pt x="313" y="291"/>
                        <a:pt x="258" y="247"/>
                      </a:cubicBezTo>
                      <a:cubicBezTo>
                        <a:pt x="228" y="222"/>
                        <a:pt x="209" y="189"/>
                        <a:pt x="185" y="159"/>
                      </a:cubicBezTo>
                      <a:cubicBezTo>
                        <a:pt x="167" y="137"/>
                        <a:pt x="145" y="126"/>
                        <a:pt x="118" y="122"/>
                      </a:cubicBezTo>
                      <a:lnTo>
                        <a:pt x="116" y="187"/>
                      </a:lnTo>
                      <a:lnTo>
                        <a:pt x="0" y="51"/>
                      </a:lnTo>
                      <a:close/>
                    </a:path>
                  </a:pathLst>
                </a:custGeom>
                <a:gradFill flip="none" rotWithShape="1">
                  <a:gsLst>
                    <a:gs pos="45000">
                      <a:srgbClr val="4D4D4F">
                        <a:lumMod val="50000"/>
                      </a:srgbClr>
                    </a:gs>
                    <a:gs pos="100000">
                      <a:srgbClr val="4D4D4F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algn="ctr">
                  <a:noFill/>
                  <a:miter lim="800000"/>
                  <a:headEnd/>
                  <a:tailEnd/>
                </a:ln>
                <a:effectLst>
                  <a:outerShdw blurRad="482600" sx="91000" sy="91000" algn="tl" rotWithShape="0">
                    <a:prstClr val="black">
                      <a:alpha val="90000"/>
                    </a:prstClr>
                  </a:outerShdw>
                </a:effectLst>
              </p:spPr>
              <p:txBody>
                <a:bodyPr rot="0" spcFirstLastPara="0" vertOverflow="overflow" horzOverflow="overflow" vert="horz" wrap="square" lIns="91392" tIns="45696" rIns="91392" bIns="45696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3852" rtl="1" eaLnBrk="1" fontAlgn="base" latinLnBrk="0" hangingPunct="1">
                    <a:lnSpc>
                      <a:spcPct val="80000"/>
                    </a:lnSpc>
                    <a:spcBef>
                      <a:spcPts val="1200"/>
                    </a:spcBef>
                    <a:spcAft>
                      <a:spcPts val="0"/>
                    </a:spcAft>
                    <a:buClr>
                      <a:srgbClr val="72183E"/>
                    </a:buClr>
                    <a:buSzPct val="115000"/>
                    <a:buFont typeface="Wingdings" pitchFamily="2" charset="2"/>
                    <a:buNone/>
                    <a:tabLst/>
                    <a:defRPr/>
                  </a:pPr>
                  <a:endParaRPr kumimoji="0" lang="en-GB" sz="1998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4D4D4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</p:grpSp>
        <p:pic>
          <p:nvPicPr>
            <p:cNvPr id="44" name="Picture 12"/>
            <p:cNvPicPr>
              <a:picLocks noChangeAspect="1" noChangeArrowheads="1"/>
            </p:cNvPicPr>
            <p:nvPr/>
          </p:nvPicPr>
          <p:blipFill>
            <a:blip r:embed="rId4" cstate="email">
              <a:biLevel thresh="7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96819" y="1324599"/>
              <a:ext cx="791863" cy="7864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5" name="Picture 9"/>
            <p:cNvPicPr>
              <a:picLocks noChangeAspect="1" noChangeArrowheads="1"/>
            </p:cNvPicPr>
            <p:nvPr/>
          </p:nvPicPr>
          <p:blipFill>
            <a:blip r:embed="rId5" cstate="email">
              <a:biLevel thresh="7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25221" y="1905413"/>
              <a:ext cx="791787" cy="6303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6" name="Picture 3"/>
            <p:cNvPicPr>
              <a:picLocks noChangeAspect="1" noChangeArrowheads="1"/>
            </p:cNvPicPr>
            <p:nvPr/>
          </p:nvPicPr>
          <p:blipFill>
            <a:blip r:embed="rId6" cstate="email">
              <a:biLevel thresh="7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45283" y="4414777"/>
              <a:ext cx="745102" cy="7668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264694" y="1339997"/>
              <a:ext cx="768485" cy="768485"/>
            </a:xfrm>
            <a:prstGeom prst="rect">
              <a:avLst/>
            </a:prstGeom>
          </p:spPr>
        </p:pic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57432" y="1296523"/>
              <a:ext cx="878188" cy="813601"/>
            </a:xfrm>
            <a:prstGeom prst="rect">
              <a:avLst/>
            </a:prstGeom>
          </p:spPr>
        </p:pic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7307" y="3016146"/>
              <a:ext cx="822638" cy="865683"/>
            </a:xfrm>
            <a:prstGeom prst="rect">
              <a:avLst/>
            </a:prstGeom>
          </p:spPr>
        </p:pic>
        <p:pic>
          <p:nvPicPr>
            <p:cNvPr id="50" name="Picture 2" descr="Stealing data - Free security icons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76680" y="1413667"/>
              <a:ext cx="804982" cy="8049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" name="Picture 4" descr="Attack, cyber security, email, encryption, smart technology icon - Download  on Iconfinder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6028" y="1808065"/>
              <a:ext cx="821876" cy="8218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2" name="Picture 51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57381" y="4729577"/>
              <a:ext cx="853228" cy="723266"/>
            </a:xfrm>
            <a:prstGeom prst="rect">
              <a:avLst/>
            </a:prstGeom>
          </p:spPr>
        </p:pic>
        <p:pic>
          <p:nvPicPr>
            <p:cNvPr id="53" name="Picture 5"/>
            <p:cNvPicPr>
              <a:picLocks noChangeAspect="1" noChangeArrowheads="1"/>
            </p:cNvPicPr>
            <p:nvPr/>
          </p:nvPicPr>
          <p:blipFill>
            <a:blip r:embed="rId13" cstate="email">
              <a:biLevel thresh="7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0487" y="3351631"/>
              <a:ext cx="789549" cy="7613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75" name="Picture 7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1975" y="2758701"/>
            <a:ext cx="4024593" cy="30022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76" name="Group 75"/>
          <p:cNvGrpSpPr/>
          <p:nvPr/>
        </p:nvGrpSpPr>
        <p:grpSpPr>
          <a:xfrm>
            <a:off x="495214" y="4946703"/>
            <a:ext cx="3987931" cy="731359"/>
            <a:chOff x="686407" y="4679804"/>
            <a:chExt cx="3075721" cy="731359"/>
          </a:xfrm>
        </p:grpSpPr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4D607310-CDF6-46D7-8E87-5188C554BD4D}"/>
                </a:ext>
              </a:extLst>
            </p:cNvPr>
            <p:cNvCxnSpPr>
              <a:cxnSpLocks/>
            </p:cNvCxnSpPr>
            <p:nvPr/>
          </p:nvCxnSpPr>
          <p:spPr bwMode="auto">
            <a:xfrm rot="5400000">
              <a:off x="326407" y="5039804"/>
              <a:ext cx="720000" cy="0"/>
            </a:xfrm>
            <a:prstGeom prst="line">
              <a:avLst/>
            </a:prstGeom>
            <a:solidFill>
              <a:srgbClr val="FFFFFF"/>
            </a:solidFill>
            <a:ln w="38100" cap="rnd" cmpd="sng" algn="ctr">
              <a:solidFill>
                <a:srgbClr val="D5106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AE3CEEB0-57FE-44B7-9CF8-9B9929842C8B}"/>
                </a:ext>
              </a:extLst>
            </p:cNvPr>
            <p:cNvSpPr txBox="1"/>
            <p:nvPr/>
          </p:nvSpPr>
          <p:spPr bwMode="auto">
            <a:xfrm>
              <a:off x="855097" y="4719307"/>
              <a:ext cx="2907031" cy="69185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ts val="2400"/>
                </a:lnSpc>
                <a:spcBef>
                  <a:spcPts val="0"/>
                </a:spcBef>
                <a:spcAft>
                  <a:spcPct val="0"/>
                </a:spcAft>
                <a:buClr>
                  <a:srgbClr val="FF0000"/>
                </a:buClr>
                <a:buSzPct val="65000"/>
                <a:buFont typeface="Wingdings" pitchFamily="2" charset="2"/>
                <a:buNone/>
                <a:tabLst/>
                <a:defRPr/>
              </a:pPr>
              <a:r>
                <a:rPr kumimoji="0" lang="en-GB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D4D4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Blurred borders</a:t>
              </a:r>
            </a:p>
            <a:p>
              <a:pPr marL="0" marR="0" lvl="0" indent="0" algn="l" defTabSz="914400" rtl="0" eaLnBrk="1" fontAlgn="base" latinLnBrk="0" hangingPunct="1">
                <a:lnSpc>
                  <a:spcPts val="2400"/>
                </a:lnSpc>
                <a:spcBef>
                  <a:spcPts val="0"/>
                </a:spcBef>
                <a:spcAft>
                  <a:spcPct val="0"/>
                </a:spcAft>
                <a:buClr>
                  <a:srgbClr val="FF0000"/>
                </a:buClr>
                <a:buSzPct val="65000"/>
                <a:buFont typeface="Wingdings" pitchFamily="2" charset="2"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4D4D4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Between personal </a:t>
              </a:r>
              <a:r>
                <a: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4D4D4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&amp; organization use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51147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 hidden="1"/>
          <p:cNvSpPr>
            <a:spLocks noGrp="1"/>
          </p:cNvSpPr>
          <p:nvPr>
            <p:ph type="ftr" sz="quarter" idx="10"/>
          </p:nvPr>
        </p:nvSpPr>
        <p:spPr>
          <a:xfrm>
            <a:off x="9093200" y="6543675"/>
            <a:ext cx="3098800" cy="3032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 [Internal Use] for Check Point employees​</a:t>
            </a:r>
            <a:endParaRPr lang="en-US" dirty="0"/>
          </a:p>
        </p:txBody>
      </p:sp>
      <p:sp>
        <p:nvSpPr>
          <p:cNvPr id="5" name="Date Placeholder 4" hidden="1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2096983" y="4448181"/>
            <a:ext cx="7526867" cy="187138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400" b="1" i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Ranger Locker ransomware gang demanded ransom from Belgian police using CVE-2022-27511 related to </a:t>
            </a:r>
            <a:br>
              <a:rPr lang="en-US" sz="2400" b="1" i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400" b="1" i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Citrix Server’s Application Delivery </a:t>
            </a:r>
            <a:br>
              <a:rPr lang="en-US" sz="2400" b="1" i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400" b="1" i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Management (ADM)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83995" y="1513429"/>
            <a:ext cx="11320138" cy="249130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Security Vulnerability is a </a:t>
            </a:r>
            <a:r>
              <a:rPr lang="en-US" sz="32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Operating System</a:t>
            </a:r>
            <a:r>
              <a:rPr lang="en-US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, or, </a:t>
            </a:r>
            <a:r>
              <a:rPr lang="en-US" sz="32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Application</a:t>
            </a:r>
            <a:r>
              <a:rPr lang="en-US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en-US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32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code flaw</a:t>
            </a:r>
            <a:r>
              <a:rPr lang="en-US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through which attackers can directly gain unauthorized access to a system or network. </a:t>
            </a:r>
            <a:br>
              <a:rPr lang="en-US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Once inside, the attacker can leverage authorizations and privileges to compromise systems and assets.</a:t>
            </a:r>
            <a:endParaRPr lang="en-US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0259" y="4228984"/>
            <a:ext cx="4932713" cy="21140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0" y="143546"/>
            <a:ext cx="12192000" cy="814483"/>
          </a:xfrm>
        </p:spPr>
        <p:txBody>
          <a:bodyPr>
            <a:normAutofit/>
          </a:bodyPr>
          <a:lstStyle/>
          <a:p>
            <a:pPr algn="ctr" rtl="0"/>
            <a:r>
              <a:rPr lang="en-US" sz="3399" b="1" kern="0" dirty="0" smtClean="0">
                <a:solidFill>
                  <a:srgbClr val="E45785"/>
                </a:solidFill>
                <a:latin typeface="Oswald" panose="02000503000000000000" pitchFamily="2" charset="0"/>
                <a:cs typeface="Arial"/>
              </a:rPr>
              <a:t>Security Vulnerability </a:t>
            </a:r>
            <a:r>
              <a:rPr lang="en-IL" sz="3399" b="1" kern="0" dirty="0" smtClean="0">
                <a:solidFill>
                  <a:srgbClr val="E45785"/>
                </a:solidFill>
                <a:latin typeface="Oswald" panose="02000503000000000000" pitchFamily="2" charset="0"/>
                <a:cs typeface="Arial"/>
              </a:rPr>
              <a:t>–</a:t>
            </a:r>
            <a:r>
              <a:rPr lang="en-US" sz="3600" b="1" dirty="0" smtClean="0">
                <a:latin typeface="Oswald" pitchFamily="2" charset="0"/>
                <a:cs typeface="Calibri" panose="020F0502020204030204" pitchFamily="34" charset="0"/>
              </a:rPr>
              <a:t> What is it?</a:t>
            </a:r>
            <a:endParaRPr lang="en-US" sz="3600" b="1" dirty="0">
              <a:latin typeface="Oswald" pitchFamily="2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8319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13D0AE75-184C-D144-2061-2E87A1768B7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305" b="6044"/>
          <a:stretch/>
        </p:blipFill>
        <p:spPr>
          <a:xfrm>
            <a:off x="7049087" y="9764"/>
            <a:ext cx="5134446" cy="64418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99977" y="4905002"/>
            <a:ext cx="3702556" cy="154659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B0F487D-D6D6-7568-3571-028041E0E21B}"/>
              </a:ext>
            </a:extLst>
          </p:cNvPr>
          <p:cNvSpPr txBox="1"/>
          <p:nvPr/>
        </p:nvSpPr>
        <p:spPr bwMode="auto">
          <a:xfrm>
            <a:off x="474384" y="1315798"/>
            <a:ext cx="4246962" cy="123110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US" sz="2000" b="1" i="1" kern="0" dirty="0">
                <a:solidFill>
                  <a:srgbClr val="4D4D4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There are </a:t>
            </a:r>
            <a:r>
              <a:rPr lang="en-US" sz="2000" b="1" i="1" kern="0" dirty="0" smtClean="0">
                <a:solidFill>
                  <a:srgbClr val="4D4D4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203,157 Known </a:t>
            </a:r>
            <a:r>
              <a:rPr lang="en-US" sz="2000" b="1" i="1" kern="0" dirty="0">
                <a:solidFill>
                  <a:srgbClr val="4D4D4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CVEs, </a:t>
            </a:r>
          </a:p>
          <a:p>
            <a:pPr algn="ctr"/>
            <a:r>
              <a:rPr lang="en-US" sz="2000" b="1" i="1" kern="0" dirty="0">
                <a:solidFill>
                  <a:srgbClr val="4D4D4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while 58% are with</a:t>
            </a:r>
          </a:p>
          <a:p>
            <a:pPr algn="ctr"/>
            <a:r>
              <a:rPr lang="en-US" sz="2000" b="1" i="1" kern="0" dirty="0">
                <a:solidFill>
                  <a:srgbClr val="4D4D4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 or critical severity </a:t>
            </a:r>
          </a:p>
          <a:p>
            <a:pPr algn="ctr"/>
            <a:r>
              <a:rPr lang="en-US" sz="1400" b="1" i="1" kern="0" dirty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National Vulnerability Database</a:t>
            </a: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rgbClr val="4D4D4F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Footer Placeholder 1" hidden="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D4D4F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[Internal Use] for Check Point employees​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D4D4F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Date Placeholder 2" hidden="1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D4D4F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8791" y="2305257"/>
            <a:ext cx="419260" cy="3873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003" y="1081272"/>
            <a:ext cx="471322" cy="411786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DB0F487D-D6D6-7568-3571-028041E0E21B}"/>
              </a:ext>
            </a:extLst>
          </p:cNvPr>
          <p:cNvSpPr txBox="1"/>
          <p:nvPr/>
        </p:nvSpPr>
        <p:spPr bwMode="auto">
          <a:xfrm>
            <a:off x="2366553" y="3113834"/>
            <a:ext cx="4246962" cy="101566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US" sz="2000" b="1" i="1" kern="0" dirty="0">
                <a:solidFill>
                  <a:srgbClr val="4D4D4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50% of vulnerabilities </a:t>
            </a:r>
            <a:endParaRPr lang="en-US" sz="2000" b="1" i="1" kern="0" dirty="0" smtClean="0">
              <a:solidFill>
                <a:srgbClr val="4D4D4F">
                  <a:lumMod val="50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2000" b="1" i="1" kern="0" dirty="0" smtClean="0">
                <a:solidFill>
                  <a:srgbClr val="4D4D4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exploited occur within </a:t>
            </a:r>
            <a:br>
              <a:rPr lang="en-US" sz="2000" b="1" i="1" kern="0" dirty="0" smtClean="0">
                <a:solidFill>
                  <a:srgbClr val="4D4D4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b="1" i="1" kern="0" dirty="0" smtClean="0">
                <a:solidFill>
                  <a:srgbClr val="4D4D4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2-4 weeks of a patch being released </a:t>
            </a:r>
            <a:endParaRPr lang="en-US" sz="2000" b="1" i="1" kern="0" dirty="0">
              <a:solidFill>
                <a:srgbClr val="4D4D4F">
                  <a:lumMod val="50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0662" y="3870104"/>
            <a:ext cx="419260" cy="38736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6335" y="2911507"/>
            <a:ext cx="471322" cy="411786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DB0F487D-D6D6-7568-3571-028041E0E21B}"/>
              </a:ext>
            </a:extLst>
          </p:cNvPr>
          <p:cNvSpPr txBox="1"/>
          <p:nvPr/>
        </p:nvSpPr>
        <p:spPr bwMode="auto">
          <a:xfrm>
            <a:off x="600658" y="4942918"/>
            <a:ext cx="4246962" cy="101566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91440" tIns="45720" rIns="91440" bIns="45720" anchor="t">
            <a:spAutoFit/>
          </a:bodyPr>
          <a:lstStyle/>
          <a:p>
            <a:pPr lvl="0" algn="ctr">
              <a:buClr>
                <a:srgbClr val="3075FF"/>
              </a:buClr>
              <a:defRPr/>
            </a:pPr>
            <a:r>
              <a:rPr lang="en-US" sz="2000" b="1" i="1" kern="0" dirty="0">
                <a:solidFill>
                  <a:srgbClr val="4D4D4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average time </a:t>
            </a:r>
            <a:r>
              <a:rPr lang="en-US" sz="2000" b="1" i="1" kern="0" dirty="0" smtClean="0">
                <a:solidFill>
                  <a:srgbClr val="4D4D4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en-US" sz="2000" b="1" i="1" kern="0" dirty="0">
                <a:solidFill>
                  <a:srgbClr val="4D4D4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 enterprise </a:t>
            </a:r>
            <a:br>
              <a:rPr lang="en-US" sz="2000" b="1" i="1" kern="0" dirty="0">
                <a:solidFill>
                  <a:srgbClr val="4D4D4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b="1" i="1" kern="0" dirty="0">
                <a:solidFill>
                  <a:srgbClr val="4D4D4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response to </a:t>
            </a:r>
            <a:r>
              <a:rPr lang="en-US" sz="2000" b="1" i="1" kern="0" dirty="0" smtClean="0">
                <a:solidFill>
                  <a:srgbClr val="4D4D4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critical </a:t>
            </a:r>
            <a:r>
              <a:rPr lang="en-US" sz="2000" b="1" i="1" kern="0" dirty="0">
                <a:solidFill>
                  <a:srgbClr val="4D4D4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vulnerability </a:t>
            </a:r>
            <a:br>
              <a:rPr lang="en-US" sz="2000" b="1" i="1" kern="0" dirty="0">
                <a:solidFill>
                  <a:srgbClr val="4D4D4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b="1" i="1" kern="0" dirty="0">
                <a:solidFill>
                  <a:srgbClr val="4D4D4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120 days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8918" y="5678301"/>
            <a:ext cx="419260" cy="38736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658" y="4648198"/>
            <a:ext cx="471322" cy="411786"/>
          </a:xfrm>
          <a:prstGeom prst="rect">
            <a:avLst/>
          </a:prstGeom>
        </p:spPr>
      </p:pic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0" y="143546"/>
            <a:ext cx="7049087" cy="814483"/>
          </a:xfrm>
        </p:spPr>
        <p:txBody>
          <a:bodyPr>
            <a:normAutofit/>
          </a:bodyPr>
          <a:lstStyle/>
          <a:p>
            <a:pPr algn="ctr" rtl="0"/>
            <a:r>
              <a:rPr lang="en-US" sz="3399" b="1" kern="0" dirty="0" smtClean="0">
                <a:solidFill>
                  <a:srgbClr val="E45785"/>
                </a:solidFill>
                <a:latin typeface="Oswald" panose="02000503000000000000" pitchFamily="2" charset="0"/>
                <a:cs typeface="Arial"/>
              </a:rPr>
              <a:t>Vulnerabilities are </a:t>
            </a:r>
            <a:r>
              <a:rPr lang="en-US" sz="3600" b="1" dirty="0" smtClean="0">
                <a:latin typeface="Oswald" pitchFamily="2" charset="0"/>
                <a:cs typeface="Calibri" panose="020F0502020204030204" pitchFamily="34" charset="0"/>
              </a:rPr>
              <a:t>The Entry Point</a:t>
            </a:r>
            <a:endParaRPr lang="en-US" sz="3600" b="1" dirty="0">
              <a:latin typeface="Oswald" pitchFamily="2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4159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5" grpId="0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 hidden="1"/>
          <p:cNvSpPr>
            <a:spLocks noGrp="1"/>
          </p:cNvSpPr>
          <p:nvPr>
            <p:ph type="ftr" sz="quarter" idx="10"/>
          </p:nvPr>
        </p:nvSpPr>
        <p:spPr>
          <a:xfrm>
            <a:off x="9093200" y="6543675"/>
            <a:ext cx="3098800" cy="3032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 [Internal Use] for Check Point employees​</a:t>
            </a:r>
            <a:endParaRPr lang="en-US" dirty="0"/>
          </a:p>
        </p:txBody>
      </p:sp>
      <p:sp>
        <p:nvSpPr>
          <p:cNvPr id="5" name="Date Placeholder 4" hidden="1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7" name="Picture 6" descr="Cybersecurity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8134" y="4161634"/>
            <a:ext cx="7764566" cy="20491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602" y="1032438"/>
            <a:ext cx="3218816" cy="3158312"/>
          </a:xfrm>
          <a:prstGeom prst="rect">
            <a:avLst/>
          </a:prstGeom>
        </p:spPr>
      </p:pic>
      <p:sp>
        <p:nvSpPr>
          <p:cNvPr id="52" name="Content Placeholder 2"/>
          <p:cNvSpPr txBox="1">
            <a:spLocks/>
          </p:cNvSpPr>
          <p:nvPr/>
        </p:nvSpPr>
        <p:spPr>
          <a:xfrm>
            <a:off x="2096983" y="4448181"/>
            <a:ext cx="7526867" cy="187138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400" b="1" i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Ranger Locker ransomware gang demanded ransom from Belgian police using CVE-2022-27511 related to </a:t>
            </a:r>
            <a:br>
              <a:rPr lang="en-US" sz="2400" b="1" i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400" b="1" i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Citrix Server’s Application Delivery </a:t>
            </a:r>
            <a:br>
              <a:rPr lang="en-US" sz="2400" b="1" i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400" b="1" i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Management (ADM)</a:t>
            </a:r>
            <a:endParaRPr lang="en-US" sz="2400" b="1" i="1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2884" y="1374952"/>
            <a:ext cx="2241943" cy="2634283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143546"/>
            <a:ext cx="12192000" cy="814483"/>
          </a:xfrm>
        </p:spPr>
        <p:txBody>
          <a:bodyPr>
            <a:normAutofit/>
          </a:bodyPr>
          <a:lstStyle/>
          <a:p>
            <a:pPr algn="ctr" rtl="0"/>
            <a:r>
              <a:rPr lang="en-US" sz="3399" b="1" kern="0" dirty="0" smtClean="0">
                <a:solidFill>
                  <a:srgbClr val="E45785"/>
                </a:solidFill>
                <a:latin typeface="Oswald" panose="02000503000000000000" pitchFamily="2" charset="0"/>
                <a:cs typeface="Arial"/>
              </a:rPr>
              <a:t>This is not just a</a:t>
            </a:r>
            <a:r>
              <a:rPr lang="en-US" sz="3399" b="1" kern="0" dirty="0">
                <a:solidFill>
                  <a:srgbClr val="E45785"/>
                </a:solidFill>
                <a:latin typeface="Oswald" panose="02000503000000000000" pitchFamily="2" charset="0"/>
                <a:cs typeface="Arial"/>
              </a:rPr>
              <a:t> </a:t>
            </a:r>
            <a:r>
              <a:rPr lang="en-US" sz="3600" b="1" dirty="0" smtClean="0">
                <a:latin typeface="Oswald" pitchFamily="2" charset="0"/>
                <a:cs typeface="Calibri" panose="020F0502020204030204" pitchFamily="34" charset="0"/>
              </a:rPr>
              <a:t>Theoretical Risk</a:t>
            </a:r>
            <a:endParaRPr lang="en-US" sz="3600" b="1" dirty="0">
              <a:latin typeface="Oswald" pitchFamily="2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3307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 hidden="1"/>
          <p:cNvSpPr>
            <a:spLocks noGrp="1"/>
          </p:cNvSpPr>
          <p:nvPr>
            <p:ph type="ftr" sz="quarter" idx="10"/>
          </p:nvPr>
        </p:nvSpPr>
        <p:spPr>
          <a:xfrm>
            <a:off x="9093200" y="6543675"/>
            <a:ext cx="3098800" cy="3032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 [Internal Use] for Check Point employees​</a:t>
            </a:r>
            <a:endParaRPr lang="en-US" dirty="0"/>
          </a:p>
        </p:txBody>
      </p:sp>
      <p:sp>
        <p:nvSpPr>
          <p:cNvPr id="5" name="Date Placeholder 4" hidden="1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2096983" y="4448181"/>
            <a:ext cx="7526867" cy="187138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400" b="1" i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Ranger Locker </a:t>
            </a:r>
            <a:r>
              <a:rPr lang="en-US" sz="2400" b="1" i="1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ransomwar</a:t>
            </a:r>
            <a:r>
              <a:rPr lang="en-US" sz="2400" b="1" i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gang demanded ransom from Belgian police using CVE-2022-27511 related to </a:t>
            </a:r>
            <a:br>
              <a:rPr lang="en-US" sz="2400" b="1" i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400" b="1" i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Citrix Server’s Application Delivery </a:t>
            </a:r>
            <a:br>
              <a:rPr lang="en-US" sz="2400" b="1" i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400" b="1" i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Management (ADM)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812598" y="2149472"/>
            <a:ext cx="3708605" cy="67944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Multiple Applications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8309" y="2247702"/>
            <a:ext cx="5210895" cy="334106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4773154" y="1568262"/>
            <a:ext cx="2921204" cy="679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28600" indent="-228600" algn="l" rtl="0" eaLnBrk="1" fontAlgn="base" hangingPunct="1">
              <a:lnSpc>
                <a:spcPct val="95000"/>
              </a:lnSpc>
              <a:spcBef>
                <a:spcPts val="1000"/>
              </a:spcBef>
              <a:spcAft>
                <a:spcPct val="0"/>
              </a:spcAft>
              <a:buClr>
                <a:schemeClr val="tx2"/>
              </a:buClr>
              <a:buSzPct val="85000"/>
              <a:buFont typeface="Arial" panose="020B0604020202020204" pitchFamily="34" charset="0"/>
              <a:buChar char="•"/>
              <a:defRPr lang="en-US" sz="28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itchFamily="34" charset="0"/>
              </a:defRPr>
            </a:lvl1pPr>
            <a:lvl2pPr marL="576072" indent="-228600" algn="l" rtl="0" eaLnBrk="1" fontAlgn="base" hangingPunct="1">
              <a:lnSpc>
                <a:spcPct val="95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Arial" panose="020B0604020202020204" pitchFamily="34" charset="0"/>
              <a:buChar char="•"/>
              <a:defRPr lang="en-US" sz="2400" dirty="0" smtClean="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886968" indent="-228600" algn="l" rtl="0" eaLnBrk="1" fontAlgn="base" hangingPunct="1">
              <a:lnSpc>
                <a:spcPct val="95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Arial" panose="020B0604020202020204" pitchFamily="34" charset="0"/>
              <a:buChar char="•"/>
              <a:defRPr lang="en-US" sz="2000" dirty="0" smtClean="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170432" indent="-2286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̶"/>
              <a:defRPr lang="en-US" sz="1800" dirty="0" smtClean="0">
                <a:solidFill>
                  <a:schemeClr val="tx1"/>
                </a:solidFill>
                <a:latin typeface="+mn-lt"/>
              </a:defRPr>
            </a:lvl4pPr>
            <a:lvl5pPr marL="1463040" indent="-2286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̶"/>
              <a:defRPr lang="en-US" sz="1600" baseline="0" dirty="0" smtClean="0">
                <a:solidFill>
                  <a:schemeClr val="tx1"/>
                </a:solidFill>
                <a:latin typeface="+mn-lt"/>
              </a:defRPr>
            </a:lvl5pPr>
            <a:lvl6pPr marL="3352213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6pPr>
            <a:lvl7pPr marL="3961707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7pPr>
            <a:lvl8pPr marL="4571200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8pPr>
            <a:lvl9pPr marL="5180693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Multiple Versions</a:t>
            </a:r>
            <a:endParaRPr lang="en-US" b="1" kern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8411536" y="2149472"/>
            <a:ext cx="2133803" cy="679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28600" indent="-228600" algn="l" rtl="0" eaLnBrk="1" fontAlgn="base" hangingPunct="1">
              <a:lnSpc>
                <a:spcPct val="95000"/>
              </a:lnSpc>
              <a:spcBef>
                <a:spcPts val="1000"/>
              </a:spcBef>
              <a:spcAft>
                <a:spcPct val="0"/>
              </a:spcAft>
              <a:buClr>
                <a:schemeClr val="tx2"/>
              </a:buClr>
              <a:buSzPct val="85000"/>
              <a:buFont typeface="Arial" panose="020B0604020202020204" pitchFamily="34" charset="0"/>
              <a:buChar char="•"/>
              <a:defRPr lang="en-US" sz="28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itchFamily="34" charset="0"/>
              </a:defRPr>
            </a:lvl1pPr>
            <a:lvl2pPr marL="576072" indent="-228600" algn="l" rtl="0" eaLnBrk="1" fontAlgn="base" hangingPunct="1">
              <a:lnSpc>
                <a:spcPct val="95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Arial" panose="020B0604020202020204" pitchFamily="34" charset="0"/>
              <a:buChar char="•"/>
              <a:defRPr lang="en-US" sz="2400" dirty="0" smtClean="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886968" indent="-228600" algn="l" rtl="0" eaLnBrk="1" fontAlgn="base" hangingPunct="1">
              <a:lnSpc>
                <a:spcPct val="95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Arial" panose="020B0604020202020204" pitchFamily="34" charset="0"/>
              <a:buChar char="•"/>
              <a:defRPr lang="en-US" sz="2000" dirty="0" smtClean="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170432" indent="-2286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̶"/>
              <a:defRPr lang="en-US" sz="1800" dirty="0" smtClean="0">
                <a:solidFill>
                  <a:schemeClr val="tx1"/>
                </a:solidFill>
                <a:latin typeface="+mn-lt"/>
              </a:defRPr>
            </a:lvl4pPr>
            <a:lvl5pPr marL="1463040" indent="-2286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̶"/>
              <a:defRPr lang="en-US" sz="1600" baseline="0" dirty="0" smtClean="0">
                <a:solidFill>
                  <a:schemeClr val="tx1"/>
                </a:solidFill>
                <a:latin typeface="+mn-lt"/>
              </a:defRPr>
            </a:lvl5pPr>
            <a:lvl6pPr marL="3352213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6pPr>
            <a:lvl7pPr marL="3961707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7pPr>
            <a:lvl8pPr marL="4571200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8pPr>
            <a:lvl9pPr marL="5180693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Multiple OSs</a:t>
            </a:r>
            <a:endParaRPr lang="en-US" b="1" kern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1922174" y="5087128"/>
            <a:ext cx="2235404" cy="679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28600" indent="-228600" algn="l" rtl="0" eaLnBrk="1" fontAlgn="base" hangingPunct="1">
              <a:lnSpc>
                <a:spcPct val="95000"/>
              </a:lnSpc>
              <a:spcBef>
                <a:spcPts val="1000"/>
              </a:spcBef>
              <a:spcAft>
                <a:spcPct val="0"/>
              </a:spcAft>
              <a:buClr>
                <a:schemeClr val="tx2"/>
              </a:buClr>
              <a:buSzPct val="85000"/>
              <a:buFont typeface="Arial" panose="020B0604020202020204" pitchFamily="34" charset="0"/>
              <a:buChar char="•"/>
              <a:defRPr lang="en-US" sz="28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itchFamily="34" charset="0"/>
              </a:defRPr>
            </a:lvl1pPr>
            <a:lvl2pPr marL="576072" indent="-228600" algn="l" rtl="0" eaLnBrk="1" fontAlgn="base" hangingPunct="1">
              <a:lnSpc>
                <a:spcPct val="95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Arial" panose="020B0604020202020204" pitchFamily="34" charset="0"/>
              <a:buChar char="•"/>
              <a:defRPr lang="en-US" sz="2400" dirty="0" smtClean="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886968" indent="-228600" algn="l" rtl="0" eaLnBrk="1" fontAlgn="base" hangingPunct="1">
              <a:lnSpc>
                <a:spcPct val="95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Arial" panose="020B0604020202020204" pitchFamily="34" charset="0"/>
              <a:buChar char="•"/>
              <a:defRPr lang="en-US" sz="2000" dirty="0" smtClean="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170432" indent="-2286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̶"/>
              <a:defRPr lang="en-US" sz="1800" dirty="0" smtClean="0">
                <a:solidFill>
                  <a:schemeClr val="tx1"/>
                </a:solidFill>
                <a:latin typeface="+mn-lt"/>
              </a:defRPr>
            </a:lvl4pPr>
            <a:lvl5pPr marL="1463040" indent="-2286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̶"/>
              <a:defRPr lang="en-US" sz="1600" baseline="0" dirty="0" smtClean="0">
                <a:solidFill>
                  <a:schemeClr val="tx1"/>
                </a:solidFill>
                <a:latin typeface="+mn-lt"/>
              </a:defRPr>
            </a:lvl5pPr>
            <a:lvl6pPr marL="3352213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6pPr>
            <a:lvl7pPr marL="3961707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7pPr>
            <a:lvl8pPr marL="4571200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8pPr>
            <a:lvl9pPr marL="5180693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No Visibility</a:t>
            </a:r>
            <a:endParaRPr lang="en-US" b="1" kern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8411536" y="5087128"/>
            <a:ext cx="2753920" cy="679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28600" indent="-228600" algn="l" rtl="0" eaLnBrk="1" fontAlgn="base" hangingPunct="1">
              <a:lnSpc>
                <a:spcPct val="95000"/>
              </a:lnSpc>
              <a:spcBef>
                <a:spcPts val="1000"/>
              </a:spcBef>
              <a:spcAft>
                <a:spcPct val="0"/>
              </a:spcAft>
              <a:buClr>
                <a:schemeClr val="tx2"/>
              </a:buClr>
              <a:buSzPct val="85000"/>
              <a:buFont typeface="Arial" panose="020B0604020202020204" pitchFamily="34" charset="0"/>
              <a:buChar char="•"/>
              <a:defRPr lang="en-US" sz="28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itchFamily="34" charset="0"/>
              </a:defRPr>
            </a:lvl1pPr>
            <a:lvl2pPr marL="576072" indent="-228600" algn="l" rtl="0" eaLnBrk="1" fontAlgn="base" hangingPunct="1">
              <a:lnSpc>
                <a:spcPct val="95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Arial" panose="020B0604020202020204" pitchFamily="34" charset="0"/>
              <a:buChar char="•"/>
              <a:defRPr lang="en-US" sz="2400" dirty="0" smtClean="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886968" indent="-228600" algn="l" rtl="0" eaLnBrk="1" fontAlgn="base" hangingPunct="1">
              <a:lnSpc>
                <a:spcPct val="95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Arial" panose="020B0604020202020204" pitchFamily="34" charset="0"/>
              <a:buChar char="•"/>
              <a:defRPr lang="en-US" sz="2000" dirty="0" smtClean="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170432" indent="-2286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̶"/>
              <a:defRPr lang="en-US" sz="1800" dirty="0" smtClean="0">
                <a:solidFill>
                  <a:schemeClr val="tx1"/>
                </a:solidFill>
                <a:latin typeface="+mn-lt"/>
              </a:defRPr>
            </a:lvl4pPr>
            <a:lvl5pPr marL="1463040" indent="-2286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̶"/>
              <a:defRPr lang="en-US" sz="1600" baseline="0" dirty="0" smtClean="0">
                <a:solidFill>
                  <a:schemeClr val="tx1"/>
                </a:solidFill>
                <a:latin typeface="+mn-lt"/>
              </a:defRPr>
            </a:lvl5pPr>
            <a:lvl6pPr marL="3352213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6pPr>
            <a:lvl7pPr marL="3961707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7pPr>
            <a:lvl8pPr marL="4571200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8pPr>
            <a:lvl9pPr marL="5180693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Time Consuming</a:t>
            </a:r>
            <a:endParaRPr lang="en-US" b="1" kern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0" y="143546"/>
            <a:ext cx="12192000" cy="814483"/>
          </a:xfrm>
        </p:spPr>
        <p:txBody>
          <a:bodyPr>
            <a:normAutofit/>
          </a:bodyPr>
          <a:lstStyle/>
          <a:p>
            <a:pPr algn="ctr" rtl="0"/>
            <a:r>
              <a:rPr lang="en-US" sz="3399" b="1" kern="0" dirty="0" smtClean="0">
                <a:solidFill>
                  <a:srgbClr val="E45785"/>
                </a:solidFill>
                <a:latin typeface="Oswald" panose="02000503000000000000" pitchFamily="2" charset="0"/>
                <a:cs typeface="Arial"/>
              </a:rPr>
              <a:t>What is</a:t>
            </a:r>
            <a:r>
              <a:rPr lang="en-US" sz="3600" b="1" dirty="0" smtClean="0">
                <a:latin typeface="Oswald" pitchFamily="2" charset="0"/>
                <a:cs typeface="Calibri" panose="020F0502020204030204" pitchFamily="34" charset="0"/>
              </a:rPr>
              <a:t> The Challenge?</a:t>
            </a:r>
            <a:endParaRPr lang="en-US" sz="3600" b="1" dirty="0">
              <a:latin typeface="Oswald" pitchFamily="2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3423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 hidden="1"/>
          <p:cNvSpPr>
            <a:spLocks noGrp="1"/>
          </p:cNvSpPr>
          <p:nvPr>
            <p:ph type="ftr" sz="quarter" idx="10"/>
          </p:nvPr>
        </p:nvSpPr>
        <p:spPr>
          <a:xfrm>
            <a:off x="9093200" y="6543675"/>
            <a:ext cx="3098800" cy="3032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 [Internal Use] for Check Point employees​</a:t>
            </a:r>
            <a:endParaRPr lang="en-US" dirty="0"/>
          </a:p>
        </p:txBody>
      </p:sp>
      <p:sp>
        <p:nvSpPr>
          <p:cNvPr id="5" name="Date Placeholder 4" hidden="1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5595030" y="2480588"/>
            <a:ext cx="6596970" cy="1811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28600" indent="-228600" algn="l" rtl="0" eaLnBrk="1" fontAlgn="base" hangingPunct="1">
              <a:lnSpc>
                <a:spcPct val="95000"/>
              </a:lnSpc>
              <a:spcBef>
                <a:spcPts val="1000"/>
              </a:spcBef>
              <a:spcAft>
                <a:spcPct val="0"/>
              </a:spcAft>
              <a:buClr>
                <a:schemeClr val="tx2"/>
              </a:buClr>
              <a:buSzPct val="85000"/>
              <a:buFont typeface="Arial" panose="020B0604020202020204" pitchFamily="34" charset="0"/>
              <a:buChar char="•"/>
              <a:defRPr lang="en-US" sz="28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itchFamily="34" charset="0"/>
              </a:defRPr>
            </a:lvl1pPr>
            <a:lvl2pPr marL="576072" indent="-228600" algn="l" rtl="0" eaLnBrk="1" fontAlgn="base" hangingPunct="1">
              <a:lnSpc>
                <a:spcPct val="95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Arial" panose="020B0604020202020204" pitchFamily="34" charset="0"/>
              <a:buChar char="•"/>
              <a:defRPr lang="en-US" sz="2400" dirty="0" smtClean="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886968" indent="-228600" algn="l" rtl="0" eaLnBrk="1" fontAlgn="base" hangingPunct="1">
              <a:lnSpc>
                <a:spcPct val="95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Arial" panose="020B0604020202020204" pitchFamily="34" charset="0"/>
              <a:buChar char="•"/>
              <a:defRPr lang="en-US" sz="2000" dirty="0" smtClean="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170432" indent="-2286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̶"/>
              <a:defRPr lang="en-US" sz="1800" dirty="0" smtClean="0">
                <a:solidFill>
                  <a:schemeClr val="tx1"/>
                </a:solidFill>
                <a:latin typeface="+mn-lt"/>
              </a:defRPr>
            </a:lvl4pPr>
            <a:lvl5pPr marL="1463040" indent="-2286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̶"/>
              <a:defRPr lang="en-US" sz="1600" baseline="0" dirty="0" smtClean="0">
                <a:solidFill>
                  <a:schemeClr val="tx1"/>
                </a:solidFill>
                <a:latin typeface="+mn-lt"/>
              </a:defRPr>
            </a:lvl5pPr>
            <a:lvl6pPr marL="3352213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6pPr>
            <a:lvl7pPr marL="3961707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7pPr>
            <a:lvl8pPr marL="4571200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8pPr>
            <a:lvl9pPr marL="5180693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Clr>
                <a:srgbClr val="920053"/>
              </a:buClr>
              <a:buFont typeface="Arial" panose="020B0604020202020204" pitchFamily="34" charset="0"/>
              <a:buNone/>
            </a:pPr>
            <a:r>
              <a:rPr sz="3200" i="1" kern="0">
                <a:solidFill>
                  <a:srgbClr val="4D4D4F"/>
                </a:solidFill>
                <a:latin typeface="Calibri"/>
              </a:rPr>
              <a:t>Smart </a:t>
            </a:r>
            <a:r>
              <a:rPr sz="3200" b="1" i="1" kern="0">
                <a:solidFill>
                  <a:srgbClr val="4D4D4F"/>
                </a:solidFill>
                <a:latin typeface="Calibri"/>
              </a:rPr>
              <a:t>Automated process </a:t>
            </a:r>
          </a:p>
          <a:p>
            <a:pPr marL="0" indent="0" algn="ctr">
              <a:buClr>
                <a:srgbClr val="920053"/>
              </a:buClr>
              <a:buFont typeface="Arial" panose="020B0604020202020204" pitchFamily="34" charset="0"/>
              <a:buNone/>
            </a:pPr>
            <a:r>
              <a:rPr sz="3200" i="1" kern="0">
                <a:solidFill>
                  <a:srgbClr val="4D4D4F"/>
                </a:solidFill>
                <a:latin typeface="Calibri"/>
              </a:rPr>
              <a:t>Can reduce the </a:t>
            </a:r>
            <a:r>
              <a:rPr sz="3200" b="1" i="1" kern="0">
                <a:solidFill>
                  <a:srgbClr val="4D4D4F"/>
                </a:solidFill>
                <a:latin typeface="Calibri"/>
              </a:rPr>
              <a:t>attack surface</a:t>
            </a:r>
            <a:r>
              <a:rPr sz="3200" i="1" kern="0">
                <a:solidFill>
                  <a:srgbClr val="4D4D4F"/>
                </a:solidFill>
                <a:latin typeface="Calibri"/>
              </a:rPr>
              <a:t> &amp; </a:t>
            </a:r>
          </a:p>
          <a:p>
            <a:pPr marL="0" indent="0" algn="ctr">
              <a:buClr>
                <a:srgbClr val="920053"/>
              </a:buClr>
              <a:buFont typeface="Arial" panose="020B0604020202020204" pitchFamily="34" charset="0"/>
              <a:buNone/>
            </a:pPr>
            <a:r>
              <a:rPr sz="3200" i="1" kern="0">
                <a:solidFill>
                  <a:srgbClr val="4D4D4F"/>
                </a:solidFill>
                <a:latin typeface="Calibri"/>
              </a:rPr>
              <a:t>Improve</a:t>
            </a:r>
            <a:r>
              <a:rPr sz="3200" b="1" i="1" kern="0">
                <a:solidFill>
                  <a:srgbClr val="4D4D4F"/>
                </a:solidFill>
                <a:latin typeface="Calibri"/>
              </a:rPr>
              <a:t> operation efficiency</a:t>
            </a: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995" y="1329121"/>
            <a:ext cx="4700466" cy="4526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2217" y="4381827"/>
            <a:ext cx="2820390" cy="1774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8025681" y="4837520"/>
            <a:ext cx="1735667" cy="1256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28600" indent="-228600" algn="l" rtl="0" eaLnBrk="1" fontAlgn="base" hangingPunct="1">
              <a:lnSpc>
                <a:spcPct val="95000"/>
              </a:lnSpc>
              <a:spcBef>
                <a:spcPts val="1000"/>
              </a:spcBef>
              <a:spcAft>
                <a:spcPct val="0"/>
              </a:spcAft>
              <a:buClr>
                <a:schemeClr val="tx2"/>
              </a:buClr>
              <a:buSzPct val="85000"/>
              <a:buFont typeface="Arial" panose="020B0604020202020204" pitchFamily="34" charset="0"/>
              <a:buChar char="•"/>
              <a:defRPr lang="en-US" sz="28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itchFamily="34" charset="0"/>
              </a:defRPr>
            </a:lvl1pPr>
            <a:lvl2pPr marL="576072" indent="-228600" algn="l" rtl="0" eaLnBrk="1" fontAlgn="base" hangingPunct="1">
              <a:lnSpc>
                <a:spcPct val="95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Arial" panose="020B0604020202020204" pitchFamily="34" charset="0"/>
              <a:buChar char="•"/>
              <a:defRPr lang="en-US" sz="2400" dirty="0" smtClean="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886968" indent="-228600" algn="l" rtl="0" eaLnBrk="1" fontAlgn="base" hangingPunct="1">
              <a:lnSpc>
                <a:spcPct val="95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Arial" panose="020B0604020202020204" pitchFamily="34" charset="0"/>
              <a:buChar char="•"/>
              <a:defRPr lang="en-US" sz="2000" dirty="0" smtClean="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170432" indent="-2286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̶"/>
              <a:defRPr lang="en-US" sz="1800" dirty="0" smtClean="0">
                <a:solidFill>
                  <a:schemeClr val="tx1"/>
                </a:solidFill>
                <a:latin typeface="+mn-lt"/>
              </a:defRPr>
            </a:lvl4pPr>
            <a:lvl5pPr marL="1463040" indent="-2286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̶"/>
              <a:defRPr lang="en-US" sz="1600" baseline="0" dirty="0" smtClean="0">
                <a:solidFill>
                  <a:schemeClr val="tx1"/>
                </a:solidFill>
                <a:latin typeface="+mn-lt"/>
              </a:defRPr>
            </a:lvl5pPr>
            <a:lvl6pPr marL="3352213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6pPr>
            <a:lvl7pPr marL="3961707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7pPr>
            <a:lvl8pPr marL="4571200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8pPr>
            <a:lvl9pPr marL="5180693" indent="-30474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1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Clr>
                <a:srgbClr val="920053"/>
              </a:buClr>
              <a:buFont typeface="Arial" panose="020B0604020202020204" pitchFamily="34" charset="0"/>
              <a:buNone/>
            </a:pPr>
            <a:r>
              <a:rPr sz="2000" b="1" i="1" kern="0">
                <a:solidFill>
                  <a:srgbClr val="4D4D4F"/>
                </a:solidFill>
                <a:latin typeface="Calibri"/>
              </a:rPr>
              <a:t>Save </a:t>
            </a:r>
            <a:r>
              <a:rPr sz="2000" b="1" i="1" kern="0">
                <a:solidFill>
                  <a:srgbClr val="00B050"/>
                </a:solidFill>
                <a:latin typeface="Calibri"/>
              </a:rPr>
              <a:t>Time</a:t>
            </a:r>
          </a:p>
          <a:p>
            <a:pPr marL="0" indent="0" algn="ctr">
              <a:buClr>
                <a:srgbClr val="920053"/>
              </a:buClr>
              <a:buFont typeface="Arial" panose="020B0604020202020204" pitchFamily="34" charset="0"/>
              <a:buNone/>
            </a:pPr>
            <a:r>
              <a:rPr sz="2000" b="1" i="1" kern="0">
                <a:solidFill>
                  <a:srgbClr val="4D4D4F"/>
                </a:solidFill>
                <a:latin typeface="Calibri"/>
              </a:rPr>
              <a:t>Save </a:t>
            </a:r>
            <a:r>
              <a:rPr sz="2000" b="1" i="1" kern="0">
                <a:solidFill>
                  <a:srgbClr val="00B050"/>
                </a:solidFill>
                <a:latin typeface="Calibri"/>
              </a:rPr>
              <a:t>Money</a:t>
            </a:r>
          </a:p>
          <a:p>
            <a:pPr marL="0" indent="0" algn="ctr">
              <a:buClr>
                <a:srgbClr val="920053"/>
              </a:buClr>
              <a:buFont typeface="Arial" panose="020B0604020202020204" pitchFamily="34" charset="0"/>
              <a:buNone/>
            </a:pPr>
            <a:r>
              <a:rPr sz="2000" b="1" i="1" kern="0">
                <a:solidFill>
                  <a:srgbClr val="4D4D4F"/>
                </a:solidFill>
                <a:latin typeface="Calibri"/>
              </a:rPr>
              <a:t>Minimize </a:t>
            </a:r>
            <a:r>
              <a:rPr sz="2000" b="1" i="1" kern="0">
                <a:solidFill>
                  <a:srgbClr val="00B050"/>
                </a:solidFill>
                <a:latin typeface="Calibri"/>
              </a:rPr>
              <a:t>Risk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143546"/>
            <a:ext cx="12192000" cy="814483"/>
          </a:xfrm>
        </p:spPr>
        <p:txBody>
          <a:bodyPr>
            <a:normAutofit/>
          </a:bodyPr>
          <a:lstStyle/>
          <a:p>
            <a:pPr algn="ctr" rtl="0"/>
            <a:r>
              <a:rPr lang="en-US" sz="3399" b="1" kern="0" dirty="0" smtClean="0">
                <a:solidFill>
                  <a:srgbClr val="E45785"/>
                </a:solidFill>
                <a:latin typeface="Oswald" panose="02000503000000000000" pitchFamily="2" charset="0"/>
                <a:cs typeface="Arial"/>
              </a:rPr>
              <a:t>How can we </a:t>
            </a:r>
            <a:r>
              <a:rPr lang="en-US" sz="3600" b="1" dirty="0" smtClean="0">
                <a:latin typeface="Oswald" pitchFamily="2" charset="0"/>
                <a:cs typeface="Calibri" panose="020F0502020204030204" pitchFamily="34" charset="0"/>
              </a:rPr>
              <a:t>Improve it?</a:t>
            </a:r>
            <a:endParaRPr lang="en-US" sz="3600" b="1" dirty="0">
              <a:latin typeface="Oswald" pitchFamily="2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00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 hidden="1"/>
          <p:cNvSpPr>
            <a:spLocks noGrp="1"/>
          </p:cNvSpPr>
          <p:nvPr>
            <p:ph type="ftr" sz="quarter" idx="10"/>
          </p:nvPr>
        </p:nvSpPr>
        <p:spPr>
          <a:xfrm>
            <a:off x="9093200" y="6543675"/>
            <a:ext cx="3098800" cy="30321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4D4D4F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[Internal Use] for Check Point employees​</a:t>
            </a:r>
          </a:p>
        </p:txBody>
      </p:sp>
      <p:sp>
        <p:nvSpPr>
          <p:cNvPr id="5" name="Date Placeholder 4" hidden="1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D4D4F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71" name="Group 70"/>
          <p:cNvGrpSpPr/>
          <p:nvPr/>
        </p:nvGrpSpPr>
        <p:grpSpPr>
          <a:xfrm>
            <a:off x="3727766" y="2310678"/>
            <a:ext cx="4974708" cy="2696828"/>
            <a:chOff x="2785532" y="918096"/>
            <a:chExt cx="6911247" cy="4580345"/>
          </a:xfrm>
        </p:grpSpPr>
        <p:sp>
          <p:nvSpPr>
            <p:cNvPr id="72" name="Content Placeholder 2"/>
            <p:cNvSpPr txBox="1">
              <a:spLocks/>
            </p:cNvSpPr>
            <p:nvPr/>
          </p:nvSpPr>
          <p:spPr bwMode="auto">
            <a:xfrm>
              <a:off x="6387568" y="1028899"/>
              <a:ext cx="2921203" cy="6794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lvl1pPr marL="228600" indent="-228600" algn="l" rtl="0" eaLnBrk="1" fontAlgn="base" hangingPunct="1">
                <a:lnSpc>
                  <a:spcPct val="95000"/>
                </a:lnSpc>
                <a:spcBef>
                  <a:spcPts val="1000"/>
                </a:spcBef>
                <a:spcAft>
                  <a:spcPct val="0"/>
                </a:spcAft>
                <a:buClr>
                  <a:schemeClr val="tx2"/>
                </a:buClr>
                <a:buSzPct val="85000"/>
                <a:buFont typeface="Arial" panose="020B0604020202020204" pitchFamily="34" charset="0"/>
                <a:buChar char="•"/>
                <a:defRPr lang="en-US" sz="28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itchFamily="34" charset="0"/>
                </a:defRPr>
              </a:lvl1pPr>
              <a:lvl2pPr marL="576072" indent="-228600" algn="l" rtl="0" eaLnBrk="1" fontAlgn="base" hangingPunct="1">
                <a:lnSpc>
                  <a:spcPct val="95000"/>
                </a:lnSpc>
                <a:spcBef>
                  <a:spcPts val="8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Font typeface="Arial" panose="020B0604020202020204" pitchFamily="34" charset="0"/>
                <a:buChar char="•"/>
                <a:defRPr lang="en-US" sz="2400" dirty="0" smtClean="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886968" indent="-228600" algn="l" rtl="0" eaLnBrk="1" fontAlgn="base" hangingPunct="1">
                <a:lnSpc>
                  <a:spcPct val="95000"/>
                </a:lnSpc>
                <a:spcBef>
                  <a:spcPts val="8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Font typeface="Arial" panose="020B0604020202020204" pitchFamily="34" charset="0"/>
                <a:buChar char="•"/>
                <a:defRPr lang="en-US" sz="2000" dirty="0" smtClean="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170432" indent="-228600" algn="l" rtl="0" eaLnBrk="1" fontAlgn="base" hangingPunct="1">
                <a:lnSpc>
                  <a:spcPct val="90000"/>
                </a:lnSpc>
                <a:spcBef>
                  <a:spcPts val="800"/>
                </a:spcBef>
                <a:spcAft>
                  <a:spcPct val="0"/>
                </a:spcAft>
                <a:buClr>
                  <a:schemeClr val="accent2"/>
                </a:buClr>
                <a:buSzPct val="100000"/>
                <a:buFont typeface="Arial" panose="020B0604020202020204" pitchFamily="34" charset="0"/>
                <a:buChar char="̶"/>
                <a:defRPr lang="en-US" sz="1800" dirty="0" smtClean="0">
                  <a:solidFill>
                    <a:schemeClr val="tx1"/>
                  </a:solidFill>
                  <a:latin typeface="+mn-lt"/>
                </a:defRPr>
              </a:lvl4pPr>
              <a:lvl5pPr marL="1463040" indent="-228600" algn="l" rtl="0" eaLnBrk="1" fontAlgn="base" hangingPunct="1">
                <a:lnSpc>
                  <a:spcPct val="90000"/>
                </a:lnSpc>
                <a:spcBef>
                  <a:spcPts val="800"/>
                </a:spcBef>
                <a:spcAft>
                  <a:spcPct val="0"/>
                </a:spcAft>
                <a:buClr>
                  <a:schemeClr val="accent2"/>
                </a:buClr>
                <a:buFont typeface="Arial" panose="020B0604020202020204" pitchFamily="34" charset="0"/>
                <a:buChar char="̶"/>
                <a:defRPr lang="en-US" sz="1600" baseline="0" dirty="0" smtClean="0">
                  <a:solidFill>
                    <a:schemeClr val="tx1"/>
                  </a:solidFill>
                  <a:latin typeface="+mn-lt"/>
                </a:defRPr>
              </a:lvl5pPr>
              <a:lvl6pPr marL="3352213" indent="-304747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»"/>
                <a:defRPr sz="2100">
                  <a:solidFill>
                    <a:schemeClr val="tx1"/>
                  </a:solidFill>
                  <a:latin typeface="+mn-lt"/>
                </a:defRPr>
              </a:lvl6pPr>
              <a:lvl7pPr marL="3961707" indent="-304747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»"/>
                <a:defRPr sz="2100">
                  <a:solidFill>
                    <a:schemeClr val="tx1"/>
                  </a:solidFill>
                  <a:latin typeface="+mn-lt"/>
                </a:defRPr>
              </a:lvl7pPr>
              <a:lvl8pPr marL="4571200" indent="-304747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»"/>
                <a:defRPr sz="2100">
                  <a:solidFill>
                    <a:schemeClr val="tx1"/>
                  </a:solidFill>
                  <a:latin typeface="+mn-lt"/>
                </a:defRPr>
              </a:lvl8pPr>
              <a:lvl9pPr marL="5180693" indent="-304747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»"/>
                <a:defRPr sz="21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95000"/>
                </a:lnSpc>
                <a:spcBef>
                  <a:spcPts val="1000"/>
                </a:spcBef>
                <a:spcAft>
                  <a:spcPct val="0"/>
                </a:spcAft>
                <a:buClr>
                  <a:srgbClr val="920053"/>
                </a:buClr>
                <a:buSzPct val="85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sz="3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D4D4F"/>
                  </a:solidFill>
                  <a:effectLst/>
                  <a:uLnTx/>
                  <a:uFillTx/>
                  <a:latin typeface="Calibri"/>
                  <a:ea typeface="+mn-ea"/>
                  <a:cs typeface="Arial" pitchFamily="34" charset="0"/>
                </a:rPr>
                <a:t>Prioritize</a:t>
              </a:r>
              <a:endParaRPr kumimoji="0" lang="en-US" sz="3400" b="1" i="0" u="none" strike="noStrike" kern="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Arial" pitchFamily="34" charset="0"/>
              </a:endParaRPr>
            </a:p>
          </p:txBody>
        </p:sp>
        <p:grpSp>
          <p:nvGrpSpPr>
            <p:cNvPr id="73" name="Group 72"/>
            <p:cNvGrpSpPr/>
            <p:nvPr/>
          </p:nvGrpSpPr>
          <p:grpSpPr>
            <a:xfrm>
              <a:off x="2785532" y="918096"/>
              <a:ext cx="6911247" cy="4580345"/>
              <a:chOff x="2785532" y="918096"/>
              <a:chExt cx="6911247" cy="4580345"/>
            </a:xfrm>
          </p:grpSpPr>
          <p:pic>
            <p:nvPicPr>
              <p:cNvPr id="74" name="Picture 73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143" t="28418" r="11981" b="31920"/>
              <a:stretch/>
            </p:blipFill>
            <p:spPr>
              <a:xfrm>
                <a:off x="2785532" y="1786467"/>
                <a:ext cx="6250643" cy="3183466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sp>
            <p:nvSpPr>
              <p:cNvPr id="75" name="Content Placeholder 2"/>
              <p:cNvSpPr txBox="1">
                <a:spLocks/>
              </p:cNvSpPr>
              <p:nvPr/>
            </p:nvSpPr>
            <p:spPr bwMode="auto">
              <a:xfrm>
                <a:off x="2785532" y="4817902"/>
                <a:ext cx="2621568" cy="6805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lvl1pPr marL="228600" indent="-228600" algn="l" rtl="0" eaLnBrk="1" fontAlgn="base" hangingPunct="1">
                  <a:lnSpc>
                    <a:spcPct val="95000"/>
                  </a:lnSpc>
                  <a:spcBef>
                    <a:spcPts val="1000"/>
                  </a:spcBef>
                  <a:spcAft>
                    <a:spcPct val="0"/>
                  </a:spcAft>
                  <a:buClr>
                    <a:schemeClr val="tx2"/>
                  </a:buClr>
                  <a:buSzPct val="85000"/>
                  <a:buFont typeface="Arial" panose="020B0604020202020204" pitchFamily="34" charset="0"/>
                  <a:buChar char="•"/>
                  <a:defRPr lang="en-US" sz="2800" dirty="0" smtClean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itchFamily="34" charset="0"/>
                  </a:defRPr>
                </a:lvl1pPr>
                <a:lvl2pPr marL="576072" indent="-228600" algn="l" rtl="0" eaLnBrk="1" fontAlgn="base" hangingPunct="1">
                  <a:lnSpc>
                    <a:spcPct val="95000"/>
                  </a:lnSpc>
                  <a:spcBef>
                    <a:spcPts val="800"/>
                  </a:spcBef>
                  <a:spcAft>
                    <a:spcPct val="0"/>
                  </a:spcAft>
                  <a:buClr>
                    <a:schemeClr val="tx2"/>
                  </a:buClr>
                  <a:buSzPct val="100000"/>
                  <a:buFont typeface="Arial" panose="020B0604020202020204" pitchFamily="34" charset="0"/>
                  <a:buChar char="•"/>
                  <a:defRPr lang="en-US" sz="2400" dirty="0" smtClean="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886968" indent="-228600" algn="l" rtl="0" eaLnBrk="1" fontAlgn="base" hangingPunct="1">
                  <a:lnSpc>
                    <a:spcPct val="95000"/>
                  </a:lnSpc>
                  <a:spcBef>
                    <a:spcPts val="800"/>
                  </a:spcBef>
                  <a:spcAft>
                    <a:spcPct val="0"/>
                  </a:spcAft>
                  <a:buClr>
                    <a:schemeClr val="tx2"/>
                  </a:buClr>
                  <a:buSzPct val="100000"/>
                  <a:buFont typeface="Arial" panose="020B0604020202020204" pitchFamily="34" charset="0"/>
                  <a:buChar char="•"/>
                  <a:defRPr lang="en-US" sz="2000" dirty="0" smtClean="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170432" indent="-228600" algn="l" rtl="0" eaLnBrk="1" fontAlgn="base" hangingPunct="1">
                  <a:lnSpc>
                    <a:spcPct val="90000"/>
                  </a:lnSpc>
                  <a:spcBef>
                    <a:spcPts val="800"/>
                  </a:spcBef>
                  <a:spcAft>
                    <a:spcPct val="0"/>
                  </a:spcAft>
                  <a:buClr>
                    <a:schemeClr val="accent2"/>
                  </a:buClr>
                  <a:buSzPct val="100000"/>
                  <a:buFont typeface="Arial" panose="020B0604020202020204" pitchFamily="34" charset="0"/>
                  <a:buChar char="̶"/>
                  <a:defRPr lang="en-US" sz="1800" dirty="0" smtClean="0">
                    <a:solidFill>
                      <a:schemeClr val="tx1"/>
                    </a:solidFill>
                    <a:latin typeface="+mn-lt"/>
                  </a:defRPr>
                </a:lvl4pPr>
                <a:lvl5pPr marL="1463040" indent="-228600" algn="l" rtl="0" eaLnBrk="1" fontAlgn="base" hangingPunct="1">
                  <a:lnSpc>
                    <a:spcPct val="90000"/>
                  </a:lnSpc>
                  <a:spcBef>
                    <a:spcPts val="800"/>
                  </a:spcBef>
                  <a:spcAft>
                    <a:spcPct val="0"/>
                  </a:spcAft>
                  <a:buClr>
                    <a:schemeClr val="accent2"/>
                  </a:buClr>
                  <a:buFont typeface="Arial" panose="020B0604020202020204" pitchFamily="34" charset="0"/>
                  <a:buChar char="̶"/>
                  <a:defRPr lang="en-US" sz="1600" baseline="0" dirty="0" smtClean="0">
                    <a:solidFill>
                      <a:schemeClr val="tx1"/>
                    </a:solidFill>
                    <a:latin typeface="+mn-lt"/>
                  </a:defRPr>
                </a:lvl5pPr>
                <a:lvl6pPr marL="3352213" indent="-304747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»"/>
                  <a:defRPr sz="2100">
                    <a:solidFill>
                      <a:schemeClr val="tx1"/>
                    </a:solidFill>
                    <a:latin typeface="+mn-lt"/>
                  </a:defRPr>
                </a:lvl6pPr>
                <a:lvl7pPr marL="3961707" indent="-304747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»"/>
                  <a:defRPr sz="2100">
                    <a:solidFill>
                      <a:schemeClr val="tx1"/>
                    </a:solidFill>
                    <a:latin typeface="+mn-lt"/>
                  </a:defRPr>
                </a:lvl7pPr>
                <a:lvl8pPr marL="4571200" indent="-304747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»"/>
                  <a:defRPr sz="2100">
                    <a:solidFill>
                      <a:schemeClr val="tx1"/>
                    </a:solidFill>
                    <a:latin typeface="+mn-lt"/>
                  </a:defRPr>
                </a:lvl8pPr>
                <a:lvl9pPr marL="5180693" indent="-304747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»"/>
                  <a:defRPr sz="21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95000"/>
                  </a:lnSpc>
                  <a:spcBef>
                    <a:spcPts val="1000"/>
                  </a:spcBef>
                  <a:spcAft>
                    <a:spcPct val="0"/>
                  </a:spcAft>
                  <a:buClr>
                    <a:srgbClr val="920053"/>
                  </a:buClr>
                  <a:buSzPct val="85000"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sz="3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D4D4F"/>
                    </a:solidFill>
                    <a:effectLst/>
                    <a:uLnTx/>
                    <a:uFillTx/>
                    <a:latin typeface="Calibri"/>
                    <a:ea typeface="+mn-ea"/>
                    <a:cs typeface="Arial" pitchFamily="34" charset="0"/>
                  </a:rPr>
                  <a:t>Improve</a:t>
                </a:r>
                <a:endParaRPr kumimoji="0" lang="en-US" sz="3400" b="1" i="0" u="none" strike="noStrike" kern="0" cap="none" spc="0" normalizeH="0" baseline="0" noProof="0" dirty="0">
                  <a:ln>
                    <a:noFill/>
                  </a:ln>
                  <a:solidFill>
                    <a:srgbClr val="4D4D4F"/>
                  </a:solidFill>
                  <a:effectLst/>
                  <a:uLnTx/>
                  <a:uFillTx/>
                  <a:latin typeface="Calibri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76" name="Content Placeholder 2"/>
              <p:cNvSpPr txBox="1">
                <a:spLocks/>
              </p:cNvSpPr>
              <p:nvPr/>
            </p:nvSpPr>
            <p:spPr bwMode="auto">
              <a:xfrm>
                <a:off x="6775576" y="4819000"/>
                <a:ext cx="2921203" cy="6794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lvl1pPr marL="228600" indent="-228600" algn="l" rtl="0" eaLnBrk="1" fontAlgn="base" hangingPunct="1">
                  <a:lnSpc>
                    <a:spcPct val="95000"/>
                  </a:lnSpc>
                  <a:spcBef>
                    <a:spcPts val="1000"/>
                  </a:spcBef>
                  <a:spcAft>
                    <a:spcPct val="0"/>
                  </a:spcAft>
                  <a:buClr>
                    <a:schemeClr val="tx2"/>
                  </a:buClr>
                  <a:buSzPct val="85000"/>
                  <a:buFont typeface="Arial" panose="020B0604020202020204" pitchFamily="34" charset="0"/>
                  <a:buChar char="•"/>
                  <a:defRPr lang="en-US" sz="2800" dirty="0" smtClean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itchFamily="34" charset="0"/>
                  </a:defRPr>
                </a:lvl1pPr>
                <a:lvl2pPr marL="576072" indent="-228600" algn="l" rtl="0" eaLnBrk="1" fontAlgn="base" hangingPunct="1">
                  <a:lnSpc>
                    <a:spcPct val="95000"/>
                  </a:lnSpc>
                  <a:spcBef>
                    <a:spcPts val="800"/>
                  </a:spcBef>
                  <a:spcAft>
                    <a:spcPct val="0"/>
                  </a:spcAft>
                  <a:buClr>
                    <a:schemeClr val="tx2"/>
                  </a:buClr>
                  <a:buSzPct val="100000"/>
                  <a:buFont typeface="Arial" panose="020B0604020202020204" pitchFamily="34" charset="0"/>
                  <a:buChar char="•"/>
                  <a:defRPr lang="en-US" sz="2400" dirty="0" smtClean="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886968" indent="-228600" algn="l" rtl="0" eaLnBrk="1" fontAlgn="base" hangingPunct="1">
                  <a:lnSpc>
                    <a:spcPct val="95000"/>
                  </a:lnSpc>
                  <a:spcBef>
                    <a:spcPts val="800"/>
                  </a:spcBef>
                  <a:spcAft>
                    <a:spcPct val="0"/>
                  </a:spcAft>
                  <a:buClr>
                    <a:schemeClr val="tx2"/>
                  </a:buClr>
                  <a:buSzPct val="100000"/>
                  <a:buFont typeface="Arial" panose="020B0604020202020204" pitchFamily="34" charset="0"/>
                  <a:buChar char="•"/>
                  <a:defRPr lang="en-US" sz="2000" dirty="0" smtClean="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170432" indent="-228600" algn="l" rtl="0" eaLnBrk="1" fontAlgn="base" hangingPunct="1">
                  <a:lnSpc>
                    <a:spcPct val="90000"/>
                  </a:lnSpc>
                  <a:spcBef>
                    <a:spcPts val="800"/>
                  </a:spcBef>
                  <a:spcAft>
                    <a:spcPct val="0"/>
                  </a:spcAft>
                  <a:buClr>
                    <a:schemeClr val="accent2"/>
                  </a:buClr>
                  <a:buSzPct val="100000"/>
                  <a:buFont typeface="Arial" panose="020B0604020202020204" pitchFamily="34" charset="0"/>
                  <a:buChar char="̶"/>
                  <a:defRPr lang="en-US" sz="1800" dirty="0" smtClean="0">
                    <a:solidFill>
                      <a:schemeClr val="tx1"/>
                    </a:solidFill>
                    <a:latin typeface="+mn-lt"/>
                  </a:defRPr>
                </a:lvl4pPr>
                <a:lvl5pPr marL="1463040" indent="-228600" algn="l" rtl="0" eaLnBrk="1" fontAlgn="base" hangingPunct="1">
                  <a:lnSpc>
                    <a:spcPct val="90000"/>
                  </a:lnSpc>
                  <a:spcBef>
                    <a:spcPts val="800"/>
                  </a:spcBef>
                  <a:spcAft>
                    <a:spcPct val="0"/>
                  </a:spcAft>
                  <a:buClr>
                    <a:schemeClr val="accent2"/>
                  </a:buClr>
                  <a:buFont typeface="Arial" panose="020B0604020202020204" pitchFamily="34" charset="0"/>
                  <a:buChar char="̶"/>
                  <a:defRPr lang="en-US" sz="1600" baseline="0" dirty="0" smtClean="0">
                    <a:solidFill>
                      <a:schemeClr val="tx1"/>
                    </a:solidFill>
                    <a:latin typeface="+mn-lt"/>
                  </a:defRPr>
                </a:lvl5pPr>
                <a:lvl6pPr marL="3352213" indent="-304747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»"/>
                  <a:defRPr sz="2100">
                    <a:solidFill>
                      <a:schemeClr val="tx1"/>
                    </a:solidFill>
                    <a:latin typeface="+mn-lt"/>
                  </a:defRPr>
                </a:lvl6pPr>
                <a:lvl7pPr marL="3961707" indent="-304747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»"/>
                  <a:defRPr sz="2100">
                    <a:solidFill>
                      <a:schemeClr val="tx1"/>
                    </a:solidFill>
                    <a:latin typeface="+mn-lt"/>
                  </a:defRPr>
                </a:lvl7pPr>
                <a:lvl8pPr marL="4571200" indent="-304747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»"/>
                  <a:defRPr sz="2100">
                    <a:solidFill>
                      <a:schemeClr val="tx1"/>
                    </a:solidFill>
                    <a:latin typeface="+mn-lt"/>
                  </a:defRPr>
                </a:lvl8pPr>
                <a:lvl9pPr marL="5180693" indent="-304747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»"/>
                  <a:defRPr sz="21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95000"/>
                  </a:lnSpc>
                  <a:spcBef>
                    <a:spcPts val="1000"/>
                  </a:spcBef>
                  <a:spcAft>
                    <a:spcPct val="0"/>
                  </a:spcAft>
                  <a:buClr>
                    <a:srgbClr val="920053"/>
                  </a:buClr>
                  <a:buSzPct val="85000"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sz="3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D4D4F"/>
                    </a:solidFill>
                    <a:effectLst/>
                    <a:uLnTx/>
                    <a:uFillTx/>
                    <a:latin typeface="Calibri"/>
                    <a:ea typeface="+mn-ea"/>
                    <a:cs typeface="Arial" pitchFamily="34" charset="0"/>
                  </a:rPr>
                  <a:t>Patch</a:t>
                </a:r>
                <a:endParaRPr kumimoji="0" lang="en-US" sz="3400" b="1" i="0" u="none" strike="noStrike" kern="0" cap="none" spc="0" normalizeH="0" baseline="0" noProof="0" dirty="0">
                  <a:ln>
                    <a:noFill/>
                  </a:ln>
                  <a:solidFill>
                    <a:srgbClr val="4D4D4F"/>
                  </a:solidFill>
                  <a:effectLst/>
                  <a:uLnTx/>
                  <a:uFillTx/>
                  <a:latin typeface="Calibri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77" name="Content Placeholder 2"/>
              <p:cNvSpPr txBox="1">
                <a:spLocks/>
              </p:cNvSpPr>
              <p:nvPr/>
            </p:nvSpPr>
            <p:spPr bwMode="auto">
              <a:xfrm>
                <a:off x="3350134" y="918096"/>
                <a:ext cx="1479584" cy="98655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lvl1pPr marL="228600" indent="-228600" algn="l" rtl="0" eaLnBrk="1" fontAlgn="base" hangingPunct="1">
                  <a:lnSpc>
                    <a:spcPct val="95000"/>
                  </a:lnSpc>
                  <a:spcBef>
                    <a:spcPts val="1000"/>
                  </a:spcBef>
                  <a:spcAft>
                    <a:spcPct val="0"/>
                  </a:spcAft>
                  <a:buClr>
                    <a:schemeClr val="tx2"/>
                  </a:buClr>
                  <a:buSzPct val="85000"/>
                  <a:buFont typeface="Arial" panose="020B0604020202020204" pitchFamily="34" charset="0"/>
                  <a:buChar char="•"/>
                  <a:defRPr lang="en-US" sz="2800" dirty="0" smtClean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itchFamily="34" charset="0"/>
                  </a:defRPr>
                </a:lvl1pPr>
                <a:lvl2pPr marL="576072" indent="-228600" algn="l" rtl="0" eaLnBrk="1" fontAlgn="base" hangingPunct="1">
                  <a:lnSpc>
                    <a:spcPct val="95000"/>
                  </a:lnSpc>
                  <a:spcBef>
                    <a:spcPts val="800"/>
                  </a:spcBef>
                  <a:spcAft>
                    <a:spcPct val="0"/>
                  </a:spcAft>
                  <a:buClr>
                    <a:schemeClr val="tx2"/>
                  </a:buClr>
                  <a:buSzPct val="100000"/>
                  <a:buFont typeface="Arial" panose="020B0604020202020204" pitchFamily="34" charset="0"/>
                  <a:buChar char="•"/>
                  <a:defRPr lang="en-US" sz="2400" dirty="0" smtClean="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886968" indent="-228600" algn="l" rtl="0" eaLnBrk="1" fontAlgn="base" hangingPunct="1">
                  <a:lnSpc>
                    <a:spcPct val="95000"/>
                  </a:lnSpc>
                  <a:spcBef>
                    <a:spcPts val="800"/>
                  </a:spcBef>
                  <a:spcAft>
                    <a:spcPct val="0"/>
                  </a:spcAft>
                  <a:buClr>
                    <a:schemeClr val="tx2"/>
                  </a:buClr>
                  <a:buSzPct val="100000"/>
                  <a:buFont typeface="Arial" panose="020B0604020202020204" pitchFamily="34" charset="0"/>
                  <a:buChar char="•"/>
                  <a:defRPr lang="en-US" sz="2000" dirty="0" smtClean="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170432" indent="-228600" algn="l" rtl="0" eaLnBrk="1" fontAlgn="base" hangingPunct="1">
                  <a:lnSpc>
                    <a:spcPct val="90000"/>
                  </a:lnSpc>
                  <a:spcBef>
                    <a:spcPts val="800"/>
                  </a:spcBef>
                  <a:spcAft>
                    <a:spcPct val="0"/>
                  </a:spcAft>
                  <a:buClr>
                    <a:schemeClr val="accent2"/>
                  </a:buClr>
                  <a:buSzPct val="100000"/>
                  <a:buFont typeface="Arial" panose="020B0604020202020204" pitchFamily="34" charset="0"/>
                  <a:buChar char="̶"/>
                  <a:defRPr lang="en-US" sz="1800" dirty="0" smtClean="0">
                    <a:solidFill>
                      <a:schemeClr val="tx1"/>
                    </a:solidFill>
                    <a:latin typeface="+mn-lt"/>
                  </a:defRPr>
                </a:lvl4pPr>
                <a:lvl5pPr marL="1463040" indent="-228600" algn="l" rtl="0" eaLnBrk="1" fontAlgn="base" hangingPunct="1">
                  <a:lnSpc>
                    <a:spcPct val="90000"/>
                  </a:lnSpc>
                  <a:spcBef>
                    <a:spcPts val="800"/>
                  </a:spcBef>
                  <a:spcAft>
                    <a:spcPct val="0"/>
                  </a:spcAft>
                  <a:buClr>
                    <a:schemeClr val="accent2"/>
                  </a:buClr>
                  <a:buFont typeface="Arial" panose="020B0604020202020204" pitchFamily="34" charset="0"/>
                  <a:buChar char="̶"/>
                  <a:defRPr lang="en-US" sz="1600" baseline="0" dirty="0" smtClean="0">
                    <a:solidFill>
                      <a:schemeClr val="tx1"/>
                    </a:solidFill>
                    <a:latin typeface="+mn-lt"/>
                  </a:defRPr>
                </a:lvl5pPr>
                <a:lvl6pPr marL="3352213" indent="-304747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»"/>
                  <a:defRPr sz="2100">
                    <a:solidFill>
                      <a:schemeClr val="tx1"/>
                    </a:solidFill>
                    <a:latin typeface="+mn-lt"/>
                  </a:defRPr>
                </a:lvl6pPr>
                <a:lvl7pPr marL="3961707" indent="-304747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»"/>
                  <a:defRPr sz="2100">
                    <a:solidFill>
                      <a:schemeClr val="tx1"/>
                    </a:solidFill>
                    <a:latin typeface="+mn-lt"/>
                  </a:defRPr>
                </a:lvl7pPr>
                <a:lvl8pPr marL="4571200" indent="-304747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»"/>
                  <a:defRPr sz="2100">
                    <a:solidFill>
                      <a:schemeClr val="tx1"/>
                    </a:solidFill>
                    <a:latin typeface="+mn-lt"/>
                  </a:defRPr>
                </a:lvl8pPr>
                <a:lvl9pPr marL="5180693" indent="-304747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»"/>
                  <a:defRPr sz="21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95000"/>
                  </a:lnSpc>
                  <a:spcBef>
                    <a:spcPts val="1000"/>
                  </a:spcBef>
                  <a:spcAft>
                    <a:spcPct val="0"/>
                  </a:spcAft>
                  <a:buClr>
                    <a:srgbClr val="920053"/>
                  </a:buClr>
                  <a:buSzPct val="85000"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sz="3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D4D4F"/>
                    </a:solidFill>
                    <a:effectLst/>
                    <a:uLnTx/>
                    <a:uFillTx/>
                    <a:latin typeface="Calibri"/>
                    <a:ea typeface="+mn-ea"/>
                    <a:cs typeface="Arial" pitchFamily="34" charset="0"/>
                  </a:rPr>
                  <a:t>Scan</a:t>
                </a:r>
                <a:endParaRPr kumimoji="0" lang="en-US" sz="3400" b="1" i="0" u="none" strike="noStrike" kern="0" cap="none" spc="0" normalizeH="0" baseline="0" noProof="0" dirty="0">
                  <a:ln>
                    <a:noFill/>
                  </a:ln>
                  <a:solidFill>
                    <a:srgbClr val="4D4D4F"/>
                  </a:solidFill>
                  <a:effectLst/>
                  <a:uLnTx/>
                  <a:uFillTx/>
                  <a:latin typeface="Calibri"/>
                  <a:ea typeface="+mn-ea"/>
                  <a:cs typeface="Arial" pitchFamily="34" charset="0"/>
                </a:endParaRPr>
              </a:p>
            </p:txBody>
          </p:sp>
        </p:grpSp>
      </p:grpSp>
      <p:pic>
        <p:nvPicPr>
          <p:cNvPr id="78" name="Picture 7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091" y="1571376"/>
            <a:ext cx="3597875" cy="1989886"/>
          </a:xfrm>
          <a:prstGeom prst="rect">
            <a:avLst/>
          </a:prstGeom>
        </p:spPr>
      </p:pic>
      <p:pic>
        <p:nvPicPr>
          <p:cNvPr id="79" name="Picture 7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02" y="1606642"/>
            <a:ext cx="3597875" cy="1988938"/>
          </a:xfrm>
          <a:prstGeom prst="rect">
            <a:avLst/>
          </a:prstGeom>
        </p:spPr>
      </p:pic>
      <p:pic>
        <p:nvPicPr>
          <p:cNvPr id="80" name="Picture 7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36" y="4524902"/>
            <a:ext cx="2584583" cy="1619333"/>
          </a:xfrm>
          <a:prstGeom prst="rect">
            <a:avLst/>
          </a:prstGeom>
        </p:spPr>
      </p:pic>
      <p:pic>
        <p:nvPicPr>
          <p:cNvPr id="81" name="Picture 8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02" y="4116094"/>
            <a:ext cx="2601333" cy="2171754"/>
          </a:xfrm>
          <a:prstGeom prst="rect">
            <a:avLst/>
          </a:prstGeom>
        </p:spPr>
      </p:pic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0" y="143546"/>
            <a:ext cx="12192000" cy="814483"/>
          </a:xfrm>
        </p:spPr>
        <p:txBody>
          <a:bodyPr>
            <a:normAutofit/>
          </a:bodyPr>
          <a:lstStyle/>
          <a:p>
            <a:pPr algn="ctr" rtl="0"/>
            <a:r>
              <a:rPr lang="en-US" sz="3399" b="1" kern="0" dirty="0" smtClean="0">
                <a:solidFill>
                  <a:srgbClr val="E45785"/>
                </a:solidFill>
                <a:latin typeface="Oswald" panose="02000503000000000000" pitchFamily="2" charset="0"/>
                <a:cs typeface="Arial"/>
              </a:rPr>
              <a:t>Posture Management </a:t>
            </a:r>
            <a:r>
              <a:rPr lang="en-US" sz="3600" b="1" dirty="0" smtClean="0">
                <a:latin typeface="Oswald" pitchFamily="2" charset="0"/>
                <a:cs typeface="Calibri" panose="020F0502020204030204" pitchFamily="34" charset="0"/>
              </a:rPr>
              <a:t>Life-Cycle?</a:t>
            </a:r>
            <a:endParaRPr lang="en-US" sz="3600" b="1" dirty="0">
              <a:latin typeface="Oswald" pitchFamily="2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80628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 hidden="1"/>
          <p:cNvSpPr>
            <a:spLocks noGrp="1"/>
          </p:cNvSpPr>
          <p:nvPr>
            <p:ph type="ftr" sz="quarter" idx="10"/>
          </p:nvPr>
        </p:nvSpPr>
        <p:spPr>
          <a:xfrm>
            <a:off x="9093200" y="6543675"/>
            <a:ext cx="3098800" cy="30321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4D4D4F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[Internal Use] for Check Point employees​</a:t>
            </a:r>
          </a:p>
        </p:txBody>
      </p:sp>
      <p:sp>
        <p:nvSpPr>
          <p:cNvPr id="5" name="Date Placeholder 4" hidden="1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D4D4F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120641" y="2764111"/>
            <a:ext cx="3253046" cy="151422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rgbClr val="3075FF"/>
              </a:buClr>
              <a:buSzPct val="115000"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err="1" smtClean="0">
              <a:ln>
                <a:noFill/>
              </a:ln>
              <a:solidFill>
                <a:srgbClr val="4D4D4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624" y="795552"/>
            <a:ext cx="10948639" cy="5664888"/>
          </a:xfrm>
          <a:prstGeom prst="rect">
            <a:avLst/>
          </a:prstGeom>
        </p:spPr>
      </p:pic>
      <p:sp>
        <p:nvSpPr>
          <p:cNvPr id="12" name="Speech Bubble: Rectangle 7">
            <a:extLst>
              <a:ext uri="{FF2B5EF4-FFF2-40B4-BE49-F238E27FC236}">
                <a16:creationId xmlns:a16="http://schemas.microsoft.com/office/drawing/2014/main" id="{397AE582-0600-74B5-076B-09DAACBC68BC}"/>
              </a:ext>
            </a:extLst>
          </p:cNvPr>
          <p:cNvSpPr/>
          <p:nvPr/>
        </p:nvSpPr>
        <p:spPr bwMode="auto">
          <a:xfrm>
            <a:off x="931128" y="2291575"/>
            <a:ext cx="1432297" cy="764818"/>
          </a:xfrm>
          <a:prstGeom prst="wedgeRectCallout">
            <a:avLst>
              <a:gd name="adj1" fmla="val 59779"/>
              <a:gd name="adj2" fmla="val -9155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Tx/>
              <a:buSzPct val="115000"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Focus on </a:t>
            </a:r>
            <a:b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most Critical Vulnerabilities</a:t>
            </a:r>
          </a:p>
        </p:txBody>
      </p:sp>
      <p:sp>
        <p:nvSpPr>
          <p:cNvPr id="13" name="Speech Bubble: Rectangle 7">
            <a:extLst>
              <a:ext uri="{FF2B5EF4-FFF2-40B4-BE49-F238E27FC236}">
                <a16:creationId xmlns:a16="http://schemas.microsoft.com/office/drawing/2014/main" id="{397AE582-0600-74B5-076B-09DAACBC68BC}"/>
              </a:ext>
            </a:extLst>
          </p:cNvPr>
          <p:cNvSpPr/>
          <p:nvPr/>
        </p:nvSpPr>
        <p:spPr bwMode="auto">
          <a:xfrm>
            <a:off x="931128" y="3211654"/>
            <a:ext cx="1310267" cy="797209"/>
          </a:xfrm>
          <a:prstGeom prst="wedgeRectCallout">
            <a:avLst>
              <a:gd name="adj1" fmla="val 70164"/>
              <a:gd name="adj2" fmla="val -42270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Tx/>
              <a:buSzPct val="115000"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View all</a:t>
            </a:r>
            <a:b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Vulnerabilities within the organization</a:t>
            </a:r>
          </a:p>
        </p:txBody>
      </p:sp>
      <p:sp>
        <p:nvSpPr>
          <p:cNvPr id="14" name="Speech Bubble: Rectangle 7">
            <a:extLst>
              <a:ext uri="{FF2B5EF4-FFF2-40B4-BE49-F238E27FC236}">
                <a16:creationId xmlns:a16="http://schemas.microsoft.com/office/drawing/2014/main" id="{397AE582-0600-74B5-076B-09DAACBC68BC}"/>
              </a:ext>
            </a:extLst>
          </p:cNvPr>
          <p:cNvSpPr/>
          <p:nvPr/>
        </p:nvSpPr>
        <p:spPr bwMode="auto">
          <a:xfrm>
            <a:off x="5456578" y="795552"/>
            <a:ext cx="2280090" cy="582694"/>
          </a:xfrm>
          <a:prstGeom prst="wedgeRectCallout">
            <a:avLst>
              <a:gd name="adj1" fmla="val 7825"/>
              <a:gd name="adj2" fmla="val 49035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Tx/>
              <a:buSzPct val="115000"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Focus on </a:t>
            </a:r>
            <a:b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most Vulnerable Application / Machines</a:t>
            </a:r>
          </a:p>
        </p:txBody>
      </p:sp>
      <p:sp>
        <p:nvSpPr>
          <p:cNvPr id="15" name="Speech Bubble: Rectangle 7">
            <a:extLst>
              <a:ext uri="{FF2B5EF4-FFF2-40B4-BE49-F238E27FC236}">
                <a16:creationId xmlns:a16="http://schemas.microsoft.com/office/drawing/2014/main" id="{397AE582-0600-74B5-076B-09DAACBC68BC}"/>
              </a:ext>
            </a:extLst>
          </p:cNvPr>
          <p:cNvSpPr/>
          <p:nvPr/>
        </p:nvSpPr>
        <p:spPr bwMode="auto">
          <a:xfrm>
            <a:off x="10337095" y="1025912"/>
            <a:ext cx="1778705" cy="454460"/>
          </a:xfrm>
          <a:prstGeom prst="wedgeRectCallout">
            <a:avLst>
              <a:gd name="adj1" fmla="val -63310"/>
              <a:gd name="adj2" fmla="val 62673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Tx/>
              <a:buSzPct val="115000"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Get Live </a:t>
            </a:r>
            <a:b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Patching Status</a:t>
            </a:r>
          </a:p>
        </p:txBody>
      </p:sp>
      <p:sp>
        <p:nvSpPr>
          <p:cNvPr id="21" name="Speech Bubble: Rectangle 7">
            <a:extLst>
              <a:ext uri="{FF2B5EF4-FFF2-40B4-BE49-F238E27FC236}">
                <a16:creationId xmlns:a16="http://schemas.microsoft.com/office/drawing/2014/main" id="{397AE582-0600-74B5-076B-09DAACBC68BC}"/>
              </a:ext>
            </a:extLst>
          </p:cNvPr>
          <p:cNvSpPr/>
          <p:nvPr/>
        </p:nvSpPr>
        <p:spPr bwMode="auto">
          <a:xfrm>
            <a:off x="1015349" y="4375714"/>
            <a:ext cx="1141824" cy="570309"/>
          </a:xfrm>
          <a:prstGeom prst="wedgeRectCallout">
            <a:avLst>
              <a:gd name="adj1" fmla="val 90906"/>
              <a:gd name="adj2" fmla="val -15605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Tx/>
              <a:buSzPct val="115000"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Sort by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/>
            </a:r>
            <a:b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CVSS Score</a:t>
            </a:r>
          </a:p>
        </p:txBody>
      </p:sp>
      <p:sp>
        <p:nvSpPr>
          <p:cNvPr id="22" name="Speech Bubble: Rectangle 7">
            <a:extLst>
              <a:ext uri="{FF2B5EF4-FFF2-40B4-BE49-F238E27FC236}">
                <a16:creationId xmlns:a16="http://schemas.microsoft.com/office/drawing/2014/main" id="{397AE582-0600-74B5-076B-09DAACBC68BC}"/>
              </a:ext>
            </a:extLst>
          </p:cNvPr>
          <p:cNvSpPr/>
          <p:nvPr/>
        </p:nvSpPr>
        <p:spPr bwMode="auto">
          <a:xfrm>
            <a:off x="3122178" y="2655668"/>
            <a:ext cx="1282926" cy="400725"/>
          </a:xfrm>
          <a:prstGeom prst="wedgeRectCallout">
            <a:avLst>
              <a:gd name="adj1" fmla="val 43100"/>
              <a:gd name="adj2" fmla="val 90140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Tx/>
              <a:buSzPct val="115000"/>
              <a:buFontTx/>
              <a:buNone/>
              <a:tabLst/>
              <a:defRPr/>
            </a:pPr>
            <a:r>
              <a:rPr lang="en-US" sz="1400" b="1" noProof="0" dirty="0" smtClean="0">
                <a:solidFill>
                  <a:srgbClr val="4D4D4F"/>
                </a:solidFill>
                <a:latin typeface="Calibri"/>
              </a:rPr>
              <a:t>Easily Run Patches</a:t>
            </a: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rgbClr val="4D4D4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14483"/>
          </a:xfrm>
        </p:spPr>
        <p:txBody>
          <a:bodyPr>
            <a:normAutofit/>
          </a:bodyPr>
          <a:lstStyle/>
          <a:p>
            <a:pPr algn="ctr" rtl="0"/>
            <a:r>
              <a:rPr lang="en-US" sz="3399" b="1" kern="0" dirty="0" smtClean="0">
                <a:solidFill>
                  <a:srgbClr val="E45785"/>
                </a:solidFill>
                <a:latin typeface="Oswald" panose="02000503000000000000" pitchFamily="2" charset="0"/>
                <a:cs typeface="Arial"/>
              </a:rPr>
              <a:t>Posture </a:t>
            </a:r>
            <a:r>
              <a:rPr lang="en-US" sz="3600" b="1" dirty="0" smtClean="0">
                <a:latin typeface="Oswald" pitchFamily="2" charset="0"/>
                <a:cs typeface="Calibri" panose="020F0502020204030204" pitchFamily="34" charset="0"/>
              </a:rPr>
              <a:t>Management</a:t>
            </a:r>
            <a:endParaRPr lang="en-US" sz="3600" b="1" dirty="0">
              <a:latin typeface="Oswald" pitchFamily="2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8759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21" grpId="0" animBg="1"/>
      <p:bldP spid="22" grpId="0" animBg="1"/>
    </p:bldLst>
  </p:timing>
</p:sld>
</file>

<file path=ppt/theme/theme1.xml><?xml version="1.0" encoding="utf-8"?>
<a:theme xmlns:a="http://schemas.openxmlformats.org/drawingml/2006/main" name="1_Custom Design">
  <a:themeElements>
    <a:clrScheme name="Check Point - Harmony">
      <a:dk1>
        <a:srgbClr val="4D4D4F"/>
      </a:dk1>
      <a:lt1>
        <a:sysClr val="window" lastClr="FFFFFF"/>
      </a:lt1>
      <a:dk2>
        <a:srgbClr val="6F2282"/>
      </a:dk2>
      <a:lt2>
        <a:srgbClr val="8E74B4"/>
      </a:lt2>
      <a:accent1>
        <a:srgbClr val="E25786"/>
      </a:accent1>
      <a:accent2>
        <a:srgbClr val="7251A1"/>
      </a:accent2>
      <a:accent3>
        <a:srgbClr val="7A297F"/>
      </a:accent3>
      <a:accent4>
        <a:srgbClr val="6F1548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heck Point - Harmon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Custom Design">
  <a:themeElements>
    <a:clrScheme name="Check Point - Harmony">
      <a:dk1>
        <a:srgbClr val="4D4D4F"/>
      </a:dk1>
      <a:lt1>
        <a:sysClr val="window" lastClr="FFFFFF"/>
      </a:lt1>
      <a:dk2>
        <a:srgbClr val="6F2282"/>
      </a:dk2>
      <a:lt2>
        <a:srgbClr val="8E74B4"/>
      </a:lt2>
      <a:accent1>
        <a:srgbClr val="E25786"/>
      </a:accent1>
      <a:accent2>
        <a:srgbClr val="7251A1"/>
      </a:accent2>
      <a:accent3>
        <a:srgbClr val="7A297F"/>
      </a:accent3>
      <a:accent4>
        <a:srgbClr val="6F1548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heck Point - Harmon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0B038D54E0F4A40AF8BFE097DDD9688" ma:contentTypeVersion="14" ma:contentTypeDescription="Create a new document." ma:contentTypeScope="" ma:versionID="36f9f4a306adf09c8c155ea3599164af">
  <xsd:schema xmlns:xsd="http://www.w3.org/2001/XMLSchema" xmlns:xs="http://www.w3.org/2001/XMLSchema" xmlns:p="http://schemas.microsoft.com/office/2006/metadata/properties" xmlns:ns3="cb35b09f-5832-4bfb-85c6-4df6d01c80e0" xmlns:ns4="7c88a2e5-145d-4ef2-a55b-0874a07d69d5" targetNamespace="http://schemas.microsoft.com/office/2006/metadata/properties" ma:root="true" ma:fieldsID="b419e1b4bec871cc28d73e250fc221d4" ns3:_="" ns4:_="">
    <xsd:import namespace="cb35b09f-5832-4bfb-85c6-4df6d01c80e0"/>
    <xsd:import namespace="7c88a2e5-145d-4ef2-a55b-0874a07d69d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LengthInSeconds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35b09f-5832-4bfb-85c6-4df6d01c80e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88a2e5-145d-4ef2-a55b-0874a07d69d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9BF48A9-7560-47B2-8823-6E722ED81189}">
  <ds:schemaRefs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  <ds:schemaRef ds:uri="7c88a2e5-145d-4ef2-a55b-0874a07d69d5"/>
    <ds:schemaRef ds:uri="cb35b09f-5832-4bfb-85c6-4df6d01c80e0"/>
  </ds:schemaRefs>
</ds:datastoreItem>
</file>

<file path=customXml/itemProps2.xml><?xml version="1.0" encoding="utf-8"?>
<ds:datastoreItem xmlns:ds="http://schemas.openxmlformats.org/officeDocument/2006/customXml" ds:itemID="{E17D6598-ED45-496B-90B4-586E24A6E71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b35b09f-5832-4bfb-85c6-4df6d01c80e0"/>
    <ds:schemaRef ds:uri="7c88a2e5-145d-4ef2-a55b-0874a07d69d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91BC1D9-5156-4333-95C8-5BDEC7177603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e0cf9a1c-2cb1-4d38-9733-321b2d511f49}" enabled="1" method="Standard" siteId="{612a5289-89a8-45c2-a40d-f36fadb6d37c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83590</TotalTime>
  <Words>1394</Words>
  <Application>Microsoft Office PowerPoint</Application>
  <PresentationFormat>Widescreen</PresentationFormat>
  <Paragraphs>186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Helvetica</vt:lpstr>
      <vt:lpstr>Oswald</vt:lpstr>
      <vt:lpstr>Wingdings</vt:lpstr>
      <vt:lpstr>1_Custom Design</vt:lpstr>
      <vt:lpstr>2_Custom Design</vt:lpstr>
      <vt:lpstr>PowerPoint Presentation</vt:lpstr>
      <vt:lpstr>Endpoints Have Never Been More Vulnerable</vt:lpstr>
      <vt:lpstr>Security Vulnerability – What is it?</vt:lpstr>
      <vt:lpstr>Vulnerabilities are The Entry Point</vt:lpstr>
      <vt:lpstr>This is not just a Theoretical Risk</vt:lpstr>
      <vt:lpstr>What is The Challenge?</vt:lpstr>
      <vt:lpstr>How can we Improve it?</vt:lpstr>
      <vt:lpstr>Posture Management Life-Cycle?</vt:lpstr>
      <vt:lpstr>Posture Management</vt:lpstr>
      <vt:lpstr>Posture Management</vt:lpstr>
      <vt:lpstr>Posture Management</vt:lpstr>
      <vt:lpstr>Posture Management</vt:lpstr>
      <vt:lpstr>Posture Management</vt:lpstr>
      <vt:lpstr>Main Benefits</vt:lpstr>
      <vt:lpstr>Endpoint Security &amp; Posture Management in One Product</vt:lpstr>
      <vt:lpstr>Main Benefits – Consolidated Solution</vt:lpstr>
      <vt:lpstr>PowerPoint Presentation</vt:lpstr>
      <vt:lpstr>PowerPoint Presentation</vt:lpstr>
      <vt:lpstr>PowerPoint Presentation</vt:lpstr>
    </vt:vector>
  </TitlesOfParts>
  <Company>Checkpoint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HEP customer deck ouline</dc:title>
  <dc:creator>Noa Goldstein</dc:creator>
  <cp:lastModifiedBy>Bar Yassure</cp:lastModifiedBy>
  <cp:revision>455</cp:revision>
  <dcterms:created xsi:type="dcterms:W3CDTF">2022-08-03T06:47:46Z</dcterms:created>
  <dcterms:modified xsi:type="dcterms:W3CDTF">2023-08-23T06:23:04Z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">
    <vt:lpwstr>NoClassification</vt:lpwstr>
  </property>
  <property fmtid="{D5CDD505-2E9C-101B-9397-08002B2CF9AE}" pid="3" name="ClassificationDisplay">
    <vt:lpwstr>[No Classification] </vt:lpwstr>
  </property>
  <property fmtid="{D5CDD505-2E9C-101B-9397-08002B2CF9AE}" pid="4" name="Verifier">
    <vt:lpwstr>IyCHJSc6Ni2APpMzOzkqPA==</vt:lpwstr>
  </property>
  <property fmtid="{D5CDD505-2E9C-101B-9397-08002B2CF9AE}" pid="5" name="PolicyName">
    <vt:lpwstr>IyBkiiooNjePMZkxLiQsPTo=</vt:lpwstr>
  </property>
  <property fmtid="{D5CDD505-2E9C-101B-9397-08002B2CF9AE}" pid="6" name="PolicyID">
    <vt:lpwstr/>
  </property>
  <property fmtid="{D5CDD505-2E9C-101B-9397-08002B2CF9AE}" pid="7" name="DomainID">
    <vt:lpwstr/>
  </property>
  <property fmtid="{D5CDD505-2E9C-101B-9397-08002B2CF9AE}" pid="8" name="HText">
    <vt:lpwstr/>
  </property>
  <property fmtid="{D5CDD505-2E9C-101B-9397-08002B2CF9AE}" pid="9" name="FText">
    <vt:lpwstr/>
  </property>
  <property fmtid="{D5CDD505-2E9C-101B-9397-08002B2CF9AE}" pid="10" name="WMark">
    <vt:lpwstr/>
  </property>
  <property fmtid="{D5CDD505-2E9C-101B-9397-08002B2CF9AE}" pid="11" name="Set">
    <vt:lpwstr>Ky4oOiM=</vt:lpwstr>
  </property>
  <property fmtid="{D5CDD505-2E9C-101B-9397-08002B2CF9AE}" pid="12" name="Version">
    <vt:lpwstr>Xw==</vt:lpwstr>
  </property>
  <property fmtid="{D5CDD505-2E9C-101B-9397-08002B2CF9AE}" pid="13" name="ContentTypeId">
    <vt:lpwstr>0x01010050B038D54E0F4A40AF8BFE097DDD9688</vt:lpwstr>
  </property>
</Properties>
</file>