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ContentType="application/vnd.openxmlformats-officedocument.extended-properties+xml" PartName="/docProps/app.xml"/>
  <Override ContentType="application/vnd.openxmlformats-package.core-properties+xml" PartName="/docProps/core.xml"/>
  <Override ContentType="application/vnd.openxmlformats-officedocument.custom-properties+xml" PartName="/docProps/custom.xml"/>
  <Override ContentType="application/vnd.openxmlformats-officedocument.presentationml.commentAuthors+xml" PartName="/ppt/commentAuthors.xml"/>
  <Override ContentType="application/vnd.openxmlformats-officedocument.presentationml.handoutMaster+xml" PartName="/ppt/handoutMasters/handoutMaster1.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notesSlide+xml" PartName="/ppt/notesSlides/notesSlide14.xml"/>
  <Override ContentType="application/vnd.openxmlformats-officedocument.presentationml.notesSlide+xml" PartName="/ppt/notesSlides/notesSlide15.xml"/>
  <Override ContentType="application/vnd.openxmlformats-officedocument.presentationml.notesSlide+xml" PartName="/ppt/notesSlides/notesSlide16.xml"/>
  <Override ContentType="application/vnd.openxmlformats-officedocument.presentationml.notesSlide+xml" PartName="/ppt/notesSlides/notesSlide17.xml"/>
  <Override ContentType="application/vnd.openxmlformats-officedocument.presentationml.notesSlide+xml" PartName="/ppt/notesSlides/notesSlide18.xml"/>
  <Override ContentType="application/vnd.openxmlformats-officedocument.presentationml.notesSlide+xml" PartName="/ppt/notesSlides/notesSlide19.xml"/>
  <Override ContentType="application/vnd.openxmlformats-officedocument.presentationml.notesSlide+xml" PartName="/ppt/notesSlides/notesSlide2.xml"/>
  <Override ContentType="application/vnd.openxmlformats-officedocument.presentationml.notesSlide+xml" PartName="/ppt/notesSlides/notesSlide20.xml"/>
  <Override ContentType="application/vnd.openxmlformats-officedocument.presentationml.notesSlide+xml" PartName="/ppt/notesSlides/notesSlide21.xml"/>
  <Override ContentType="application/vnd.openxmlformats-officedocument.presentationml.notesSlide+xml" PartName="/ppt/notesSlides/notesSlide22.xml"/>
  <Override ContentType="application/vnd.openxmlformats-officedocument.presentationml.notesSlide+xml" PartName="/ppt/notesSlides/notesSlide23.xml"/>
  <Override ContentType="application/vnd.openxmlformats-officedocument.presentationml.notesSlide+xml" PartName="/ppt/notesSlides/notesSlide24.xml"/>
  <Override ContentType="application/vnd.openxmlformats-officedocument.presentationml.notesSlide+xml" PartName="/ppt/notesSlides/notesSlide25.xml"/>
  <Override ContentType="application/vnd.openxmlformats-officedocument.presentationml.notesSlide+xml" PartName="/ppt/notesSlides/notesSlide26.xml"/>
  <Override ContentType="application/vnd.openxmlformats-officedocument.presentationml.notesSlide+xml" PartName="/ppt/notesSlides/notesSlide27.xml"/>
  <Override ContentType="application/vnd.openxmlformats-officedocument.presentationml.notesSlide+xml" PartName="/ppt/notesSlides/notesSlide28.xml"/>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30.xml"/>
  <Override ContentType="application/vnd.openxmlformats-officedocument.presentationml.notesSlide+xml" PartName="/ppt/notesSlides/notesSlide31.xml"/>
  <Override ContentType="application/vnd.openxmlformats-officedocument.presentationml.notesSlide+xml" PartName="/ppt/notesSlides/notesSlide32.xml"/>
  <Override ContentType="application/vnd.openxmlformats-officedocument.presentationml.notesSlide+xml" PartName="/ppt/notesSlides/notesSlide33.xml"/>
  <Override ContentType="application/vnd.openxmlformats-officedocument.presentationml.notesSlide+xml" PartName="/ppt/notesSlides/notesSlide34.xml"/>
  <Override ContentType="application/vnd.openxmlformats-officedocument.presentationml.notesSlide+xml" PartName="/ppt/notesSlides/notesSlide35.xml"/>
  <Override ContentType="application/vnd.openxmlformats-officedocument.presentationml.notesSlide+xml" PartName="/ppt/notesSlides/notesSlide36.xml"/>
  <Override ContentType="application/vnd.openxmlformats-officedocument.presentationml.notesSlide+xml" PartName="/ppt/notesSlides/notesSlide37.xml"/>
  <Override ContentType="application/vnd.openxmlformats-officedocument.presentationml.notesSlide+xml" PartName="/ppt/notesSlides/notesSlide38.xml"/>
  <Override ContentType="application/vnd.openxmlformats-officedocument.presentationml.notesSlide+xml" PartName="/ppt/notesSlides/notesSlide39.xml"/>
  <Override ContentType="application/vnd.openxmlformats-officedocument.presentationml.notesSlide+xml" PartName="/ppt/notesSlides/notesSlide4.xml"/>
  <Override ContentType="application/vnd.openxmlformats-officedocument.presentationml.notesSlide+xml" PartName="/ppt/notesSlides/notesSlide40.xml"/>
  <Override ContentType="application/vnd.openxmlformats-officedocument.presentationml.notesSlide+xml" PartName="/ppt/notesSlides/notesSlide41.xml"/>
  <Override ContentType="application/vnd.openxmlformats-officedocument.presentationml.notesSlide+xml" PartName="/ppt/notesSlides/notesSlide42.xml"/>
  <Override ContentType="application/vnd.openxmlformats-officedocument.presentationml.notesSlide+xml" PartName="/ppt/notesSlides/notesSlide43.xml"/>
  <Override ContentType="application/vnd.openxmlformats-officedocument.presentationml.notesSlide+xml" PartName="/ppt/notesSlides/notesSlide4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47.xml"/>
  <Override ContentType="application/vnd.openxmlformats-officedocument.presentationml.notesSlide+xml" PartName="/ppt/notesSlides/notesSlide48.xml"/>
  <Override ContentType="application/vnd.openxmlformats-officedocument.presentationml.notesSlide+xml" PartName="/ppt/notesSlides/notesSlide49.xml"/>
  <Override ContentType="application/vnd.openxmlformats-officedocument.presentationml.notesSlide+xml" PartName="/ppt/notesSlides/notesSlide5.xml"/>
  <Override ContentType="application/vnd.openxmlformats-officedocument.presentationml.notesSlide+xml" PartName="/ppt/notesSlides/notesSlide50.xml"/>
  <Override ContentType="application/vnd.openxmlformats-officedocument.presentationml.notesSlide+xml" PartName="/ppt/notesSlides/notesSlide51.xml"/>
  <Override ContentType="application/vnd.openxmlformats-officedocument.presentationml.notesSlide+xml" PartName="/ppt/notesSlides/notesSlide52.xml"/>
  <Override ContentType="application/vnd.openxmlformats-officedocument.presentationml.notesSlide+xml" PartName="/ppt/notesSlides/notesSlide53.xml"/>
  <Override ContentType="application/vnd.openxmlformats-officedocument.presentationml.notesSlide+xml" PartName="/ppt/notesSlides/notesSlide54.xml"/>
  <Override ContentType="application/vnd.openxmlformats-officedocument.presentationml.notesSlide+xml" PartName="/ppt/notesSlides/notesSlide55.xml"/>
  <Override ContentType="application/vnd.openxmlformats-officedocument.presentationml.notesSlide+xml" PartName="/ppt/notesSlides/notesSlide56.xml"/>
  <Override ContentType="application/vnd.openxmlformats-officedocument.presentationml.notesSlide+xml" PartName="/ppt/notesSlides/notesSlide57.xml"/>
  <Override ContentType="application/vnd.openxmlformats-officedocument.presentationml.notesSlide+xml" PartName="/ppt/notesSlides/notesSlide58.xml"/>
  <Override ContentType="application/vnd.openxmlformats-officedocument.presentationml.notesSlide+xml" PartName="/ppt/notesSlides/notesSlide59.xml"/>
  <Override ContentType="application/vnd.openxmlformats-officedocument.presentationml.notesSlide+xml" PartName="/ppt/notesSlides/notesSlide6.xml"/>
  <Override ContentType="application/vnd.openxmlformats-officedocument.presentationml.notesSlide+xml" PartName="/ppt/notesSlides/notesSlide60.xml"/>
  <Override ContentType="application/vnd.openxmlformats-officedocument.presentationml.notesSlide+xml" PartName="/ppt/notesSlides/notesSlide61.xml"/>
  <Override ContentType="application/vnd.openxmlformats-officedocument.presentationml.notesSlide+xml" PartName="/ppt/notesSlides/notesSlide62.xml"/>
  <Override ContentType="application/vnd.openxmlformats-officedocument.presentationml.notesSlide+xml" PartName="/ppt/notesSlides/notesSlide63.xml"/>
  <Override ContentType="application/vnd.openxmlformats-officedocument.presentationml.notesSlide+xml" PartName="/ppt/notesSlides/notesSlide64.xml"/>
  <Override ContentType="application/vnd.openxmlformats-officedocument.presentationml.notesSlide+xml" PartName="/ppt/notesSlides/notesSlide65.xml"/>
  <Override ContentType="application/vnd.openxmlformats-officedocument.presentationml.notesSlide+xml" PartName="/ppt/notesSlides/notesSlide6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presProps+xml" PartName="/ppt/presProps.xml"/>
  <Override ContentType="application/vnd.openxmlformats-officedocument.presentationml.presentation.main+xml" PartName="/ppt/presentation.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xml"/>
  <Override ContentType="application/vnd.openxmlformats-officedocument.presentationml.slide+xml" PartName="/ppt/slides/slide40.xml"/>
  <Override ContentType="application/vnd.openxmlformats-officedocument.presentationml.slide+xml" PartName="/ppt/slides/slide41.xml"/>
  <Override ContentType="application/vnd.openxmlformats-officedocument.presentationml.slide+xml" PartName="/ppt/slides/slide42.xml"/>
  <Override ContentType="application/vnd.openxmlformats-officedocument.presentationml.slide+xml" PartName="/ppt/slides/slide43.xml"/>
  <Override ContentType="application/vnd.openxmlformats-officedocument.presentationml.slide+xml" PartName="/ppt/slides/slide44.xml"/>
  <Override ContentType="application/vnd.openxmlformats-officedocument.presentationml.slide+xml" PartName="/ppt/slides/slide45.xml"/>
  <Override ContentType="application/vnd.openxmlformats-officedocument.presentationml.slide+xml" PartName="/ppt/slides/slide46.xml"/>
  <Override ContentType="application/vnd.openxmlformats-officedocument.presentationml.slide+xml" PartName="/ppt/slides/slide47.xml"/>
  <Override ContentType="application/vnd.openxmlformats-officedocument.presentationml.slide+xml" PartName="/ppt/slides/slide48.xml"/>
  <Override ContentType="application/vnd.openxmlformats-officedocument.presentationml.slide+xml" PartName="/ppt/slides/slide49.xml"/>
  <Override ContentType="application/vnd.openxmlformats-officedocument.presentationml.slide+xml" PartName="/ppt/slides/slide5.xml"/>
  <Override ContentType="application/vnd.openxmlformats-officedocument.presentationml.slide+xml" PartName="/ppt/slides/slide50.xml"/>
  <Override ContentType="application/vnd.openxmlformats-officedocument.presentationml.slide+xml" PartName="/ppt/slides/slide51.xml"/>
  <Override ContentType="application/vnd.openxmlformats-officedocument.presentationml.slide+xml" PartName="/ppt/slides/slide52.xml"/>
  <Override ContentType="application/vnd.openxmlformats-officedocument.presentationml.slide+xml" PartName="/ppt/slides/slide53.xml"/>
  <Override ContentType="application/vnd.openxmlformats-officedocument.presentationml.slide+xml" PartName="/ppt/slides/slide54.xml"/>
  <Override ContentType="application/vnd.openxmlformats-officedocument.presentationml.slide+xml" PartName="/ppt/slides/slide55.xml"/>
  <Override ContentType="application/vnd.openxmlformats-officedocument.presentationml.slide+xml" PartName="/ppt/slides/slide56.xml"/>
  <Override ContentType="application/vnd.openxmlformats-officedocument.presentationml.slide+xml" PartName="/ppt/slides/slide57.xml"/>
  <Override ContentType="application/vnd.openxmlformats-officedocument.presentationml.slide+xml" PartName="/ppt/slides/slide58.xml"/>
  <Override ContentType="application/vnd.openxmlformats-officedocument.presentationml.slide+xml" PartName="/ppt/slides/slide59.xml"/>
  <Override ContentType="application/vnd.openxmlformats-officedocument.presentationml.slide+xml" PartName="/ppt/slides/slide6.xml"/>
  <Override ContentType="application/vnd.openxmlformats-officedocument.presentationml.slide+xml" PartName="/ppt/slides/slide60.xml"/>
  <Override ContentType="application/vnd.openxmlformats-officedocument.presentationml.slide+xml" PartName="/ppt/slides/slide61.xml"/>
  <Override ContentType="application/vnd.openxmlformats-officedocument.presentationml.slide+xml" PartName="/ppt/slides/slide62.xml"/>
  <Override ContentType="application/vnd.openxmlformats-officedocument.presentationml.slide+xml" PartName="/ppt/slides/slide63.xml"/>
  <Override ContentType="application/vnd.openxmlformats-officedocument.presentationml.slide+xml" PartName="/ppt/slides/slide64.xml"/>
  <Override ContentType="application/vnd.openxmlformats-officedocument.presentationml.slide+xml" PartName="/ppt/slides/slide65.xml"/>
  <Override ContentType="application/vnd.openxmlformats-officedocument.presentationml.slide+xml" PartName="/ppt/slides/slide66.xml"/>
  <Override ContentType="application/vnd.openxmlformats-officedocument.presentationml.slide+xml" PartName="/ppt/slides/slide67.xml"/>
  <Override ContentType="application/vnd.openxmlformats-officedocument.presentationml.slide+xml" PartName="/ppt/slides/slide68.xml"/>
  <Override ContentType="application/vnd.openxmlformats-officedocument.presentationml.slide+xml" PartName="/ppt/slides/slide69.xml"/>
  <Override ContentType="application/vnd.openxmlformats-officedocument.presentationml.slide+xml" PartName="/ppt/slides/slide7.xml"/>
  <Override ContentType="application/vnd.openxmlformats-officedocument.presentationml.slide+xml" PartName="/ppt/slides/slide70.xml"/>
  <Override ContentType="application/vnd.openxmlformats-officedocument.presentationml.slide+xml" PartName="/ppt/slides/slide71.xml"/>
  <Override ContentType="application/vnd.openxmlformats-officedocument.presentationml.slide+xml" PartName="/ppt/slides/slide72.xml"/>
  <Override ContentType="application/vnd.openxmlformats-officedocument.presentationml.slide+xml" PartName="/ppt/slides/slide73.xml"/>
  <Override ContentType="application/vnd.openxmlformats-officedocument.presentationml.slide+xml" PartName="/ppt/slides/slide74.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77.xml"/>
  <Override ContentType="application/vnd.openxmlformats-officedocument.presentationml.slide+xml" PartName="/ppt/slides/slide78.xml"/>
  <Override ContentType="application/vnd.openxmlformats-officedocument.presentationml.slide+xml" PartName="/ppt/slides/slide79.xml"/>
  <Override ContentType="application/vnd.openxmlformats-officedocument.presentationml.slide+xml" PartName="/ppt/slides/slide8.xml"/>
  <Override ContentType="application/vnd.openxmlformats-officedocument.presentationml.slide+xml" PartName="/ppt/slides/slide80.xml"/>
  <Override ContentType="application/vnd.openxmlformats-officedocument.presentationml.slide+xml" PartName="/ppt/slides/slide81.xml"/>
  <Override ContentType="application/vnd.openxmlformats-officedocument.presentationml.slide+xml" PartName="/ppt/slides/slide82.xml"/>
  <Override ContentType="application/vnd.openxmlformats-officedocument.presentationml.slide+xml" PartName="/ppt/slides/slide83.xml"/>
  <Override ContentType="application/vnd.openxmlformats-officedocument.presentationml.slide+xml" PartName="/ppt/slides/slide84.xml"/>
  <Override ContentType="application/vnd.openxmlformats-officedocument.presentationml.slide+xml" PartName="/ppt/slides/slide85.xml"/>
  <Override ContentType="application/vnd.openxmlformats-officedocument.presentationml.slide+xml" PartName="/ppt/slides/slide86.xml"/>
  <Override ContentType="application/vnd.openxmlformats-officedocument.presentationml.slide+xml" PartName="/ppt/slides/slide87.xml"/>
  <Override ContentType="application/vnd.openxmlformats-officedocument.presentationml.slide+xml" PartName="/ppt/slides/slide88.xml"/>
  <Override ContentType="application/vnd.openxmlformats-officedocument.presentationml.slide+xml" PartName="/ppt/slides/slide89.xml"/>
  <Override ContentType="application/vnd.openxmlformats-officedocument.presentationml.slide+xml" PartName="/ppt/slides/slide9.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Relationships xmlns="http://schemas.openxmlformats.org/package/2006/relationships"><Relationship Target="ppt/presentation.xml" Type="http://schemas.openxmlformats.org/officeDocument/2006/relationships/officeDocument" Id="rId1"></Relationship><Relationship Target="docProps/app.xml" Type="http://schemas.openxmlformats.org/officeDocument/2006/relationships/extended-properties" Id="rId5"></Relationship><Relationship Target="docProps/core.xml" Type="http://schemas.openxmlformats.org/package/2006/relationships/metadata/core-properties" Id="rId6"></Relationship><Relationship Target="docProps/custom.xml" Type="http://schemas.openxmlformats.org/officeDocument/2006/relationships/custom-properties" Id="rId7"></Relationship></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91"/>
  </p:notesMasterIdLst>
  <p:handoutMasterIdLst>
    <p:handoutMasterId r:id="rId92"/>
  </p:handoutMasterIdLst>
  <p:sldIdLst>
    <p:sldId id="1233" r:id="rId2"/>
    <p:sldId id="1299" r:id="rId3"/>
    <p:sldId id="1329" r:id="rId4"/>
    <p:sldId id="756" r:id="rId5"/>
    <p:sldId id="770" r:id="rId6"/>
    <p:sldId id="816" r:id="rId7"/>
    <p:sldId id="1331" r:id="rId8"/>
    <p:sldId id="771" r:id="rId9"/>
    <p:sldId id="829" r:id="rId10"/>
    <p:sldId id="774" r:id="rId11"/>
    <p:sldId id="1297" r:id="rId12"/>
    <p:sldId id="775" r:id="rId13"/>
    <p:sldId id="1258" r:id="rId14"/>
    <p:sldId id="776" r:id="rId15"/>
    <p:sldId id="805" r:id="rId16"/>
    <p:sldId id="777" r:id="rId17"/>
    <p:sldId id="772" r:id="rId18"/>
    <p:sldId id="1260" r:id="rId19"/>
    <p:sldId id="1261" r:id="rId20"/>
    <p:sldId id="1262" r:id="rId21"/>
    <p:sldId id="1310" r:id="rId22"/>
    <p:sldId id="1263" r:id="rId23"/>
    <p:sldId id="1264" r:id="rId24"/>
    <p:sldId id="1265" r:id="rId25"/>
    <p:sldId id="1267" r:id="rId26"/>
    <p:sldId id="1268" r:id="rId27"/>
    <p:sldId id="1269" r:id="rId28"/>
    <p:sldId id="803" r:id="rId29"/>
    <p:sldId id="1270" r:id="rId30"/>
    <p:sldId id="1271" r:id="rId31"/>
    <p:sldId id="1272" r:id="rId32"/>
    <p:sldId id="1273" r:id="rId33"/>
    <p:sldId id="760" r:id="rId34"/>
    <p:sldId id="761" r:id="rId35"/>
    <p:sldId id="762" r:id="rId36"/>
    <p:sldId id="1274" r:id="rId37"/>
    <p:sldId id="1275" r:id="rId38"/>
    <p:sldId id="1276" r:id="rId39"/>
    <p:sldId id="1277" r:id="rId40"/>
    <p:sldId id="1278" r:id="rId41"/>
    <p:sldId id="1259" r:id="rId42"/>
    <p:sldId id="806" r:id="rId43"/>
    <p:sldId id="778" r:id="rId44"/>
    <p:sldId id="807" r:id="rId45"/>
    <p:sldId id="748" r:id="rId46"/>
    <p:sldId id="750" r:id="rId47"/>
    <p:sldId id="749" r:id="rId48"/>
    <p:sldId id="751" r:id="rId49"/>
    <p:sldId id="763" r:id="rId50"/>
    <p:sldId id="1280" r:id="rId51"/>
    <p:sldId id="1281" r:id="rId52"/>
    <p:sldId id="1332" r:id="rId53"/>
    <p:sldId id="1282" r:id="rId54"/>
    <p:sldId id="1283" r:id="rId55"/>
    <p:sldId id="757" r:id="rId56"/>
    <p:sldId id="779" r:id="rId57"/>
    <p:sldId id="781" r:id="rId58"/>
    <p:sldId id="780" r:id="rId59"/>
    <p:sldId id="1300" r:id="rId60"/>
    <p:sldId id="1301" r:id="rId61"/>
    <p:sldId id="1302" r:id="rId62"/>
    <p:sldId id="1303" r:id="rId63"/>
    <p:sldId id="1304" r:id="rId64"/>
    <p:sldId id="787" r:id="rId65"/>
    <p:sldId id="788" r:id="rId66"/>
    <p:sldId id="789" r:id="rId67"/>
    <p:sldId id="828" r:id="rId68"/>
    <p:sldId id="790" r:id="rId69"/>
    <p:sldId id="821" r:id="rId70"/>
    <p:sldId id="822" r:id="rId71"/>
    <p:sldId id="791" r:id="rId72"/>
    <p:sldId id="795" r:id="rId73"/>
    <p:sldId id="796" r:id="rId74"/>
    <p:sldId id="797" r:id="rId75"/>
    <p:sldId id="798" r:id="rId76"/>
    <p:sldId id="815" r:id="rId77"/>
    <p:sldId id="1311" r:id="rId78"/>
    <p:sldId id="804" r:id="rId79"/>
    <p:sldId id="1309" r:id="rId80"/>
    <p:sldId id="1308" r:id="rId81"/>
    <p:sldId id="1011" r:id="rId82"/>
    <p:sldId id="1314" r:id="rId83"/>
    <p:sldId id="1315" r:id="rId84"/>
    <p:sldId id="996" r:id="rId85"/>
    <p:sldId id="1020" r:id="rId86"/>
    <p:sldId id="1021" r:id="rId87"/>
    <p:sldId id="802" r:id="rId88"/>
    <p:sldId id="800" r:id="rId89"/>
    <p:sldId id="1298" r:id="rId90"/>
  </p:sldIdLst>
  <p:sldSz cx="12188825" cy="6858000"/>
  <p:notesSz cx="7010400" cy="9296400"/>
  <p:defaultTextStyle>
    <a:defPPr>
      <a:defRPr lang="en-US"/>
    </a:defPPr>
    <a:lvl1pPr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1pPr>
    <a:lvl2pPr marL="60949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2pPr>
    <a:lvl3pPr marL="1218987"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3pPr>
    <a:lvl4pPr marL="1828480"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4pPr>
    <a:lvl5pPr marL="243797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5pPr>
    <a:lvl6pPr marL="3047467" algn="l" defTabSz="1218987" rtl="0" eaLnBrk="1" latinLnBrk="0" hangingPunct="1">
      <a:defRPr sz="4000" kern="1200">
        <a:solidFill>
          <a:schemeClr val="tx1"/>
        </a:solidFill>
        <a:latin typeface="Helvetica" pitchFamily="34" charset="0"/>
        <a:ea typeface="+mn-ea"/>
        <a:cs typeface="+mn-cs"/>
      </a:defRPr>
    </a:lvl6pPr>
    <a:lvl7pPr marL="3656960" algn="l" defTabSz="1218987" rtl="0" eaLnBrk="1" latinLnBrk="0" hangingPunct="1">
      <a:defRPr sz="4000" kern="1200">
        <a:solidFill>
          <a:schemeClr val="tx1"/>
        </a:solidFill>
        <a:latin typeface="Helvetica" pitchFamily="34" charset="0"/>
        <a:ea typeface="+mn-ea"/>
        <a:cs typeface="+mn-cs"/>
      </a:defRPr>
    </a:lvl7pPr>
    <a:lvl8pPr marL="4266453" algn="l" defTabSz="1218987" rtl="0" eaLnBrk="1" latinLnBrk="0" hangingPunct="1">
      <a:defRPr sz="4000" kern="1200">
        <a:solidFill>
          <a:schemeClr val="tx1"/>
        </a:solidFill>
        <a:latin typeface="Helvetica" pitchFamily="34" charset="0"/>
        <a:ea typeface="+mn-ea"/>
        <a:cs typeface="+mn-cs"/>
      </a:defRPr>
    </a:lvl8pPr>
    <a:lvl9pPr marL="4875947" algn="l" defTabSz="1218987" rtl="0" eaLnBrk="1" latinLnBrk="0" hangingPunct="1">
      <a:defRPr sz="4000" kern="1200">
        <a:solidFill>
          <a:schemeClr val="tx1"/>
        </a:solidFill>
        <a:latin typeface="Helvetica" pitchFamily="34" charset="0"/>
        <a:ea typeface="+mn-ea"/>
        <a:cs typeface="+mn-cs"/>
      </a:defRPr>
    </a:lvl9pPr>
  </p:defaultTextStyle>
  <p:extLst>
    <p:ext uri="{EFAFB233-063F-42B5-8137-9DF3F51BA10A}">
      <p15:sldGuideLst xmlns:p15="http://schemas.microsoft.com/office/powerpoint/2012/main">
        <p15:guide id="1" orient="horz" pos="1449">
          <p15:clr>
            <a:srgbClr val="A4A3A4"/>
          </p15:clr>
        </p15:guide>
        <p15:guide id="2" orient="horz" pos="4270">
          <p15:clr>
            <a:srgbClr val="A4A3A4"/>
          </p15:clr>
        </p15:guide>
        <p15:guide id="3" orient="horz" pos="3379">
          <p15:clr>
            <a:srgbClr val="A4A3A4"/>
          </p15:clr>
        </p15:guide>
        <p15:guide id="4" orient="horz" pos="536">
          <p15:clr>
            <a:srgbClr val="A4A3A4"/>
          </p15:clr>
        </p15:guide>
        <p15:guide id="5" orient="horz" pos="2476">
          <p15:clr>
            <a:srgbClr val="A4A3A4"/>
          </p15:clr>
        </p15:guide>
        <p15:guide id="6" orient="horz" pos="4202">
          <p15:clr>
            <a:srgbClr val="A4A3A4"/>
          </p15:clr>
        </p15:guide>
        <p15:guide id="7" pos="369">
          <p15:clr>
            <a:srgbClr val="A4A3A4"/>
          </p15:clr>
        </p15:guide>
        <p15:guide id="8" pos="2367">
          <p15:clr>
            <a:srgbClr val="A4A3A4"/>
          </p15:clr>
        </p15:guide>
        <p15:guide id="9" pos="3388">
          <p15:clr>
            <a:srgbClr val="A4A3A4"/>
          </p15:clr>
        </p15:guide>
        <p15:guide id="10" orient="horz" pos="136">
          <p15:clr>
            <a:srgbClr val="A4A3A4"/>
          </p15:clr>
        </p15:guide>
        <p15:guide id="11" orient="horz" pos="620">
          <p15:clr>
            <a:srgbClr val="A4A3A4"/>
          </p15:clr>
        </p15:guide>
        <p15:guide id="12" orient="horz" pos="397">
          <p15:clr>
            <a:srgbClr val="A4A3A4"/>
          </p15:clr>
        </p15:guide>
        <p15:guide id="13" pos="5174">
          <p15:clr>
            <a:srgbClr val="A4A3A4"/>
          </p15:clr>
        </p15:guide>
        <p15:guide id="14" pos="3860">
          <p15:clr>
            <a:srgbClr val="A4A3A4"/>
          </p15:clr>
        </p15:guide>
        <p15:guide id="15" pos="6919">
          <p15:clr>
            <a:srgbClr val="A4A3A4"/>
          </p15:clr>
        </p15:guide>
        <p15:guide id="16" pos="7215">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chel Peak" initials="" lastIdx="8" clrIdx="0"/>
  <p:cmAuthor id="1" name="Shay Barak" initials="SB" lastIdx="17"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5785"/>
    <a:srgbClr val="F1AEBD"/>
    <a:srgbClr val="FBFBFB"/>
    <a:srgbClr val="FDFDFD"/>
    <a:srgbClr val="F7F7F7"/>
    <a:srgbClr val="7F7F7F"/>
    <a:srgbClr val="595959"/>
    <a:srgbClr val="6A6A6A"/>
    <a:srgbClr val="4E4E4E"/>
    <a:srgbClr val="4D4D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290" autoAdjust="0"/>
    <p:restoredTop sz="84330" autoAdjust="0"/>
  </p:normalViewPr>
  <p:slideViewPr>
    <p:cSldViewPr snapToGrid="0" snapToObjects="1">
      <p:cViewPr>
        <p:scale>
          <a:sx n="60" d="100"/>
          <a:sy n="60" d="100"/>
        </p:scale>
        <p:origin x="592" y="-240"/>
      </p:cViewPr>
      <p:guideLst>
        <p:guide orient="horz" pos="1449"/>
        <p:guide orient="horz" pos="4270"/>
        <p:guide orient="horz" pos="3379"/>
        <p:guide orient="horz" pos="536"/>
        <p:guide orient="horz" pos="2476"/>
        <p:guide orient="horz" pos="4202"/>
        <p:guide pos="369"/>
        <p:guide pos="2367"/>
        <p:guide pos="3388"/>
        <p:guide orient="horz" pos="136"/>
        <p:guide orient="horz" pos="620"/>
        <p:guide orient="horz" pos="397"/>
        <p:guide pos="5174"/>
        <p:guide pos="3860"/>
        <p:guide pos="6919"/>
        <p:guide pos="7215"/>
      </p:guideLst>
    </p:cSldViewPr>
  </p:slideViewPr>
  <p:outlineViewPr>
    <p:cViewPr>
      <p:scale>
        <a:sx n="33" d="100"/>
        <a:sy n="33" d="100"/>
      </p:scale>
      <p:origin x="0" y="-9186"/>
    </p:cViewPr>
  </p:outlineViewPr>
  <p:notesTextViewPr>
    <p:cViewPr>
      <p:scale>
        <a:sx n="100" d="100"/>
        <a:sy n="100" d="100"/>
      </p:scale>
      <p:origin x="0" y="0"/>
    </p:cViewPr>
  </p:notesTextViewPr>
  <p:sorterViewPr>
    <p:cViewPr>
      <p:scale>
        <a:sx n="79" d="100"/>
        <a:sy n="79" d="100"/>
      </p:scale>
      <p:origin x="0" y="0"/>
    </p:cViewPr>
  </p:sorterViewPr>
  <p:notesViewPr>
    <p:cSldViewPr snapToGrid="0" snapToObjects="1" showGuides="1">
      <p:cViewPr varScale="1">
        <p:scale>
          <a:sx n="79" d="100"/>
          <a:sy n="79" d="100"/>
        </p:scale>
        <p:origin x="-2904" y="-67"/>
      </p:cViewPr>
      <p:guideLst>
        <p:guide orient="horz" pos="2928"/>
        <p:guide pos="2208"/>
      </p:guideLst>
    </p:cSldViewPr>
  </p:notesViewPr>
  <p:gridSpacing cx="76200" cy="76200"/>
</p:viewPr>
</file>

<file path=ppt/_rels/presentation.xml.rels><?xml version="1.0" encoding="UTF-8" ?><Relationships xmlns="http://schemas.openxmlformats.org/package/2006/relationships"><Relationship Target="slides/slide25.xml" Type="http://schemas.openxmlformats.org/officeDocument/2006/relationships/slide" Id="rId26"></Relationship><Relationship Target="slides/slide20.xml" Type="http://schemas.openxmlformats.org/officeDocument/2006/relationships/slide" Id="rId21"></Relationship><Relationship Target="slides/slide41.xml" Type="http://schemas.openxmlformats.org/officeDocument/2006/relationships/slide" Id="rId42"></Relationship><Relationship Target="slides/slide46.xml" Type="http://schemas.openxmlformats.org/officeDocument/2006/relationships/slide" Id="rId47"></Relationship><Relationship Target="slides/slide62.xml" Type="http://schemas.openxmlformats.org/officeDocument/2006/relationships/slide" Id="rId63"></Relationship><Relationship Target="slides/slide67.xml" Type="http://schemas.openxmlformats.org/officeDocument/2006/relationships/slide" Id="rId68"></Relationship><Relationship Target="slides/slide83.xml" Type="http://schemas.openxmlformats.org/officeDocument/2006/relationships/slide" Id="rId84"></Relationship><Relationship Target="slides/slide88.xml" Type="http://schemas.openxmlformats.org/officeDocument/2006/relationships/slide" Id="rId89"></Relationship><Relationship Target="slides/slide15.xml" Type="http://schemas.openxmlformats.org/officeDocument/2006/relationships/slide" Id="rId16"></Relationship><Relationship Target="slides/slide10.xml" Type="http://schemas.openxmlformats.org/officeDocument/2006/relationships/slide" Id="rId11"></Relationship><Relationship Target="slides/slide31.xml" Type="http://schemas.openxmlformats.org/officeDocument/2006/relationships/slide" Id="rId32"></Relationship><Relationship Target="slides/slide36.xml" Type="http://schemas.openxmlformats.org/officeDocument/2006/relationships/slide" Id="rId37"></Relationship><Relationship Target="slides/slide52.xml" Type="http://schemas.openxmlformats.org/officeDocument/2006/relationships/slide" Id="rId53"></Relationship><Relationship Target="slides/slide57.xml" Type="http://schemas.openxmlformats.org/officeDocument/2006/relationships/slide" Id="rId58"></Relationship><Relationship Target="slides/slide73.xml" Type="http://schemas.openxmlformats.org/officeDocument/2006/relationships/slide" Id="rId74"></Relationship><Relationship Target="slides/slide78.xml" Type="http://schemas.openxmlformats.org/officeDocument/2006/relationships/slide" Id="rId79"></Relationship><Relationship Target="slides/slide4.xml" Type="http://schemas.openxmlformats.org/officeDocument/2006/relationships/slide" Id="rId5"></Relationship><Relationship Target="slides/slide89.xml" Type="http://schemas.openxmlformats.org/officeDocument/2006/relationships/slide" Id="rId90"></Relationship><Relationship Target="viewProps.xml" Type="http://schemas.openxmlformats.org/officeDocument/2006/relationships/viewProps" Id="rId95"></Relationship><Relationship Target="slides/slide21.xml" Type="http://schemas.openxmlformats.org/officeDocument/2006/relationships/slide" Id="rId22"></Relationship><Relationship Target="slides/slide26.xml" Type="http://schemas.openxmlformats.org/officeDocument/2006/relationships/slide" Id="rId27"></Relationship><Relationship Target="slides/slide42.xml" Type="http://schemas.openxmlformats.org/officeDocument/2006/relationships/slide" Id="rId43"></Relationship><Relationship Target="slides/slide47.xml" Type="http://schemas.openxmlformats.org/officeDocument/2006/relationships/slide" Id="rId48"></Relationship><Relationship Target="slides/slide63.xml" Type="http://schemas.openxmlformats.org/officeDocument/2006/relationships/slide" Id="rId64"></Relationship><Relationship Target="slides/slide68.xml" Type="http://schemas.openxmlformats.org/officeDocument/2006/relationships/slide" Id="rId69"></Relationship><Relationship Target="slides/slide79.xml" Type="http://schemas.openxmlformats.org/officeDocument/2006/relationships/slide" Id="rId80"></Relationship><Relationship Target="slides/slide84.xml" Type="http://schemas.openxmlformats.org/officeDocument/2006/relationships/slide" Id="rId85"></Relationship><Relationship Target="slides/slide2.xml" Type="http://schemas.openxmlformats.org/officeDocument/2006/relationships/slide" Id="rId3"></Relationship><Relationship Target="slides/slide11.xml" Type="http://schemas.openxmlformats.org/officeDocument/2006/relationships/slide" Id="rId12"></Relationship><Relationship Target="slides/slide16.xml" Type="http://schemas.openxmlformats.org/officeDocument/2006/relationships/slide" Id="rId17"></Relationship><Relationship Target="slides/slide24.xml" Type="http://schemas.openxmlformats.org/officeDocument/2006/relationships/slide" Id="rId25"></Relationship><Relationship Target="slides/slide32.xml" Type="http://schemas.openxmlformats.org/officeDocument/2006/relationships/slide" Id="rId33"></Relationship><Relationship Target="slides/slide37.xml" Type="http://schemas.openxmlformats.org/officeDocument/2006/relationships/slide" Id="rId38"></Relationship><Relationship Target="slides/slide45.xml" Type="http://schemas.openxmlformats.org/officeDocument/2006/relationships/slide" Id="rId46"></Relationship><Relationship Target="slides/slide58.xml" Type="http://schemas.openxmlformats.org/officeDocument/2006/relationships/slide" Id="rId59"></Relationship><Relationship Target="slides/slide66.xml" Type="http://schemas.openxmlformats.org/officeDocument/2006/relationships/slide" Id="rId67"></Relationship><Relationship Target="slides/slide19.xml" Type="http://schemas.openxmlformats.org/officeDocument/2006/relationships/slide" Id="rId20"></Relationship><Relationship Target="slides/slide40.xml" Type="http://schemas.openxmlformats.org/officeDocument/2006/relationships/slide" Id="rId41"></Relationship><Relationship Target="slides/slide53.xml" Type="http://schemas.openxmlformats.org/officeDocument/2006/relationships/slide" Id="rId54"></Relationship><Relationship Target="slides/slide61.xml" Type="http://schemas.openxmlformats.org/officeDocument/2006/relationships/slide" Id="rId62"></Relationship><Relationship Target="slides/slide69.xml" Type="http://schemas.openxmlformats.org/officeDocument/2006/relationships/slide" Id="rId70"></Relationship><Relationship Target="slides/slide74.xml" Type="http://schemas.openxmlformats.org/officeDocument/2006/relationships/slide" Id="rId75"></Relationship><Relationship Target="slides/slide82.xml" Type="http://schemas.openxmlformats.org/officeDocument/2006/relationships/slide" Id="rId83"></Relationship><Relationship Target="slides/slide87.xml" Type="http://schemas.openxmlformats.org/officeDocument/2006/relationships/slide" Id="rId88"></Relationship><Relationship Target="notesMasters/notesMaster1.xml" Type="http://schemas.openxmlformats.org/officeDocument/2006/relationships/notesMaster" Id="rId91"></Relationship><Relationship Target="theme/theme1.xml" Type="http://schemas.openxmlformats.org/officeDocument/2006/relationships/theme" Id="rId96"></Relationship><Relationship Target="slideMasters/slideMaster1.xml" Type="http://schemas.openxmlformats.org/officeDocument/2006/relationships/slideMaster" Id="rId1"></Relationship><Relationship Target="slides/slide5.xml" Type="http://schemas.openxmlformats.org/officeDocument/2006/relationships/slide" Id="rId6"></Relationship><Relationship Target="slides/slide14.xml" Type="http://schemas.openxmlformats.org/officeDocument/2006/relationships/slide" Id="rId15"></Relationship><Relationship Target="slides/slide22.xml" Type="http://schemas.openxmlformats.org/officeDocument/2006/relationships/slide" Id="rId23"></Relationship><Relationship Target="slides/slide27.xml" Type="http://schemas.openxmlformats.org/officeDocument/2006/relationships/slide" Id="rId28"></Relationship><Relationship Target="slides/slide35.xml" Type="http://schemas.openxmlformats.org/officeDocument/2006/relationships/slide" Id="rId36"></Relationship><Relationship Target="slides/slide48.xml" Type="http://schemas.openxmlformats.org/officeDocument/2006/relationships/slide" Id="rId49"></Relationship><Relationship Target="slides/slide56.xml" Type="http://schemas.openxmlformats.org/officeDocument/2006/relationships/slide" Id="rId57"></Relationship><Relationship Target="slides/slide9.xml" Type="http://schemas.openxmlformats.org/officeDocument/2006/relationships/slide" Id="rId10"></Relationship><Relationship Target="slides/slide30.xml" Type="http://schemas.openxmlformats.org/officeDocument/2006/relationships/slide" Id="rId31"></Relationship><Relationship Target="slides/slide43.xml" Type="http://schemas.openxmlformats.org/officeDocument/2006/relationships/slide" Id="rId44"></Relationship><Relationship Target="slides/slide51.xml" Type="http://schemas.openxmlformats.org/officeDocument/2006/relationships/slide" Id="rId52"></Relationship><Relationship Target="slides/slide59.xml" Type="http://schemas.openxmlformats.org/officeDocument/2006/relationships/slide" Id="rId60"></Relationship><Relationship Target="slides/slide64.xml" Type="http://schemas.openxmlformats.org/officeDocument/2006/relationships/slide" Id="rId65"></Relationship><Relationship Target="slides/slide72.xml" Type="http://schemas.openxmlformats.org/officeDocument/2006/relationships/slide" Id="rId73"></Relationship><Relationship Target="slides/slide77.xml" Type="http://schemas.openxmlformats.org/officeDocument/2006/relationships/slide" Id="rId78"></Relationship><Relationship Target="slides/slide80.xml" Type="http://schemas.openxmlformats.org/officeDocument/2006/relationships/slide" Id="rId81"></Relationship><Relationship Target="slides/slide85.xml" Type="http://schemas.openxmlformats.org/officeDocument/2006/relationships/slide" Id="rId86"></Relationship><Relationship Target="presProps.xml" Type="http://schemas.openxmlformats.org/officeDocument/2006/relationships/presProps" Id="rId94"></Relationship><Relationship Target="slides/slide3.xml" Type="http://schemas.openxmlformats.org/officeDocument/2006/relationships/slide" Id="rId4"></Relationship><Relationship Target="slides/slide8.xml" Type="http://schemas.openxmlformats.org/officeDocument/2006/relationships/slide" Id="rId9"></Relationship><Relationship Target="slides/slide12.xml" Type="http://schemas.openxmlformats.org/officeDocument/2006/relationships/slide" Id="rId13"></Relationship><Relationship Target="slides/slide17.xml" Type="http://schemas.openxmlformats.org/officeDocument/2006/relationships/slide" Id="rId18"></Relationship><Relationship Target="slides/slide38.xml" Type="http://schemas.openxmlformats.org/officeDocument/2006/relationships/slide" Id="rId39"></Relationship><Relationship Target="slides/slide33.xml" Type="http://schemas.openxmlformats.org/officeDocument/2006/relationships/slide" Id="rId34"></Relationship><Relationship Target="slides/slide49.xml" Type="http://schemas.openxmlformats.org/officeDocument/2006/relationships/slide" Id="rId50"></Relationship><Relationship Target="slides/slide54.xml" Type="http://schemas.openxmlformats.org/officeDocument/2006/relationships/slide" Id="rId55"></Relationship><Relationship Target="slides/slide75.xml" Type="http://schemas.openxmlformats.org/officeDocument/2006/relationships/slide" Id="rId76"></Relationship><Relationship Target="tableStyles.xml" Type="http://schemas.openxmlformats.org/officeDocument/2006/relationships/tableStyles" Id="rId97"></Relationship><Relationship Target="slides/slide6.xml" Type="http://schemas.openxmlformats.org/officeDocument/2006/relationships/slide" Id="rId7"></Relationship><Relationship Target="slides/slide70.xml" Type="http://schemas.openxmlformats.org/officeDocument/2006/relationships/slide" Id="rId71"></Relationship><Relationship Target="handoutMasters/handoutMaster1.xml" Type="http://schemas.openxmlformats.org/officeDocument/2006/relationships/handoutMaster" Id="rId92"></Relationship><Relationship Target="slides/slide1.xml" Type="http://schemas.openxmlformats.org/officeDocument/2006/relationships/slide" Id="rId2"></Relationship><Relationship Target="slides/slide28.xml" Type="http://schemas.openxmlformats.org/officeDocument/2006/relationships/slide" Id="rId29"></Relationship><Relationship Target="slides/slide23.xml" Type="http://schemas.openxmlformats.org/officeDocument/2006/relationships/slide" Id="rId24"></Relationship><Relationship Target="slides/slide39.xml" Type="http://schemas.openxmlformats.org/officeDocument/2006/relationships/slide" Id="rId40"></Relationship><Relationship Target="slides/slide44.xml" Type="http://schemas.openxmlformats.org/officeDocument/2006/relationships/slide" Id="rId45"></Relationship><Relationship Target="slides/slide65.xml" Type="http://schemas.openxmlformats.org/officeDocument/2006/relationships/slide" Id="rId66"></Relationship><Relationship Target="slides/slide86.xml" Type="http://schemas.openxmlformats.org/officeDocument/2006/relationships/slide" Id="rId87"></Relationship><Relationship Target="slides/slide60.xml" Type="http://schemas.openxmlformats.org/officeDocument/2006/relationships/slide" Id="rId61"></Relationship><Relationship Target="slides/slide81.xml" Type="http://schemas.openxmlformats.org/officeDocument/2006/relationships/slide" Id="rId82"></Relationship><Relationship Target="slides/slide18.xml" Type="http://schemas.openxmlformats.org/officeDocument/2006/relationships/slide" Id="rId19"></Relationship><Relationship Target="slides/slide13.xml" Type="http://schemas.openxmlformats.org/officeDocument/2006/relationships/slide" Id="rId14"></Relationship><Relationship Target="slides/slide29.xml" Type="http://schemas.openxmlformats.org/officeDocument/2006/relationships/slide" Id="rId30"></Relationship><Relationship Target="slides/slide34.xml" Type="http://schemas.openxmlformats.org/officeDocument/2006/relationships/slide" Id="rId35"></Relationship><Relationship Target="slides/slide55.xml" Type="http://schemas.openxmlformats.org/officeDocument/2006/relationships/slide" Id="rId56"></Relationship><Relationship Target="slides/slide76.xml" Type="http://schemas.openxmlformats.org/officeDocument/2006/relationships/slide" Id="rId77"></Relationship><Relationship Target="slides/slide7.xml" Type="http://schemas.openxmlformats.org/officeDocument/2006/relationships/slide" Id="rId8"></Relationship><Relationship Target="slides/slide50.xml" Type="http://schemas.openxmlformats.org/officeDocument/2006/relationships/slide" Id="rId51"></Relationship><Relationship Target="slides/slide71.xml" Type="http://schemas.openxmlformats.org/officeDocument/2006/relationships/slide" Id="rId72"></Relationship><Relationship Target="commentAuthors.xml" Type="http://schemas.openxmlformats.org/officeDocument/2006/relationships/commentAuthors" Id="rId93"></Relationship></Relationships>
</file>

<file path=ppt/handoutMasters/_rels/handoutMaster1.xml.rels><?xml version="1.0" encoding="UTF-8" ?><Relationships xmlns="http://schemas.openxmlformats.org/package/2006/relationships"><Relationship Target="../theme/theme3.xml" Type="http://schemas.openxmlformats.org/officeDocument/2006/relationships/theme" Id="rId1"></Relationship></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latin typeface="Arial" panose="020B0604020202020204" pitchFamily="34" charset="0"/>
            </a:endParaRPr>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754A2399-B892-45F0-82BB-FD8C95A65D36}" type="datetimeFigureOut">
              <a:rPr lang="en-US" smtClean="0">
                <a:latin typeface="Arial" panose="020B0604020202020204" pitchFamily="34" charset="0"/>
              </a:rPr>
              <a:t>5/31/2023</a:t>
            </a:fld>
            <a:endParaRPr lang="en-US" dirty="0">
              <a:latin typeface="Arial" panose="020B0604020202020204" pitchFamily="34" charset="0"/>
            </a:endParaRPr>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latin typeface="Arial" panose="020B0604020202020204" pitchFamily="34" charset="0"/>
            </a:endParaRPr>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D8DE283-2FFE-4E79-86B3-19981A050BF6}" type="slidenum">
              <a:rPr lang="en-US" smtClean="0">
                <a:latin typeface="Arial" panose="020B0604020202020204" pitchFamily="34" charset="0"/>
              </a:rPr>
              <a:t>‹#›</a:t>
            </a:fld>
            <a:endParaRPr lang="en-US" dirty="0">
              <a:latin typeface="Arial" panose="020B0604020202020204" pitchFamily="34" charset="0"/>
            </a:endParaRPr>
          </a:p>
        </p:txBody>
      </p:sp>
    </p:spTree>
    <p:extLst>
      <p:ext uri="{BB962C8B-B14F-4D97-AF65-F5344CB8AC3E}">
        <p14:creationId xmlns:p14="http://schemas.microsoft.com/office/powerpoint/2010/main" val="2596877919"/>
      </p:ext>
    </p:extLst>
  </p:cSld>
  <p:clrMap bg1="lt1" tx1="dk1" bg2="lt2" tx2="dk2" accent1="accent1" accent2="accent2" accent3="accent3" accent4="accent4" accent5="accent5" accent6="accent6" hlink="hlink" folHlink="folHlink"/>
</p:handoutMaster>
</file>

<file path=ppt/notesMasters/_rels/notesMaster1.xml.rels><?xml version="1.0" encoding="UTF-8" ?><Relationships xmlns="http://schemas.openxmlformats.org/package/2006/relationships"><Relationship Target="../theme/theme2.xml" Type="http://schemas.openxmlformats.org/officeDocument/2006/relationships/theme" Id="rId1"></Relationship></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spcBef>
                <a:spcPct val="0"/>
              </a:spcBef>
              <a:buClrTx/>
              <a:buSzTx/>
              <a:buFontTx/>
              <a:buNone/>
              <a:defRPr sz="1200">
                <a:latin typeface="Arial" charset="0"/>
              </a:defRPr>
            </a:lvl1pPr>
          </a:lstStyle>
          <a:p>
            <a:endParaRPr lang="en-US" dirty="0"/>
          </a:p>
        </p:txBody>
      </p:sp>
      <p:sp>
        <p:nvSpPr>
          <p:cNvPr id="15364" name="Rectangle 4"/>
          <p:cNvSpPr>
            <a:spLocks noGrp="1" noRot="1" noChangeAspect="1" noChangeArrowheads="1" noTextEdit="1"/>
          </p:cNvSpPr>
          <p:nvPr>
            <p:ph type="sldImg" idx="2"/>
          </p:nvPr>
        </p:nvSpPr>
        <p:spPr bwMode="auto">
          <a:xfrm>
            <a:off x="407988" y="696913"/>
            <a:ext cx="6194425" cy="34861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5365" name="Rectangle 5"/>
          <p:cNvSpPr>
            <a:spLocks noGrp="1" noChangeArrowheads="1"/>
          </p:cNvSpPr>
          <p:nvPr>
            <p:ph type="body" sz="quarter" idx="3"/>
          </p:nvPr>
        </p:nvSpPr>
        <p:spPr bwMode="auto">
          <a:xfrm>
            <a:off x="701040" y="4415790"/>
            <a:ext cx="5608320" cy="4183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366" name="Rectangle 6"/>
          <p:cNvSpPr>
            <a:spLocks noGrp="1" noChangeArrowheads="1"/>
          </p:cNvSpPr>
          <p:nvPr>
            <p:ph type="ftr" sz="quarter" idx="4"/>
          </p:nvPr>
        </p:nvSpPr>
        <p:spPr bwMode="auto">
          <a:xfrm>
            <a:off x="0"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spcBef>
                <a:spcPct val="0"/>
              </a:spcBef>
              <a:buClrTx/>
              <a:buSzTx/>
              <a:buFontTx/>
              <a:buNone/>
              <a:defRPr sz="1200">
                <a:latin typeface="Arial" charset="0"/>
              </a:defRPr>
            </a:lvl1pPr>
          </a:lstStyle>
          <a:p>
            <a:endParaRPr lang="en-US" dirty="0"/>
          </a:p>
        </p:txBody>
      </p:sp>
      <p:sp>
        <p:nvSpPr>
          <p:cNvPr id="15367" name="Rectangle 7"/>
          <p:cNvSpPr>
            <a:spLocks noGrp="1" noChangeArrowheads="1"/>
          </p:cNvSpPr>
          <p:nvPr>
            <p:ph type="sldNum" sz="quarter" idx="5"/>
          </p:nvPr>
        </p:nvSpPr>
        <p:spPr bwMode="auto">
          <a:xfrm>
            <a:off x="3970938"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lgn="r">
              <a:spcBef>
                <a:spcPct val="0"/>
              </a:spcBef>
              <a:buClrTx/>
              <a:buSzTx/>
              <a:buFontTx/>
              <a:buNone/>
              <a:defRPr sz="1200">
                <a:latin typeface="Arial" charset="0"/>
              </a:defRPr>
            </a:lvl1pPr>
          </a:lstStyle>
          <a:p>
            <a:fld id="{3EEE9B47-791B-47F7-AE03-C0D580CA0B67}" type="slidenum">
              <a:rPr lang="en-US"/>
              <a:pPr/>
              <a:t>‹#›</a:t>
            </a:fld>
            <a:endParaRPr lang="en-US" dirty="0"/>
          </a:p>
        </p:txBody>
      </p:sp>
    </p:spTree>
    <p:extLst>
      <p:ext uri="{BB962C8B-B14F-4D97-AF65-F5344CB8AC3E}">
        <p14:creationId xmlns:p14="http://schemas.microsoft.com/office/powerpoint/2010/main" val="173881603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600" kern="1200">
        <a:solidFill>
          <a:schemeClr val="tx1"/>
        </a:solidFill>
        <a:latin typeface="Arial" charset="0"/>
        <a:ea typeface="+mn-ea"/>
        <a:cs typeface="+mn-cs"/>
      </a:defRPr>
    </a:lvl1pPr>
    <a:lvl2pPr marL="609493" algn="l" rtl="0" fontAlgn="base">
      <a:spcBef>
        <a:spcPct val="30000"/>
      </a:spcBef>
      <a:spcAft>
        <a:spcPct val="0"/>
      </a:spcAft>
      <a:defRPr sz="1600" kern="1200">
        <a:solidFill>
          <a:schemeClr val="tx1"/>
        </a:solidFill>
        <a:latin typeface="Arial" charset="0"/>
        <a:ea typeface="+mn-ea"/>
        <a:cs typeface="+mn-cs"/>
      </a:defRPr>
    </a:lvl2pPr>
    <a:lvl3pPr marL="1218987" algn="l" rtl="0" fontAlgn="base">
      <a:spcBef>
        <a:spcPct val="30000"/>
      </a:spcBef>
      <a:spcAft>
        <a:spcPct val="0"/>
      </a:spcAft>
      <a:defRPr sz="1600" kern="1200">
        <a:solidFill>
          <a:schemeClr val="tx1"/>
        </a:solidFill>
        <a:latin typeface="Arial" charset="0"/>
        <a:ea typeface="+mn-ea"/>
        <a:cs typeface="+mn-cs"/>
      </a:defRPr>
    </a:lvl3pPr>
    <a:lvl4pPr marL="1828480" algn="l" rtl="0" fontAlgn="base">
      <a:spcBef>
        <a:spcPct val="30000"/>
      </a:spcBef>
      <a:spcAft>
        <a:spcPct val="0"/>
      </a:spcAft>
      <a:defRPr sz="1600" kern="1200">
        <a:solidFill>
          <a:schemeClr val="tx1"/>
        </a:solidFill>
        <a:latin typeface="Arial" charset="0"/>
        <a:ea typeface="+mn-ea"/>
        <a:cs typeface="+mn-cs"/>
      </a:defRPr>
    </a:lvl4pPr>
    <a:lvl5pPr marL="2437973" algn="l" rtl="0" fontAlgn="base">
      <a:spcBef>
        <a:spcPct val="30000"/>
      </a:spcBef>
      <a:spcAft>
        <a:spcPct val="0"/>
      </a:spcAft>
      <a:defRPr sz="1600" kern="1200">
        <a:solidFill>
          <a:schemeClr val="tx1"/>
        </a:solidFill>
        <a:latin typeface="Arial" charset="0"/>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www.dropbox.com/business/trust/security/architecture" TargetMode="External"/><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3" Type="http://schemas.openxmlformats.org/officeDocument/2006/relationships/hyperlink" Target="https://www.youtube.com/watch?v=yXv-svU72nM&amp;index=2&amp;list=PLwVbDDblU9bdPfgpldt89DZUFZi_q7t-S&amp;t=0s" TargetMode="External"/><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3" Type="http://schemas.openxmlformats.org/officeDocument/2006/relationships/hyperlink" Target="https://www.rfc-editor.org/search/rfc_search_detail.php?rfc=8446" TargetMode="External"/><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supportcenter.checkpoint.com/supportcenter/portal?eventSubmit_doGoviewsolutiondetails=&amp;solutionid=sk163595"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supportcenter.checkpoint.com/supportcenter/portal?eventSubmit_doGoviewsolutiondetails=&amp;solutionid=sk165094" TargetMode="Externa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checkpoint.com/support-services/contact-support/"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1</a:t>
            </a:fld>
            <a:endParaRPr lang="en-US" dirty="0"/>
          </a:p>
        </p:txBody>
      </p:sp>
    </p:spTree>
    <p:extLst>
      <p:ext uri="{BB962C8B-B14F-4D97-AF65-F5344CB8AC3E}">
        <p14:creationId xmlns:p14="http://schemas.microsoft.com/office/powerpoint/2010/main" val="5697033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12</a:t>
            </a:fld>
            <a:endParaRPr lang="en-US" dirty="0"/>
          </a:p>
        </p:txBody>
      </p:sp>
    </p:spTree>
    <p:extLst>
      <p:ext uri="{BB962C8B-B14F-4D97-AF65-F5344CB8AC3E}">
        <p14:creationId xmlns:p14="http://schemas.microsoft.com/office/powerpoint/2010/main" val="41999941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1" i="1" dirty="0">
                <a:effectLst/>
                <a:latin typeface="DIN Pro"/>
              </a:rPr>
              <a:t>Outbound HTTPS Inspection</a:t>
            </a:r>
            <a:r>
              <a:rPr lang="en-US" b="0" i="0" dirty="0">
                <a:effectLst/>
                <a:latin typeface="DIN Pro"/>
              </a:rPr>
              <a:t> protects internal users and perimeter servers from malicious attacks coming from the Internet on connections originated from inside the organization.</a:t>
            </a:r>
          </a:p>
          <a:p>
            <a:pPr algn="l"/>
            <a:r>
              <a:rPr lang="en-US" b="0" i="0" dirty="0">
                <a:effectLst/>
                <a:latin typeface="DIN Pro"/>
              </a:rPr>
              <a:t>Outbound connections are HTTPS connections that start from an internal client and connect to the Internet.</a:t>
            </a:r>
          </a:p>
          <a:p>
            <a:pPr algn="l"/>
            <a:r>
              <a:rPr lang="en-US" b="0" i="0" dirty="0">
                <a:effectLst/>
                <a:latin typeface="DIN Pro"/>
              </a:rPr>
              <a:t>The Security Gateway compares the HTTPS request to the HTTPS Inspection Rule Base.</a:t>
            </a:r>
          </a:p>
          <a:p>
            <a:pPr algn="l"/>
            <a:r>
              <a:rPr lang="en-US" b="0" i="0" dirty="0">
                <a:effectLst/>
                <a:latin typeface="DIN Pro"/>
              </a:rPr>
              <a:t>If the request does not match a rule, the packet is not decrypted.</a:t>
            </a:r>
          </a:p>
          <a:p>
            <a:pPr algn="l"/>
            <a:r>
              <a:rPr lang="en-US" b="0" i="0" dirty="0">
                <a:effectLst/>
                <a:latin typeface="DIN Pro"/>
              </a:rPr>
              <a:t>If the request matches an inspection rule, the Security Gateway makes sure that the certificate from the server (in the Internet) is valid.</a:t>
            </a:r>
          </a:p>
          <a:p>
            <a:pPr algn="l"/>
            <a:r>
              <a:rPr lang="en-US" b="0" i="0" dirty="0">
                <a:effectLst/>
                <a:latin typeface="DIN Pro"/>
              </a:rPr>
              <a:t>The Security Gateway creates a new certificate, and presents it to the client, when the client creates an HTTPS connection to the gateway.</a:t>
            </a:r>
          </a:p>
          <a:p>
            <a:pPr algn="l"/>
            <a:r>
              <a:rPr lang="en-US" b="0" i="0" dirty="0">
                <a:effectLst/>
                <a:latin typeface="DIN Pro"/>
              </a:rPr>
              <a:t>There are two HTTPS connections, one to the internal client and one to the server.</a:t>
            </a:r>
          </a:p>
          <a:p>
            <a:pPr algn="l"/>
            <a:r>
              <a:rPr lang="en-US" b="0" i="0" dirty="0">
                <a:effectLst/>
                <a:latin typeface="DIN Pro"/>
              </a:rPr>
              <a:t>It can then decrypt and inspect the packets according to the Security Gateway and other Rule Bases.</a:t>
            </a:r>
          </a:p>
          <a:p>
            <a:pPr algn="l"/>
            <a:r>
              <a:rPr lang="en-US" b="0" i="0" dirty="0">
                <a:effectLst/>
                <a:latin typeface="DIN Pro"/>
              </a:rPr>
              <a:t>The packets are encrypted again and sent to the destination.</a:t>
            </a:r>
          </a:p>
          <a:p>
            <a:pPr algn="l"/>
            <a:r>
              <a:rPr lang="en-US" b="0" i="0" dirty="0">
                <a:effectLst/>
                <a:latin typeface="DIN Pro"/>
              </a:rPr>
              <a:t>Flow on Security Gateway:</a:t>
            </a:r>
          </a:p>
          <a:p>
            <a:pPr algn="l">
              <a:buFont typeface="+mj-lt"/>
              <a:buAutoNum type="alphaUcPeriod"/>
            </a:pPr>
            <a:r>
              <a:rPr lang="en-US" b="0" i="0" dirty="0">
                <a:effectLst/>
                <a:latin typeface="DIN Pro"/>
              </a:rPr>
              <a:t>Intercept the request.</a:t>
            </a:r>
          </a:p>
          <a:p>
            <a:pPr algn="l">
              <a:buFont typeface="+mj-lt"/>
              <a:buAutoNum type="alphaUcPeriod"/>
            </a:pPr>
            <a:r>
              <a:rPr lang="en-US" b="0" i="0" dirty="0">
                <a:effectLst/>
                <a:latin typeface="DIN Pro"/>
              </a:rPr>
              <a:t>Establish a secure connection with the requested server and validate its certificate using a separate probing connection.</a:t>
            </a:r>
          </a:p>
          <a:p>
            <a:pPr algn="l">
              <a:buFont typeface="+mj-lt"/>
              <a:buAutoNum type="alphaUcPeriod"/>
            </a:pPr>
            <a:r>
              <a:rPr lang="en-US" b="0" i="0" dirty="0">
                <a:effectLst/>
                <a:latin typeface="DIN Pro"/>
              </a:rPr>
              <a:t>Make an inspection or bypass decision based on the rule matched using information gathered from the original connection and server certificate.</a:t>
            </a:r>
          </a:p>
          <a:p>
            <a:pPr algn="l">
              <a:buFont typeface="+mj-lt"/>
              <a:buAutoNum type="alphaUcPeriod"/>
            </a:pPr>
            <a:r>
              <a:rPr lang="en-US" b="0" i="0" dirty="0">
                <a:effectLst/>
                <a:latin typeface="DIN Pro"/>
              </a:rPr>
              <a:t>When a decision to inspect is made, establish a secure connection with the requested server.</a:t>
            </a:r>
          </a:p>
          <a:p>
            <a:pPr algn="l">
              <a:buFont typeface="+mj-lt"/>
              <a:buAutoNum type="alphaUcPeriod"/>
            </a:pPr>
            <a:r>
              <a:rPr lang="en-US" b="0" i="0" dirty="0">
                <a:effectLst/>
                <a:latin typeface="DIN Pro"/>
              </a:rPr>
              <a:t>Create a new TLS certificate for the communication between the Security Gateway and the client, send the client the new certificate and continue the TLS negotiation with it.</a:t>
            </a:r>
          </a:p>
          <a:p>
            <a:pPr algn="l">
              <a:buFont typeface="+mj-lt"/>
              <a:buAutoNum type="alphaUcPeriod"/>
            </a:pPr>
            <a:r>
              <a:rPr lang="en-US" b="0" i="0" dirty="0">
                <a:effectLst/>
                <a:latin typeface="DIN Pro"/>
              </a:rPr>
              <a:t>Using the two TLS connections:</a:t>
            </a:r>
            <a:br>
              <a:rPr lang="en-US" b="0" i="0" dirty="0">
                <a:effectLst/>
                <a:latin typeface="DIN Pro"/>
              </a:rPr>
            </a:br>
            <a:endParaRPr lang="en-US" b="0" i="0" dirty="0">
              <a:effectLst/>
              <a:latin typeface="DIN Pro"/>
            </a:endParaRPr>
          </a:p>
          <a:p>
            <a:pPr marL="742950" lvl="1" indent="-285750" algn="l">
              <a:buFont typeface="+mj-lt"/>
              <a:buAutoNum type="alphaUcPeriod"/>
            </a:pPr>
            <a:r>
              <a:rPr lang="en-US" b="0" i="0" dirty="0">
                <a:effectLst/>
                <a:latin typeface="DIN Pro"/>
              </a:rPr>
              <a:t>Decrypt the encrypted data received.</a:t>
            </a:r>
          </a:p>
          <a:p>
            <a:pPr marL="742950" lvl="1" indent="-285750" algn="l">
              <a:buFont typeface="+mj-lt"/>
              <a:buAutoNum type="alphaUcPeriod"/>
            </a:pPr>
            <a:r>
              <a:rPr lang="en-US" b="0" i="0" dirty="0">
                <a:effectLst/>
                <a:latin typeface="DIN Pro"/>
              </a:rPr>
              <a:t>Inspect the clear text content for all blades set in the Policy.</a:t>
            </a:r>
          </a:p>
          <a:p>
            <a:pPr marL="742950" lvl="1" indent="-285750" algn="l">
              <a:buFont typeface="+mj-lt"/>
              <a:buAutoNum type="alphaUcPeriod"/>
            </a:pPr>
            <a:r>
              <a:rPr lang="en-US" b="0" i="0" dirty="0">
                <a:effectLst/>
                <a:latin typeface="DIN Pro"/>
              </a:rPr>
              <a:t>Inspect the traffic coming from the web site into the organization.</a:t>
            </a:r>
          </a:p>
          <a:p>
            <a:pPr marL="742950" lvl="1" indent="-285750" algn="l">
              <a:buFont typeface="+mj-lt"/>
              <a:buAutoNum type="alphaUcPeriod"/>
            </a:pPr>
            <a:r>
              <a:rPr lang="en-US" b="0" i="0" dirty="0">
                <a:effectLst/>
                <a:latin typeface="DIN Pro"/>
              </a:rPr>
              <a:t>Encrypt the data again to keep client privacy as the data travels to the destination web server resource.</a:t>
            </a:r>
          </a:p>
          <a:p>
            <a:br>
              <a:rPr lang="en-US" dirty="0"/>
            </a:br>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14</a:t>
            </a:fld>
            <a:endParaRPr lang="en-US" dirty="0"/>
          </a:p>
        </p:txBody>
      </p:sp>
    </p:spTree>
    <p:extLst>
      <p:ext uri="{BB962C8B-B14F-4D97-AF65-F5344CB8AC3E}">
        <p14:creationId xmlns:p14="http://schemas.microsoft.com/office/powerpoint/2010/main" val="18971428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15</a:t>
            </a:fld>
            <a:endParaRPr lang="en-US" dirty="0"/>
          </a:p>
        </p:txBody>
      </p:sp>
    </p:spTree>
    <p:extLst>
      <p:ext uri="{BB962C8B-B14F-4D97-AF65-F5344CB8AC3E}">
        <p14:creationId xmlns:p14="http://schemas.microsoft.com/office/powerpoint/2010/main" val="4379372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16</a:t>
            </a:fld>
            <a:endParaRPr lang="en-US" dirty="0"/>
          </a:p>
        </p:txBody>
      </p:sp>
    </p:spTree>
    <p:extLst>
      <p:ext uri="{BB962C8B-B14F-4D97-AF65-F5344CB8AC3E}">
        <p14:creationId xmlns:p14="http://schemas.microsoft.com/office/powerpoint/2010/main" val="9204162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17</a:t>
            </a:fld>
            <a:endParaRPr lang="en-US" dirty="0"/>
          </a:p>
        </p:txBody>
      </p:sp>
    </p:spTree>
    <p:extLst>
      <p:ext uri="{BB962C8B-B14F-4D97-AF65-F5344CB8AC3E}">
        <p14:creationId xmlns:p14="http://schemas.microsoft.com/office/powerpoint/2010/main" val="29974329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Make</a:t>
            </a:r>
            <a:r>
              <a:rPr lang="en-US" baseline="0" dirty="0"/>
              <a:t> sure to remember the password that is protecting the private key! You will need it when you import the root certificate on computers that will generate the HTTPS traffic that will get inspected.</a:t>
            </a:r>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18</a:t>
            </a:fld>
            <a:endParaRPr lang="en-US" dirty="0"/>
          </a:p>
        </p:txBody>
      </p:sp>
    </p:spTree>
    <p:extLst>
      <p:ext uri="{BB962C8B-B14F-4D97-AF65-F5344CB8AC3E}">
        <p14:creationId xmlns:p14="http://schemas.microsoft.com/office/powerpoint/2010/main" val="23708778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exporting the root certificate you save it on a place from</a:t>
            </a:r>
            <a:r>
              <a:rPr lang="en-US" baseline="0" dirty="0"/>
              <a:t> where you can deploy it to the computers, that will generate the traffic that will traverse the security gateway with HTTPS Inspection enabled. </a:t>
            </a:r>
          </a:p>
          <a:p>
            <a:endParaRPr lang="en-US" baseline="0" dirty="0"/>
          </a:p>
          <a:p>
            <a:pPr algn="l"/>
            <a:r>
              <a:rPr lang="en-US" b="0" i="0" dirty="0">
                <a:effectLst/>
                <a:latin typeface="DIN Pro"/>
              </a:rPr>
              <a:t>To make the PC trust the gateway CA certificate:</a:t>
            </a:r>
          </a:p>
          <a:p>
            <a:pPr algn="l">
              <a:buFont typeface="+mj-lt"/>
              <a:buAutoNum type="arabicPeriod"/>
            </a:pPr>
            <a:r>
              <a:rPr lang="en-US" b="0" i="0" dirty="0">
                <a:effectLst/>
                <a:latin typeface="DIN Pro"/>
              </a:rPr>
              <a:t>Export the CA certificate from the </a:t>
            </a:r>
            <a:r>
              <a:rPr lang="en-US" b="0" i="0" dirty="0" err="1">
                <a:effectLst/>
                <a:latin typeface="DIN Pro"/>
              </a:rPr>
              <a:t>SmartDashboard</a:t>
            </a:r>
            <a:r>
              <a:rPr lang="en-US" b="0" i="0" dirty="0">
                <a:effectLst/>
                <a:latin typeface="DIN Pro"/>
              </a:rPr>
              <a:t> (on the HTTPS Inspection window of the Security Gateway, or on the HTTPS Inspection &gt; Gateways pane).</a:t>
            </a:r>
            <a:br>
              <a:rPr lang="en-US" b="0" i="0" dirty="0">
                <a:effectLst/>
                <a:latin typeface="DIN Pro"/>
              </a:rPr>
            </a:br>
            <a:br>
              <a:rPr lang="en-US" b="0" i="0" dirty="0">
                <a:effectLst/>
                <a:latin typeface="DIN Pro"/>
              </a:rPr>
            </a:br>
            <a:endParaRPr lang="en-US" b="0" i="0" dirty="0">
              <a:effectLst/>
              <a:latin typeface="DIN Pro"/>
            </a:endParaRPr>
          </a:p>
          <a:p>
            <a:pPr algn="l">
              <a:buFont typeface="+mj-lt"/>
              <a:buAutoNum type="arabicPeriod"/>
            </a:pPr>
            <a:r>
              <a:rPr lang="en-US" b="0" i="0" dirty="0">
                <a:effectLst/>
                <a:latin typeface="DIN Pro"/>
              </a:rPr>
              <a:t>Install the certificate on the user's PC:</a:t>
            </a:r>
          </a:p>
          <a:p>
            <a:pPr algn="l">
              <a:buFont typeface="+mj-lt"/>
              <a:buAutoNum type="arabicPeriod"/>
            </a:pPr>
            <a:r>
              <a:rPr lang="en-US" b="0" i="0" dirty="0">
                <a:effectLst/>
                <a:latin typeface="DIN Pro"/>
              </a:rPr>
              <a:t>Manually put the certificate file in the user's PC. Click the file and follow the wizard instructions to add the certificate to the trusted root certificates repository on client machines.</a:t>
            </a:r>
          </a:p>
          <a:p>
            <a:pPr algn="l">
              <a:buFont typeface="+mj-lt"/>
              <a:buAutoNum type="arabicPeriod"/>
            </a:pPr>
            <a:r>
              <a:rPr lang="en-US" b="0" i="0" dirty="0">
                <a:effectLst/>
                <a:latin typeface="DIN Pro"/>
              </a:rPr>
              <a:t>Use GPO or group policy to distribute the certificate to a large group of users. See the documentation for more details.</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19</a:t>
            </a:fld>
            <a:endParaRPr lang="en-US" dirty="0"/>
          </a:p>
        </p:txBody>
      </p:sp>
    </p:spTree>
    <p:extLst>
      <p:ext uri="{BB962C8B-B14F-4D97-AF65-F5344CB8AC3E}">
        <p14:creationId xmlns:p14="http://schemas.microsoft.com/office/powerpoint/2010/main" val="25352302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Kee</a:t>
            </a:r>
            <a:r>
              <a:rPr lang="en-US" baseline="0" dirty="0"/>
              <a:t>p in mind that in Europe you must configure a rule to bypass HTTPS Inspection for sites that belong to Financial Services or Health category. There is a law </a:t>
            </a:r>
            <a:r>
              <a:rPr lang="en-US" baseline="0"/>
              <a:t>enforcing this.</a:t>
            </a:r>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22</a:t>
            </a:fld>
            <a:endParaRPr lang="en-US" dirty="0"/>
          </a:p>
        </p:txBody>
      </p:sp>
    </p:spTree>
    <p:extLst>
      <p:ext uri="{BB962C8B-B14F-4D97-AF65-F5344CB8AC3E}">
        <p14:creationId xmlns:p14="http://schemas.microsoft.com/office/powerpoint/2010/main" val="10368483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Updatable objects </a:t>
            </a:r>
            <a:r>
              <a:rPr lang="en-US" b="1" i="0" dirty="0">
                <a:solidFill>
                  <a:srgbClr val="333333"/>
                </a:solidFill>
                <a:effectLst/>
                <a:latin typeface="DIN Pro"/>
              </a:rPr>
              <a:t>sk131852</a:t>
            </a:r>
          </a:p>
          <a:p>
            <a:r>
              <a:rPr lang="en-US" b="0" i="0" dirty="0">
                <a:effectLst/>
                <a:latin typeface="DIN Pro"/>
              </a:rPr>
              <a:t>Starting from R80.20, updateable objects are supported for the Access Rule Base (the main rule base).</a:t>
            </a:r>
            <a:br>
              <a:rPr lang="en-US" dirty="0"/>
            </a:br>
            <a:br>
              <a:rPr lang="en-US" dirty="0"/>
            </a:br>
            <a:r>
              <a:rPr lang="en-US" b="0" i="0" dirty="0">
                <a:effectLst/>
                <a:latin typeface="DIN Pro"/>
              </a:rPr>
              <a:t>Starting from R80.40, updateable objects are supported for the </a:t>
            </a:r>
            <a:r>
              <a:rPr lang="en-US" b="0" i="0" dirty="0" err="1">
                <a:effectLst/>
                <a:latin typeface="DIN Pro"/>
              </a:rPr>
              <a:t>HTTPSi</a:t>
            </a:r>
            <a:r>
              <a:rPr lang="en-US" b="0" i="0" dirty="0">
                <a:effectLst/>
                <a:latin typeface="DIN Pro"/>
              </a:rPr>
              <a:t> and TP Rule Bases.</a:t>
            </a:r>
            <a:br>
              <a:rPr lang="en-US" dirty="0"/>
            </a:br>
            <a:br>
              <a:rPr lang="en-US" dirty="0"/>
            </a:br>
            <a:r>
              <a:rPr lang="en-US" b="0" i="0" dirty="0">
                <a:effectLst/>
                <a:latin typeface="DIN Pro"/>
              </a:rPr>
              <a:t>Starting from R81, updateable objects are supported for the NAT Rule Base.</a:t>
            </a:r>
            <a:endParaRPr lang="en-US" dirty="0"/>
          </a:p>
          <a:p>
            <a:r>
              <a:rPr lang="en-US" dirty="0"/>
              <a:t>Keep in mind that the</a:t>
            </a:r>
            <a:r>
              <a:rPr lang="en-US" baseline="0" dirty="0"/>
              <a:t> above list refers to the canonical name of the update services. The actual domain URL may change over time. These changes are reflected in the application control database.</a:t>
            </a:r>
          </a:p>
          <a:p>
            <a:r>
              <a:rPr lang="en-US" b="0" i="0" dirty="0">
                <a:effectLst/>
                <a:latin typeface="DIN Pro"/>
              </a:rPr>
              <a:t> </a:t>
            </a:r>
          </a:p>
          <a:p>
            <a:r>
              <a:rPr lang="en-US" b="0" i="0" dirty="0">
                <a:effectLst/>
                <a:latin typeface="DIN Pro"/>
              </a:rPr>
              <a:t>Since R80.40, an Updatable Object was introduced to ease the process of bypassing such applications.</a:t>
            </a:r>
            <a:endParaRPr lang="en-US" baseline="0" dirty="0"/>
          </a:p>
          <a:p>
            <a:endParaRPr lang="en-US" baseline="0" dirty="0"/>
          </a:p>
          <a:p>
            <a:r>
              <a:rPr lang="en-US" baseline="0" dirty="0"/>
              <a:t>Remember to keep your APCL and URLF database updated!</a:t>
            </a:r>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23</a:t>
            </a:fld>
            <a:endParaRPr lang="en-US" dirty="0"/>
          </a:p>
        </p:txBody>
      </p:sp>
    </p:spTree>
    <p:extLst>
      <p:ext uri="{BB962C8B-B14F-4D97-AF65-F5344CB8AC3E}">
        <p14:creationId xmlns:p14="http://schemas.microsoft.com/office/powerpoint/2010/main" val="40454390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 careful</a:t>
            </a:r>
            <a:r>
              <a:rPr lang="en-US" baseline="0" dirty="0"/>
              <a:t> in changing this default setting. </a:t>
            </a:r>
          </a:p>
          <a:p>
            <a:endParaRPr lang="en-US" baseline="0" dirty="0"/>
          </a:p>
          <a:p>
            <a:r>
              <a:rPr lang="en-US" baseline="0" dirty="0"/>
              <a:t>Services like Microsoft Office 365 work with many sites that use certificates signed by CA’s, that are not imported in the default root certificate storage of the security gateway and the management server.</a:t>
            </a:r>
          </a:p>
          <a:p>
            <a:endParaRPr lang="en-US" baseline="0" dirty="0"/>
          </a:p>
          <a:p>
            <a:endParaRPr lang="en-US" baseline="0" dirty="0"/>
          </a:p>
          <a:p>
            <a:r>
              <a:rPr lang="en-US" b="1" dirty="0">
                <a:effectLst/>
              </a:rPr>
              <a:t>Best Practices: Internet connection</a:t>
            </a:r>
          </a:p>
          <a:p>
            <a:pPr algn="l"/>
            <a:r>
              <a:rPr lang="en-US" u="none" strike="noStrike" dirty="0">
                <a:effectLst/>
              </a:rPr>
              <a:t>Show / Hide this section</a:t>
            </a:r>
            <a:br>
              <a:rPr lang="en-US" dirty="0">
                <a:effectLst/>
              </a:rPr>
            </a:br>
            <a:r>
              <a:rPr lang="en-US" b="0" i="0" dirty="0">
                <a:effectLst/>
                <a:latin typeface="DIN Pro"/>
              </a:rPr>
              <a:t>Make sure the Security Gateway is connected to the Internet, either directly or through a proxy.</a:t>
            </a:r>
          </a:p>
          <a:p>
            <a:pPr algn="l"/>
            <a:r>
              <a:rPr lang="en-US" b="0" i="0" dirty="0">
                <a:effectLst/>
                <a:latin typeface="DIN Pro"/>
              </a:rPr>
              <a:t>Proxy can be defined in the Security Gateway properties, or in the </a:t>
            </a:r>
            <a:r>
              <a:rPr lang="en-US" b="0" i="1" dirty="0">
                <a:effectLst/>
                <a:latin typeface="DIN Pro"/>
              </a:rPr>
              <a:t>Global Properties</a:t>
            </a:r>
            <a:r>
              <a:rPr lang="en-US" b="0" i="0" dirty="0">
                <a:effectLst/>
                <a:latin typeface="DIN Pro"/>
              </a:rPr>
              <a:t>.</a:t>
            </a:r>
          </a:p>
          <a:p>
            <a:pPr algn="l"/>
            <a:r>
              <a:rPr lang="en-US" b="0" i="0" dirty="0">
                <a:effectLst/>
                <a:latin typeface="DIN Pro"/>
              </a:rPr>
              <a:t>If there is no Internet connection, then CRL fetch and intermediate CA fetch will fail (this will be logged).</a:t>
            </a:r>
          </a:p>
          <a:p>
            <a:pPr algn="l"/>
            <a:r>
              <a:rPr lang="en-US" b="0" i="0" dirty="0">
                <a:effectLst/>
                <a:latin typeface="DIN Pro"/>
              </a:rPr>
              <a:t>The inspection will take place; however, URL-based or Category-based bypassing will not work.</a:t>
            </a:r>
          </a:p>
          <a:p>
            <a:pPr algn="l"/>
            <a:r>
              <a:rPr lang="en-US" b="1" i="0" dirty="0">
                <a:effectLst/>
                <a:latin typeface="DIN Pro"/>
              </a:rPr>
              <a:t>Note:</a:t>
            </a:r>
            <a:r>
              <a:rPr lang="en-US" b="0" i="0" dirty="0">
                <a:effectLst/>
                <a:latin typeface="DIN Pro"/>
              </a:rPr>
              <a:t> The CRL verifications are performed in the background asynchronously while matching the security policy (this mimics the behavior of the major web browsers).</a:t>
            </a:r>
          </a:p>
          <a:p>
            <a:pPr algn="l"/>
            <a:r>
              <a:rPr lang="en-US" b="0" i="0" dirty="0">
                <a:effectLst/>
                <a:latin typeface="DIN Pro"/>
              </a:rPr>
              <a:t>Untrusted certificates and lack of CRLs can be configured as reasons to drop the connection:</a:t>
            </a:r>
          </a:p>
          <a:p>
            <a:pPr algn="l"/>
            <a:r>
              <a:rPr lang="en-US" b="1" i="0" dirty="0">
                <a:effectLst/>
                <a:latin typeface="DIN Pro"/>
              </a:rPr>
              <a:t>Note:</a:t>
            </a:r>
            <a:r>
              <a:rPr lang="en-US" b="0" i="0" dirty="0">
                <a:effectLst/>
                <a:latin typeface="DIN Pro"/>
              </a:rPr>
              <a:t> Checking the box "</a:t>
            </a:r>
            <a:r>
              <a:rPr lang="en-US" b="0" i="1" dirty="0">
                <a:effectLst/>
                <a:latin typeface="DIN Pro"/>
              </a:rPr>
              <a:t>Log connections of clients that have not installed the CA certificate</a:t>
            </a:r>
            <a:r>
              <a:rPr lang="en-US" b="0" i="0" dirty="0">
                <a:effectLst/>
                <a:latin typeface="DIN Pro"/>
              </a:rPr>
              <a:t>" will log connections of clients that have not installed the CA certificate, however it will also log other cases of dropped connections.</a:t>
            </a:r>
          </a:p>
          <a:p>
            <a:pPr algn="l"/>
            <a:r>
              <a:rPr lang="en-US" b="0" i="1" dirty="0">
                <a:effectLst/>
                <a:latin typeface="DIN Pro"/>
              </a:rPr>
              <a:t>We recommend to clear this box</a:t>
            </a:r>
            <a:r>
              <a:rPr lang="en-US" b="0" i="0" dirty="0">
                <a:effectLst/>
                <a:latin typeface="DIN Pro"/>
              </a:rPr>
              <a:t>.</a:t>
            </a:r>
          </a:p>
          <a:p>
            <a:br>
              <a:rPr lang="en-US" dirty="0">
                <a:effectLst/>
              </a:rPr>
            </a:br>
            <a:endParaRPr lang="en-US" baseline="0" dirty="0"/>
          </a:p>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24</a:t>
            </a:fld>
            <a:endParaRPr lang="en-US" dirty="0"/>
          </a:p>
        </p:txBody>
      </p:sp>
    </p:spTree>
    <p:extLst>
      <p:ext uri="{BB962C8B-B14F-4D97-AF65-F5344CB8AC3E}">
        <p14:creationId xmlns:p14="http://schemas.microsoft.com/office/powerpoint/2010/main" val="1699380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https://sc1.checkpoint.com/documents/R81/WebAdminGuides/EN/CP_R81_ThreatPrevention_AdminGuide/Topics-TPG/Using_Threat_Prevention_with_HTTPS_Traffic.htm?Highlight=TLS</a:t>
            </a:r>
          </a:p>
          <a:p>
            <a:endParaRPr lang="en-US" dirty="0"/>
          </a:p>
        </p:txBody>
      </p:sp>
      <p:sp>
        <p:nvSpPr>
          <p:cNvPr id="4" name="Slide Number Placeholder 3"/>
          <p:cNvSpPr>
            <a:spLocks noGrp="1"/>
          </p:cNvSpPr>
          <p:nvPr>
            <p:ph type="sldNum" sz="quarter" idx="5"/>
          </p:nvPr>
        </p:nvSpPr>
        <p:spPr/>
        <p:txBody>
          <a:bodyPr/>
          <a:lstStyle/>
          <a:p>
            <a:fld id="{3EEE9B47-791B-47F7-AE03-C0D580CA0B67}" type="slidenum">
              <a:rPr lang="en-US" smtClean="0"/>
              <a:pPr/>
              <a:t>2</a:t>
            </a:fld>
            <a:endParaRPr lang="en-US" dirty="0"/>
          </a:p>
        </p:txBody>
      </p:sp>
    </p:spTree>
    <p:extLst>
      <p:ext uri="{BB962C8B-B14F-4D97-AF65-F5344CB8AC3E}">
        <p14:creationId xmlns:p14="http://schemas.microsoft.com/office/powerpoint/2010/main" val="30177737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you finish</a:t>
            </a:r>
            <a:r>
              <a:rPr lang="en-US" baseline="0" dirty="0"/>
              <a:t> the install process you need to close the </a:t>
            </a:r>
            <a:r>
              <a:rPr lang="en-US" baseline="0" dirty="0" err="1"/>
              <a:t>SmartDashboard</a:t>
            </a:r>
            <a:r>
              <a:rPr lang="en-US" baseline="0" dirty="0"/>
              <a:t>.</a:t>
            </a:r>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27</a:t>
            </a:fld>
            <a:endParaRPr lang="en-US" dirty="0"/>
          </a:p>
        </p:txBody>
      </p:sp>
    </p:spTree>
    <p:extLst>
      <p:ext uri="{BB962C8B-B14F-4D97-AF65-F5344CB8AC3E}">
        <p14:creationId xmlns:p14="http://schemas.microsoft.com/office/powerpoint/2010/main" val="41092175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Publish</a:t>
            </a:r>
            <a:r>
              <a:rPr lang="en-US" baseline="0" dirty="0"/>
              <a:t> the changes and install the policy.</a:t>
            </a:r>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28</a:t>
            </a:fld>
            <a:endParaRPr lang="en-US" dirty="0"/>
          </a:p>
        </p:txBody>
      </p:sp>
    </p:spTree>
    <p:extLst>
      <p:ext uri="{BB962C8B-B14F-4D97-AF65-F5344CB8AC3E}">
        <p14:creationId xmlns:p14="http://schemas.microsoft.com/office/powerpoint/2010/main" val="35299205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Copy the root CA</a:t>
            </a:r>
            <a:r>
              <a:rPr lang="en-US" baseline="0" dirty="0"/>
              <a:t> certificate to the Windows computer</a:t>
            </a:r>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29</a:t>
            </a:fld>
            <a:endParaRPr lang="en-US" dirty="0"/>
          </a:p>
        </p:txBody>
      </p:sp>
    </p:spTree>
    <p:extLst>
      <p:ext uri="{BB962C8B-B14F-4D97-AF65-F5344CB8AC3E}">
        <p14:creationId xmlns:p14="http://schemas.microsoft.com/office/powerpoint/2010/main" val="14779007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The "Categorize HTTPS websites" feature (in combination with URL Filtering) lets you categorize HTTPS sites without having to enable HTTPS Inspection.</a:t>
            </a:r>
          </a:p>
          <a:p>
            <a:r>
              <a:rPr lang="en-US" dirty="0">
                <a:effectLst/>
              </a:rPr>
              <a:t>When HTTPS Inspection is enabled, it also allows categorization for connections that are bypassed according the HTTPS Inspection rule base.</a:t>
            </a:r>
          </a:p>
          <a:p>
            <a:r>
              <a:rPr lang="en-US" dirty="0">
                <a:effectLst/>
              </a:rPr>
              <a:t>This feature does not perform inspection on the traffic and is only used to categorize sites so that URL Filtering rules can be enforced correctly.</a:t>
            </a:r>
          </a:p>
          <a:p>
            <a:r>
              <a:rPr lang="en-US" dirty="0">
                <a:effectLst/>
              </a:rPr>
              <a:t>Policies based on feature should consider that the confidence level in categorization is lower than that of HTTPS Inspection.</a:t>
            </a:r>
          </a:p>
          <a:p>
            <a:r>
              <a:rPr lang="en-US" dirty="0">
                <a:effectLst/>
              </a:rPr>
              <a:t>Similarly to HTTPS Inspection, the site’s category is resolved according to the SAN (Subject Alternative Name) or CN (Common Name) fields of server's certificate, and the SNI (Server Name Indication) TLS extension sent by the client.</a:t>
            </a:r>
          </a:p>
          <a:p>
            <a:r>
              <a:rPr lang="en-US" dirty="0">
                <a:effectLst/>
              </a:rPr>
              <a:t>Note: Just like with HTTPS Inspection, make sure the Security Gateway is connected to the Internet, either directly or through a proxy.</a:t>
            </a:r>
          </a:p>
          <a:p>
            <a:r>
              <a:rPr lang="en-US" dirty="0">
                <a:effectLst/>
              </a:rPr>
              <a:t>A proxy server can be defined in the Security Gateway properties, or in the Global Properties.</a:t>
            </a:r>
          </a:p>
          <a:p>
            <a:pPr algn="l"/>
            <a:r>
              <a:rPr lang="en-US" b="0" i="0" dirty="0">
                <a:effectLst/>
                <a:latin typeface="DIN Pro"/>
              </a:rPr>
              <a:t> </a:t>
            </a:r>
          </a:p>
          <a:p>
            <a:endParaRPr lang="en-US" dirty="0"/>
          </a:p>
        </p:txBody>
      </p:sp>
      <p:sp>
        <p:nvSpPr>
          <p:cNvPr id="4" name="Slide Number Placeholder 3"/>
          <p:cNvSpPr>
            <a:spLocks noGrp="1"/>
          </p:cNvSpPr>
          <p:nvPr>
            <p:ph type="sldNum" sz="quarter" idx="5"/>
          </p:nvPr>
        </p:nvSpPr>
        <p:spPr/>
        <p:txBody>
          <a:bodyPr/>
          <a:lstStyle/>
          <a:p>
            <a:fld id="{3EEE9B47-791B-47F7-AE03-C0D580CA0B67}" type="slidenum">
              <a:rPr lang="en-US" smtClean="0"/>
              <a:pPr/>
              <a:t>39</a:t>
            </a:fld>
            <a:endParaRPr lang="en-US" dirty="0"/>
          </a:p>
        </p:txBody>
      </p:sp>
    </p:spTree>
    <p:extLst>
      <p:ext uri="{BB962C8B-B14F-4D97-AF65-F5344CB8AC3E}">
        <p14:creationId xmlns:p14="http://schemas.microsoft.com/office/powerpoint/2010/main" val="17089337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“Browse</a:t>
            </a:r>
            <a:r>
              <a:rPr lang="en-US" baseline="0" dirty="0"/>
              <a:t> Time” is given in seconds.</a:t>
            </a:r>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40</a:t>
            </a:fld>
            <a:endParaRPr lang="en-US" dirty="0"/>
          </a:p>
        </p:txBody>
      </p:sp>
    </p:spTree>
    <p:extLst>
      <p:ext uri="{BB962C8B-B14F-4D97-AF65-F5344CB8AC3E}">
        <p14:creationId xmlns:p14="http://schemas.microsoft.com/office/powerpoint/2010/main" val="22249407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EE9B47-791B-47F7-AE03-C0D580CA0B67}" type="slidenum">
              <a:rPr lang="en-US" smtClean="0"/>
              <a:pPr/>
              <a:t>41</a:t>
            </a:fld>
            <a:endParaRPr lang="en-US" dirty="0"/>
          </a:p>
        </p:txBody>
      </p:sp>
    </p:spTree>
    <p:extLst>
      <p:ext uri="{BB962C8B-B14F-4D97-AF65-F5344CB8AC3E}">
        <p14:creationId xmlns:p14="http://schemas.microsoft.com/office/powerpoint/2010/main" val="28215174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42</a:t>
            </a:fld>
            <a:endParaRPr lang="en-US" dirty="0"/>
          </a:p>
        </p:txBody>
      </p:sp>
    </p:spTree>
    <p:extLst>
      <p:ext uri="{BB962C8B-B14F-4D97-AF65-F5344CB8AC3E}">
        <p14:creationId xmlns:p14="http://schemas.microsoft.com/office/powerpoint/2010/main" val="26889195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Inbound HTTPS Inspection protects internal servers (for example, data centers and web servers) from malicious attacks coming from the Internet.</a:t>
            </a:r>
          </a:p>
          <a:p>
            <a:endParaRPr lang="en-US" dirty="0"/>
          </a:p>
          <a:p>
            <a:r>
              <a:rPr lang="en-US" dirty="0"/>
              <a:t>Inbound connections are HTTPS connections that start from an external client and connect to an internal server in the DMZ or the network.</a:t>
            </a:r>
          </a:p>
          <a:p>
            <a:endParaRPr lang="en-US" dirty="0"/>
          </a:p>
          <a:p>
            <a:r>
              <a:rPr lang="en-US" dirty="0"/>
              <a:t>The Security Gateway compares the HTTPS request to the HTTPS Inspection Rule Base.</a:t>
            </a:r>
          </a:p>
          <a:p>
            <a:endParaRPr lang="en-US" dirty="0"/>
          </a:p>
          <a:p>
            <a:r>
              <a:rPr lang="en-US" dirty="0"/>
              <a:t>If the request does not match a rule, the packet is not decrypted.</a:t>
            </a:r>
          </a:p>
          <a:p>
            <a:endParaRPr lang="en-US" dirty="0"/>
          </a:p>
          <a:p>
            <a:r>
              <a:rPr lang="en-US" dirty="0"/>
              <a:t>If the request matches an inspection rule, the Security Gateway uses the certificate for the internal server to create a HTTPS connection with the external client.</a:t>
            </a:r>
          </a:p>
          <a:p>
            <a:endParaRPr lang="en-US" dirty="0"/>
          </a:p>
          <a:p>
            <a:r>
              <a:rPr lang="en-US" dirty="0"/>
              <a:t>The Security Gateway creates a new HTTPS connection with the internal server.</a:t>
            </a:r>
          </a:p>
          <a:p>
            <a:endParaRPr lang="en-US" dirty="0"/>
          </a:p>
          <a:p>
            <a:r>
              <a:rPr lang="en-US" dirty="0"/>
              <a:t>Since the Security Gateway has a secure connection with the external client, it can decrypt the HTTPS traffic.</a:t>
            </a:r>
          </a:p>
          <a:p>
            <a:endParaRPr lang="en-US" dirty="0"/>
          </a:p>
          <a:p>
            <a:r>
              <a:rPr lang="en-US" dirty="0"/>
              <a:t>The decrypted traffic is inspected according to the policy.</a:t>
            </a:r>
          </a:p>
          <a:p>
            <a:endParaRPr lang="en-US" dirty="0"/>
          </a:p>
          <a:p>
            <a:r>
              <a:rPr lang="en-US" dirty="0"/>
              <a:t>Flow on Security Gateway:</a:t>
            </a:r>
          </a:p>
          <a:p>
            <a:endParaRPr lang="en-US" dirty="0"/>
          </a:p>
          <a:p>
            <a:r>
              <a:rPr lang="en-US" dirty="0"/>
              <a:t>Intercept the request.</a:t>
            </a:r>
          </a:p>
          <a:p>
            <a:r>
              <a:rPr lang="en-US" dirty="0"/>
              <a:t>Use the server's original certificate and private key to initiate a TLS connection with the client.</a:t>
            </a:r>
          </a:p>
          <a:p>
            <a:r>
              <a:rPr lang="en-US" dirty="0"/>
              <a:t>Create and establishes a new TLS connection with the web server.</a:t>
            </a:r>
          </a:p>
          <a:p>
            <a:r>
              <a:rPr lang="en-US" dirty="0"/>
              <a:t>Using the two TLS connections:</a:t>
            </a:r>
          </a:p>
          <a:p>
            <a:r>
              <a:rPr lang="en-US" dirty="0"/>
              <a:t>Decrypt the encrypted data from the client.</a:t>
            </a:r>
          </a:p>
          <a:p>
            <a:r>
              <a:rPr lang="en-US" dirty="0"/>
              <a:t>Inspect the clear text content for all blades set in the policy.</a:t>
            </a:r>
          </a:p>
          <a:p>
            <a:r>
              <a:rPr lang="en-US" dirty="0"/>
              <a:t>Encrypt the data again to keep client privacy as the data travels to the destination server behind the Security Gateway.</a:t>
            </a:r>
          </a:p>
        </p:txBody>
      </p:sp>
      <p:sp>
        <p:nvSpPr>
          <p:cNvPr id="4" name="Slide Number Placeholder 3"/>
          <p:cNvSpPr>
            <a:spLocks noGrp="1"/>
          </p:cNvSpPr>
          <p:nvPr>
            <p:ph type="sldNum" sz="quarter" idx="10"/>
          </p:nvPr>
        </p:nvSpPr>
        <p:spPr/>
        <p:txBody>
          <a:bodyPr/>
          <a:lstStyle/>
          <a:p>
            <a:fld id="{3EEE9B47-791B-47F7-AE03-C0D580CA0B67}" type="slidenum">
              <a:rPr lang="en-US" smtClean="0"/>
              <a:pPr/>
              <a:t>43</a:t>
            </a:fld>
            <a:endParaRPr lang="en-US" dirty="0"/>
          </a:p>
        </p:txBody>
      </p:sp>
    </p:spTree>
    <p:extLst>
      <p:ext uri="{BB962C8B-B14F-4D97-AF65-F5344CB8AC3E}">
        <p14:creationId xmlns:p14="http://schemas.microsoft.com/office/powerpoint/2010/main" val="20221845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44</a:t>
            </a:fld>
            <a:endParaRPr lang="en-US" dirty="0"/>
          </a:p>
        </p:txBody>
      </p:sp>
    </p:spTree>
    <p:extLst>
      <p:ext uri="{BB962C8B-B14F-4D97-AF65-F5344CB8AC3E}">
        <p14:creationId xmlns:p14="http://schemas.microsoft.com/office/powerpoint/2010/main" val="39425681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lphaUcPeriod"/>
            </a:pPr>
            <a:r>
              <a:rPr lang="en-US" b="1" i="0" dirty="0">
                <a:effectLst/>
                <a:latin typeface="DIN Pro"/>
              </a:rPr>
              <a:t>Using the entire certificate chain for configuring inspection of incoming traffic</a:t>
            </a:r>
            <a:endParaRPr lang="en-US" b="0" i="0" dirty="0">
              <a:effectLst/>
              <a:latin typeface="DIN Pro"/>
            </a:endParaRPr>
          </a:p>
          <a:p>
            <a:pPr algn="l">
              <a:buFont typeface="+mj-lt"/>
              <a:buAutoNum type="alphaUcPeriod"/>
            </a:pPr>
            <a:r>
              <a:rPr lang="en-US" b="0" i="0" dirty="0">
                <a:effectLst/>
                <a:latin typeface="DIN Pro"/>
              </a:rPr>
              <a:t>When importing an internal server's certificate for incoming traffic inspection, it is necessary to include all the intermediate CAs of the chain in the *.p12 file.</a:t>
            </a:r>
          </a:p>
          <a:p>
            <a:pPr algn="l">
              <a:buFont typeface="+mj-lt"/>
              <a:buAutoNum type="alphaUcPeriod"/>
            </a:pPr>
            <a:r>
              <a:rPr lang="en-US" b="0" i="0" dirty="0">
                <a:effectLst/>
                <a:latin typeface="DIN Pro"/>
              </a:rPr>
              <a:t>Inclusion of only the server certificate may cause some browsers to warn about untrusted sites, since some browsers are unable to fetch and validate the complete certificate chain.</a:t>
            </a:r>
          </a:p>
          <a:p>
            <a:pPr algn="l">
              <a:buFont typeface="+mj-lt"/>
              <a:buAutoNum type="alphaUcPeriod"/>
            </a:pPr>
            <a:r>
              <a:rPr lang="en-US" b="1" i="0" dirty="0">
                <a:effectLst/>
                <a:latin typeface="DIN Pro"/>
              </a:rPr>
              <a:t>CA creation/import - Using a CA certificate for HTTPS Inspection of outgoing traffic</a:t>
            </a:r>
            <a:endParaRPr lang="en-US" b="0" i="0" dirty="0">
              <a:effectLst/>
              <a:latin typeface="DIN Pro"/>
            </a:endParaRPr>
          </a:p>
          <a:p>
            <a:pPr algn="l">
              <a:buFont typeface="+mj-lt"/>
              <a:buAutoNum type="alphaUcPeriod"/>
            </a:pPr>
            <a:r>
              <a:rPr lang="en-US" b="0" i="0" dirty="0">
                <a:effectLst/>
                <a:latin typeface="DIN Pro"/>
              </a:rPr>
              <a:t>When importing an external certificate in </a:t>
            </a:r>
            <a:r>
              <a:rPr lang="en-US" b="0" i="0" dirty="0" err="1">
                <a:effectLst/>
                <a:latin typeface="DIN Pro"/>
              </a:rPr>
              <a:t>SmartDashboard</a:t>
            </a:r>
            <a:r>
              <a:rPr lang="en-US" b="0" i="0" dirty="0">
                <a:effectLst/>
                <a:latin typeface="DIN Pro"/>
              </a:rPr>
              <a:t> on the - "Advanced" - "HTTPS Inspection" - "Gateways" - "Import Certificate from file...", it is imperative to use a </a:t>
            </a:r>
            <a:r>
              <a:rPr lang="en-US" b="1" i="1" dirty="0">
                <a:effectLst/>
                <a:latin typeface="DIN Pro"/>
              </a:rPr>
              <a:t>CA certificate</a:t>
            </a:r>
            <a:r>
              <a:rPr lang="en-US" b="0" i="0" dirty="0">
                <a:effectLst/>
                <a:latin typeface="DIN Pro"/>
              </a:rPr>
              <a:t>, so that this certificate can be used to sign certificates generated by Security Gateway for outgoing traffic inspection.</a:t>
            </a:r>
          </a:p>
          <a:p>
            <a:pPr algn="l">
              <a:buFont typeface="+mj-lt"/>
              <a:buAutoNum type="alphaUcPeriod"/>
            </a:pPr>
            <a:r>
              <a:rPr lang="en-US" b="0" i="0" dirty="0">
                <a:effectLst/>
                <a:latin typeface="DIN Pro"/>
              </a:rPr>
              <a:t>Importing a non-CA certificate will result in client browsers </a:t>
            </a:r>
            <a:r>
              <a:rPr lang="en-US" b="1" i="1" dirty="0">
                <a:effectLst/>
                <a:latin typeface="DIN Pro"/>
              </a:rPr>
              <a:t>refusing the connection</a:t>
            </a:r>
            <a:r>
              <a:rPr lang="en-US" b="0" i="0" dirty="0">
                <a:effectLst/>
                <a:latin typeface="DIN Pro"/>
              </a:rPr>
              <a:t>.</a:t>
            </a:r>
          </a:p>
          <a:p>
            <a:endParaRPr lang="en-US" dirty="0"/>
          </a:p>
          <a:p>
            <a:pPr algn="l">
              <a:buFont typeface="Arial" panose="020B0604020202020204" pitchFamily="34" charset="0"/>
              <a:buChar char="•"/>
            </a:pPr>
            <a:r>
              <a:rPr lang="en-US" b="0" i="0" dirty="0">
                <a:effectLst/>
                <a:latin typeface="DIN Pro"/>
              </a:rPr>
              <a:t>For </a:t>
            </a:r>
            <a:r>
              <a:rPr lang="en-US" b="0" i="1" dirty="0">
                <a:effectLst/>
                <a:latin typeface="DIN Pro"/>
              </a:rPr>
              <a:t>best security</a:t>
            </a:r>
            <a:r>
              <a:rPr lang="en-US" b="0" i="0" dirty="0">
                <a:effectLst/>
                <a:latin typeface="DIN Pro"/>
              </a:rPr>
              <a:t>, the order should be:</a:t>
            </a:r>
          </a:p>
          <a:p>
            <a:pPr marL="742950" lvl="1" indent="-285750" algn="l">
              <a:buFont typeface="Arial" panose="020B0604020202020204" pitchFamily="34" charset="0"/>
              <a:buChar char="•"/>
            </a:pPr>
            <a:r>
              <a:rPr lang="en-US" b="0" i="0" dirty="0">
                <a:effectLst/>
                <a:latin typeface="DIN Pro"/>
              </a:rPr>
              <a:t>3) Make the Security Gateway's internal CA a subordinate CA of an existing CA of the organization.</a:t>
            </a:r>
          </a:p>
          <a:p>
            <a:pPr marL="742950" lvl="1" indent="-285750" algn="l">
              <a:buFont typeface="Arial" panose="020B0604020202020204" pitchFamily="34" charset="0"/>
              <a:buChar char="•"/>
            </a:pPr>
            <a:r>
              <a:rPr lang="en-US" b="0" i="0" dirty="0">
                <a:effectLst/>
                <a:latin typeface="DIN Pro"/>
              </a:rPr>
              <a:t>1) Deploy this certificate on the entire organization (usually through GPO for Windows domain).</a:t>
            </a:r>
          </a:p>
          <a:p>
            <a:pPr marL="742950" lvl="1" indent="-285750" algn="l">
              <a:buFont typeface="Arial" panose="020B0604020202020204" pitchFamily="34" charset="0"/>
              <a:buChar char="•"/>
            </a:pPr>
            <a:r>
              <a:rPr lang="en-US" b="0" i="0" dirty="0">
                <a:effectLst/>
                <a:latin typeface="DIN Pro"/>
              </a:rPr>
              <a:t>2) Export a CA certificate from an existing CA of the organization.</a:t>
            </a:r>
          </a:p>
          <a:p>
            <a:endParaRPr lang="en-US" b="1" dirty="0"/>
          </a:p>
          <a:p>
            <a:endParaRPr lang="en-US" b="1" dirty="0"/>
          </a:p>
        </p:txBody>
      </p:sp>
      <p:sp>
        <p:nvSpPr>
          <p:cNvPr id="4" name="Slide Number Placeholder 3"/>
          <p:cNvSpPr>
            <a:spLocks noGrp="1"/>
          </p:cNvSpPr>
          <p:nvPr>
            <p:ph type="sldNum" sz="quarter" idx="5"/>
          </p:nvPr>
        </p:nvSpPr>
        <p:spPr/>
        <p:txBody>
          <a:bodyPr/>
          <a:lstStyle/>
          <a:p>
            <a:fld id="{3EEE9B47-791B-47F7-AE03-C0D580CA0B67}" type="slidenum">
              <a:rPr lang="en-US" smtClean="0"/>
              <a:pPr/>
              <a:t>46</a:t>
            </a:fld>
            <a:endParaRPr lang="en-US" dirty="0"/>
          </a:p>
        </p:txBody>
      </p:sp>
    </p:spTree>
    <p:extLst>
      <p:ext uri="{BB962C8B-B14F-4D97-AF65-F5344CB8AC3E}">
        <p14:creationId xmlns:p14="http://schemas.microsoft.com/office/powerpoint/2010/main" val="4071538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kern="0" dirty="0"/>
              <a:t>50% of application layer attacks are encrypted</a:t>
            </a:r>
          </a:p>
          <a:p>
            <a:r>
              <a:rPr lang="en-US" kern="0" dirty="0"/>
              <a:t>HTTPS attacks increased 20% year over year</a:t>
            </a:r>
          </a:p>
          <a:p>
            <a:r>
              <a:rPr lang="en-US" kern="0" dirty="0"/>
              <a:t>Mobile applications still use http</a:t>
            </a:r>
          </a:p>
          <a:p>
            <a:endParaRPr lang="en-US" dirty="0"/>
          </a:p>
          <a:p>
            <a:r>
              <a:rPr lang="en-US" dirty="0"/>
              <a:t>https://webtribunal.net/blog/TLS-stats/</a:t>
            </a:r>
          </a:p>
          <a:p>
            <a:r>
              <a:rPr lang="en-US" dirty="0"/>
              <a:t>Mac 96%</a:t>
            </a:r>
          </a:p>
          <a:p>
            <a:r>
              <a:rPr lang="en-US" dirty="0"/>
              <a:t>Windows 94%</a:t>
            </a:r>
          </a:p>
          <a:p>
            <a:r>
              <a:rPr lang="en-US" dirty="0"/>
              <a:t>Linux 90%</a:t>
            </a:r>
          </a:p>
        </p:txBody>
      </p:sp>
      <p:sp>
        <p:nvSpPr>
          <p:cNvPr id="4" name="Slide Number Placeholder 3"/>
          <p:cNvSpPr>
            <a:spLocks noGrp="1"/>
          </p:cNvSpPr>
          <p:nvPr>
            <p:ph type="sldNum" sz="quarter" idx="10"/>
          </p:nvPr>
        </p:nvSpPr>
        <p:spPr/>
        <p:txBody>
          <a:bodyPr/>
          <a:lstStyle/>
          <a:p>
            <a:fld id="{3EEE9B47-791B-47F7-AE03-C0D580CA0B67}" type="slidenum">
              <a:rPr lang="en-US" smtClean="0"/>
              <a:pPr/>
              <a:t>3</a:t>
            </a:fld>
            <a:endParaRPr lang="en-US" dirty="0"/>
          </a:p>
        </p:txBody>
      </p:sp>
    </p:spTree>
    <p:extLst>
      <p:ext uri="{BB962C8B-B14F-4D97-AF65-F5344CB8AC3E}">
        <p14:creationId xmlns:p14="http://schemas.microsoft.com/office/powerpoint/2010/main" val="11973851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https://support.checkpoint.com/results/sk/sk108202</a:t>
            </a:r>
          </a:p>
        </p:txBody>
      </p:sp>
      <p:sp>
        <p:nvSpPr>
          <p:cNvPr id="4" name="Slide Number Placeholder 3"/>
          <p:cNvSpPr>
            <a:spLocks noGrp="1"/>
          </p:cNvSpPr>
          <p:nvPr>
            <p:ph type="sldNum" sz="quarter" idx="5"/>
          </p:nvPr>
        </p:nvSpPr>
        <p:spPr/>
        <p:txBody>
          <a:bodyPr/>
          <a:lstStyle/>
          <a:p>
            <a:fld id="{3EEE9B47-791B-47F7-AE03-C0D580CA0B67}" type="slidenum">
              <a:rPr lang="en-US" smtClean="0"/>
              <a:pPr/>
              <a:t>49</a:t>
            </a:fld>
            <a:endParaRPr lang="en-US" dirty="0"/>
          </a:p>
        </p:txBody>
      </p:sp>
    </p:spTree>
    <p:extLst>
      <p:ext uri="{BB962C8B-B14F-4D97-AF65-F5344CB8AC3E}">
        <p14:creationId xmlns:p14="http://schemas.microsoft.com/office/powerpoint/2010/main" val="20767573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Categorize HTTPS traffic</a:t>
            </a:r>
            <a:r>
              <a:rPr lang="en-US" baseline="0" dirty="0"/>
              <a:t> based on the FQDN does not work when there is a proxy between the gateway and the Internet or when the gateway itself is working as a proxy. </a:t>
            </a:r>
          </a:p>
          <a:p>
            <a:endParaRPr lang="en-US" baseline="0" dirty="0"/>
          </a:p>
          <a:p>
            <a:r>
              <a:rPr lang="en-US" baseline="0" dirty="0"/>
              <a:t>https://sc1.checkpoint.com/documents/R81/WebAdminGuides/EN/CP_R81_ThreatPrevention_AdminGuide/Search.htm?q=TLS</a:t>
            </a:r>
          </a:p>
          <a:p>
            <a:endParaRPr lang="en-US" baseline="0" dirty="0"/>
          </a:p>
          <a:p>
            <a:r>
              <a:rPr lang="en-US" baseline="0" dirty="0"/>
              <a:t>Sk108757 </a:t>
            </a:r>
            <a:r>
              <a:rPr lang="en-US" sz="1200" b="1" i="0" kern="1200" dirty="0">
                <a:solidFill>
                  <a:schemeClr val="tx1"/>
                </a:solidFill>
                <a:effectLst/>
                <a:latin typeface="Arial" charset="0"/>
                <a:ea typeface="+mn-ea"/>
                <a:cs typeface="+mn-cs"/>
              </a:rPr>
              <a:t>How to estimate the performance impact of HTTPS Inspection using the Appliance Sizing Tool </a:t>
            </a:r>
            <a:endParaRPr lang="en-US" baseline="0" dirty="0"/>
          </a:p>
          <a:p>
            <a:r>
              <a:rPr lang="en-US" dirty="0"/>
              <a:t>https://supportcenter.checkpoint.com/supportcenter/portal?eventSubmit_doGoviewsolutiondetails=&amp;solutionid=sk108757 </a:t>
            </a:r>
          </a:p>
          <a:p>
            <a:endParaRPr lang="en-US" dirty="0"/>
          </a:p>
          <a:p>
            <a:r>
              <a:rPr lang="en-US" dirty="0"/>
              <a:t>https://support.checkpoint.com/results/sk/sk108202</a:t>
            </a:r>
          </a:p>
          <a:p>
            <a:r>
              <a:rPr lang="en-US" dirty="0"/>
              <a:t>https://support.checkpoint.com/results/sk/sk112214</a:t>
            </a:r>
          </a:p>
          <a:p>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https://supportcenter.checkpoint.com/supportcenter/portal?eventSubmit_doGoviewsolutiondetails=&amp;solutionid=sk167052</a:t>
            </a:r>
          </a:p>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50</a:t>
            </a:fld>
            <a:endParaRPr lang="en-US" dirty="0"/>
          </a:p>
        </p:txBody>
      </p:sp>
    </p:spTree>
    <p:extLst>
      <p:ext uri="{BB962C8B-B14F-4D97-AF65-F5344CB8AC3E}">
        <p14:creationId xmlns:p14="http://schemas.microsoft.com/office/powerpoint/2010/main" val="1663792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lphaUcPeriod"/>
            </a:pPr>
            <a:r>
              <a:rPr lang="en-US" b="1" i="0" dirty="0">
                <a:effectLst/>
                <a:latin typeface="DIN Pro"/>
              </a:rPr>
              <a:t>Making sure all intermediate certificates in the chain are signed with SHA-256 to avoid browser warnings</a:t>
            </a:r>
            <a:endParaRPr lang="en-US" b="0" i="0" dirty="0">
              <a:effectLst/>
              <a:latin typeface="DIN Pro"/>
            </a:endParaRPr>
          </a:p>
          <a:p>
            <a:pPr algn="l">
              <a:buFont typeface="+mj-lt"/>
              <a:buAutoNum type="alphaUcPeriod"/>
            </a:pPr>
            <a:r>
              <a:rPr lang="en-US" b="0" i="0" dirty="0">
                <a:effectLst/>
                <a:latin typeface="DIN Pro"/>
              </a:rPr>
              <a:t>For both incoming and outgoing inspection, validate that all intermediate certificates in the chain are signed with SHA-256 (or higher) algorithm.</a:t>
            </a:r>
          </a:p>
          <a:p>
            <a:pPr algn="l">
              <a:buFont typeface="+mj-lt"/>
              <a:buAutoNum type="alphaUcPeriod"/>
            </a:pPr>
            <a:r>
              <a:rPr lang="en-US" b="0" i="0" dirty="0">
                <a:effectLst/>
                <a:latin typeface="DIN Pro"/>
              </a:rPr>
              <a:t>Otherwise, browsers may warn (either by icon next to the URL, or in other ways) that the connection is not secure enough.</a:t>
            </a:r>
          </a:p>
          <a:p>
            <a:pPr algn="l">
              <a:buFont typeface="+mj-lt"/>
              <a:buAutoNum type="alphaUcPeriod"/>
            </a:pPr>
            <a:r>
              <a:rPr lang="en-US" b="0" i="0" dirty="0">
                <a:effectLst/>
                <a:latin typeface="DIN Pro"/>
              </a:rPr>
              <a:t>This limitation applies only to intermediate certificates in the chain, and not to root CAs.</a:t>
            </a:r>
          </a:p>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51</a:t>
            </a:fld>
            <a:endParaRPr lang="en-US" dirty="0"/>
          </a:p>
        </p:txBody>
      </p:sp>
    </p:spTree>
    <p:extLst>
      <p:ext uri="{BB962C8B-B14F-4D97-AF65-F5344CB8AC3E}">
        <p14:creationId xmlns:p14="http://schemas.microsoft.com/office/powerpoint/2010/main" val="14838063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Categorize HTTPS traffic</a:t>
            </a:r>
            <a:r>
              <a:rPr lang="en-US" baseline="0" dirty="0"/>
              <a:t> based on the FQDN does not work when there is a proxy between the gateway and the Internet or when the gateway itself is working as a proxy. </a:t>
            </a:r>
          </a:p>
          <a:p>
            <a:endParaRPr lang="en-US" baseline="0" dirty="0"/>
          </a:p>
          <a:p>
            <a:r>
              <a:rPr lang="en-US" baseline="0" dirty="0"/>
              <a:t>Sk108757 </a:t>
            </a:r>
            <a:r>
              <a:rPr lang="en-US" sz="1200" b="1" i="0" kern="1200" dirty="0">
                <a:solidFill>
                  <a:schemeClr val="tx1"/>
                </a:solidFill>
                <a:effectLst/>
                <a:latin typeface="Arial" charset="0"/>
                <a:ea typeface="+mn-ea"/>
                <a:cs typeface="+mn-cs"/>
              </a:rPr>
              <a:t>How to estimate the performance impact of HTTPS Inspection using the Appliance Sizing Tool </a:t>
            </a:r>
            <a:endParaRPr lang="en-US" baseline="0" dirty="0"/>
          </a:p>
          <a:p>
            <a:r>
              <a:rPr lang="en-US" dirty="0"/>
              <a:t>https://supportcenter.checkpoint.com/supportcenter/portal?eventSubmit_doGoviewsolutiondetails=&amp;solutionid=sk108757 </a:t>
            </a:r>
          </a:p>
          <a:p>
            <a:endParaRPr lang="en-US" dirty="0"/>
          </a:p>
          <a:p>
            <a:r>
              <a:rPr lang="en-US" b="1" dirty="0"/>
              <a:t>https://supportcenter.checkpoint.com/supportcenter/portal?eventSubmit_doGoviewsolutiondetails=&amp;solutionid=sk111754</a:t>
            </a:r>
          </a:p>
        </p:txBody>
      </p:sp>
      <p:sp>
        <p:nvSpPr>
          <p:cNvPr id="4" name="Slide Number Placeholder 3"/>
          <p:cNvSpPr>
            <a:spLocks noGrp="1"/>
          </p:cNvSpPr>
          <p:nvPr>
            <p:ph type="sldNum" sz="quarter" idx="10"/>
          </p:nvPr>
        </p:nvSpPr>
        <p:spPr/>
        <p:txBody>
          <a:bodyPr/>
          <a:lstStyle/>
          <a:p>
            <a:fld id="{3EEE9B47-791B-47F7-AE03-C0D580CA0B67}" type="slidenum">
              <a:rPr lang="en-US" smtClean="0"/>
              <a:pPr/>
              <a:t>52</a:t>
            </a:fld>
            <a:endParaRPr lang="en-US" dirty="0"/>
          </a:p>
        </p:txBody>
      </p:sp>
    </p:spTree>
    <p:extLst>
      <p:ext uri="{BB962C8B-B14F-4D97-AF65-F5344CB8AC3E}">
        <p14:creationId xmlns:p14="http://schemas.microsoft.com/office/powerpoint/2010/main" val="25731953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53</a:t>
            </a:fld>
            <a:endParaRPr lang="en-US" dirty="0"/>
          </a:p>
        </p:txBody>
      </p:sp>
    </p:spTree>
    <p:extLst>
      <p:ext uri="{BB962C8B-B14F-4D97-AF65-F5344CB8AC3E}">
        <p14:creationId xmlns:p14="http://schemas.microsoft.com/office/powerpoint/2010/main" val="462241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i="0" kern="1200" dirty="0">
                <a:solidFill>
                  <a:schemeClr val="tx1"/>
                </a:solidFill>
                <a:effectLst/>
                <a:latin typeface="Arial" charset="0"/>
                <a:ea typeface="+mn-ea"/>
                <a:cs typeface="+mn-cs"/>
              </a:rPr>
              <a:t>Note:</a:t>
            </a:r>
            <a:r>
              <a:rPr lang="en-US" sz="1600" b="0" i="0" kern="1200" dirty="0">
                <a:solidFill>
                  <a:schemeClr val="tx1"/>
                </a:solidFill>
                <a:effectLst/>
                <a:latin typeface="Arial" charset="0"/>
                <a:ea typeface="+mn-ea"/>
                <a:cs typeface="+mn-cs"/>
              </a:rPr>
              <a:t> Checking the box "</a:t>
            </a:r>
            <a:r>
              <a:rPr lang="en-US" sz="1600" b="0" i="1" kern="1200" dirty="0">
                <a:solidFill>
                  <a:schemeClr val="tx1"/>
                </a:solidFill>
                <a:effectLst/>
                <a:latin typeface="Arial" charset="0"/>
                <a:ea typeface="+mn-ea"/>
                <a:cs typeface="+mn-cs"/>
              </a:rPr>
              <a:t>Log connections of clients that have not installed the CA certificate</a:t>
            </a:r>
            <a:r>
              <a:rPr lang="en-US" sz="1600" b="0" i="0" kern="1200" dirty="0">
                <a:solidFill>
                  <a:schemeClr val="tx1"/>
                </a:solidFill>
                <a:effectLst/>
                <a:latin typeface="Arial" charset="0"/>
                <a:ea typeface="+mn-ea"/>
                <a:cs typeface="+mn-cs"/>
              </a:rPr>
              <a:t>" will log connections of clients that have not installed the CA certificate, however it will also log other cases of dropped connections. </a:t>
            </a:r>
            <a:r>
              <a:rPr lang="en-US" sz="1600" b="0" i="1" kern="1200" dirty="0">
                <a:solidFill>
                  <a:schemeClr val="tx1"/>
                </a:solidFill>
                <a:effectLst/>
                <a:latin typeface="Arial" charset="0"/>
                <a:ea typeface="+mn-ea"/>
                <a:cs typeface="+mn-cs"/>
              </a:rPr>
              <a:t>It is recommended to clear this box</a:t>
            </a:r>
            <a:r>
              <a:rPr lang="en-US" sz="1600" b="0" i="0" kern="1200" dirty="0">
                <a:solidFill>
                  <a:schemeClr val="tx1"/>
                </a:solidFill>
                <a:effectLst/>
                <a:latin typeface="Arial" charset="0"/>
                <a:ea typeface="+mn-ea"/>
                <a:cs typeface="+mn-cs"/>
              </a:rPr>
              <a:t>.</a:t>
            </a:r>
            <a:endParaRPr lang="en-US" dirty="0"/>
          </a:p>
        </p:txBody>
      </p:sp>
      <p:sp>
        <p:nvSpPr>
          <p:cNvPr id="4" name="Slide Number Placeholder 3"/>
          <p:cNvSpPr>
            <a:spLocks noGrp="1"/>
          </p:cNvSpPr>
          <p:nvPr>
            <p:ph type="sldNum" sz="quarter" idx="5"/>
          </p:nvPr>
        </p:nvSpPr>
        <p:spPr/>
        <p:txBody>
          <a:bodyPr/>
          <a:lstStyle/>
          <a:p>
            <a:fld id="{3EEE9B47-791B-47F7-AE03-C0D580CA0B67}" type="slidenum">
              <a:rPr lang="en-US" smtClean="0"/>
              <a:pPr/>
              <a:t>54</a:t>
            </a:fld>
            <a:endParaRPr lang="en-US" dirty="0"/>
          </a:p>
        </p:txBody>
      </p:sp>
    </p:spTree>
    <p:extLst>
      <p:ext uri="{BB962C8B-B14F-4D97-AF65-F5344CB8AC3E}">
        <p14:creationId xmlns:p14="http://schemas.microsoft.com/office/powerpoint/2010/main" val="20241010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1" dirty="0"/>
              <a:t>You enable HTTPS Inspection on the Security Gateway and OneDrive will work from Your Windows computer but no longer from Your Android device.</a:t>
            </a:r>
            <a:r>
              <a:rPr lang="en-US" dirty="0"/>
              <a:t> </a:t>
            </a:r>
            <a:r>
              <a:rPr lang="en-US" b="1" u="sng" dirty="0"/>
              <a:t>This is not the fault of Check Point: it is a result of the Security Mechanics implemented in the applications</a:t>
            </a:r>
            <a:r>
              <a:rPr lang="en-US" u="sng" dirty="0"/>
              <a:t> (read for example about Dropbox Certificate Pinning </a:t>
            </a:r>
            <a:r>
              <a:rPr lang="en-US" u="sng" dirty="0">
                <a:hlinkClick r:id="rId3"/>
              </a:rPr>
              <a:t>here</a:t>
            </a:r>
            <a:r>
              <a:rPr lang="en-US" dirty="0"/>
              <a:t>). To allow the use of the applications listed in the sk112214 You need to create HTTPS Inspection bypass rules as documented in the sk. You may want to monitor the sk112214 for changes as the list of applications will be updated over time.</a:t>
            </a:r>
          </a:p>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55</a:t>
            </a:fld>
            <a:endParaRPr lang="en-US" dirty="0"/>
          </a:p>
        </p:txBody>
      </p:sp>
    </p:spTree>
    <p:extLst>
      <p:ext uri="{BB962C8B-B14F-4D97-AF65-F5344CB8AC3E}">
        <p14:creationId xmlns:p14="http://schemas.microsoft.com/office/powerpoint/2010/main" val="6684597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56</a:t>
            </a:fld>
            <a:endParaRPr lang="en-US" dirty="0"/>
          </a:p>
        </p:txBody>
      </p:sp>
    </p:spTree>
    <p:extLst>
      <p:ext uri="{BB962C8B-B14F-4D97-AF65-F5344CB8AC3E}">
        <p14:creationId xmlns:p14="http://schemas.microsoft.com/office/powerpoint/2010/main" val="395217002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58</a:t>
            </a:fld>
            <a:endParaRPr lang="en-US" dirty="0"/>
          </a:p>
        </p:txBody>
      </p:sp>
    </p:spTree>
    <p:extLst>
      <p:ext uri="{BB962C8B-B14F-4D97-AF65-F5344CB8AC3E}">
        <p14:creationId xmlns:p14="http://schemas.microsoft.com/office/powerpoint/2010/main" val="356339403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59</a:t>
            </a:fld>
            <a:endParaRPr lang="en-US" dirty="0"/>
          </a:p>
        </p:txBody>
      </p:sp>
    </p:spTree>
    <p:extLst>
      <p:ext uri="{BB962C8B-B14F-4D97-AF65-F5344CB8AC3E}">
        <p14:creationId xmlns:p14="http://schemas.microsoft.com/office/powerpoint/2010/main" val="6682339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4</a:t>
            </a:fld>
            <a:endParaRPr lang="en-US" dirty="0"/>
          </a:p>
        </p:txBody>
      </p:sp>
    </p:spTree>
    <p:extLst>
      <p:ext uri="{BB962C8B-B14F-4D97-AF65-F5344CB8AC3E}">
        <p14:creationId xmlns:p14="http://schemas.microsoft.com/office/powerpoint/2010/main" val="170848212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60</a:t>
            </a:fld>
            <a:endParaRPr lang="en-US" dirty="0"/>
          </a:p>
        </p:txBody>
      </p:sp>
    </p:spTree>
    <p:extLst>
      <p:ext uri="{BB962C8B-B14F-4D97-AF65-F5344CB8AC3E}">
        <p14:creationId xmlns:p14="http://schemas.microsoft.com/office/powerpoint/2010/main" val="33360390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61</a:t>
            </a:fld>
            <a:endParaRPr lang="en-US" dirty="0"/>
          </a:p>
        </p:txBody>
      </p:sp>
    </p:spTree>
    <p:extLst>
      <p:ext uri="{BB962C8B-B14F-4D97-AF65-F5344CB8AC3E}">
        <p14:creationId xmlns:p14="http://schemas.microsoft.com/office/powerpoint/2010/main" val="94254324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effectLst/>
                <a:latin typeface="DIN Pro"/>
              </a:rPr>
              <a:t>To allow bypass without impact on user experience or privacy, it is necessary to determine the site's category without performing TLS decryption.</a:t>
            </a:r>
          </a:p>
          <a:p>
            <a:pPr algn="l"/>
            <a:r>
              <a:rPr lang="en-US" b="0" i="0" dirty="0">
                <a:effectLst/>
                <a:latin typeface="DIN Pro"/>
              </a:rPr>
              <a:t>To accomplish this, the site’s category is resolved according to the SAN (Subject Alternative Name) or CN (Common Name) fields of server's certificate, and the SNI (Server Name Indication) TLS extension sent by the client.</a:t>
            </a:r>
          </a:p>
          <a:p>
            <a:pPr algn="l"/>
            <a:r>
              <a:rPr lang="en-US" b="0" i="0" dirty="0">
                <a:effectLst/>
                <a:latin typeface="DIN Pro"/>
              </a:rPr>
              <a:t>When the SNI extension isn’t provided by the client, users should take into account that connections to servers that present the same server certificate may be matched to the same category.</a:t>
            </a:r>
          </a:p>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62</a:t>
            </a:fld>
            <a:endParaRPr lang="en-US" dirty="0"/>
          </a:p>
        </p:txBody>
      </p:sp>
    </p:spTree>
    <p:extLst>
      <p:ext uri="{BB962C8B-B14F-4D97-AF65-F5344CB8AC3E}">
        <p14:creationId xmlns:p14="http://schemas.microsoft.com/office/powerpoint/2010/main" val="204968130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63</a:t>
            </a:fld>
            <a:endParaRPr lang="en-US" dirty="0"/>
          </a:p>
        </p:txBody>
      </p:sp>
    </p:spTree>
    <p:extLst>
      <p:ext uri="{BB962C8B-B14F-4D97-AF65-F5344CB8AC3E}">
        <p14:creationId xmlns:p14="http://schemas.microsoft.com/office/powerpoint/2010/main" val="328768544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64</a:t>
            </a:fld>
            <a:endParaRPr lang="en-US" dirty="0"/>
          </a:p>
        </p:txBody>
      </p:sp>
    </p:spTree>
    <p:extLst>
      <p:ext uri="{BB962C8B-B14F-4D97-AF65-F5344CB8AC3E}">
        <p14:creationId xmlns:p14="http://schemas.microsoft.com/office/powerpoint/2010/main" val="30929713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65</a:t>
            </a:fld>
            <a:endParaRPr lang="en-US" dirty="0"/>
          </a:p>
        </p:txBody>
      </p:sp>
    </p:spTree>
    <p:extLst>
      <p:ext uri="{BB962C8B-B14F-4D97-AF65-F5344CB8AC3E}">
        <p14:creationId xmlns:p14="http://schemas.microsoft.com/office/powerpoint/2010/main" val="381332912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600" u="sng" kern="1200" dirty="0">
                <a:solidFill>
                  <a:schemeClr val="tx1"/>
                </a:solidFill>
                <a:effectLst/>
                <a:latin typeface="Arial" charset="0"/>
                <a:ea typeface="+mn-ea"/>
                <a:cs typeface="+mn-cs"/>
                <a:hlinkClick r:id="rId3"/>
              </a:rPr>
              <a:t>Competitors video</a:t>
            </a:r>
            <a:r>
              <a:rPr lang="en-US" sz="1600" u="sng" kern="1200" baseline="0" dirty="0">
                <a:solidFill>
                  <a:schemeClr val="tx1"/>
                </a:solidFill>
                <a:effectLst/>
                <a:latin typeface="Arial" charset="0"/>
                <a:ea typeface="+mn-ea"/>
                <a:cs typeface="+mn-cs"/>
                <a:hlinkClick r:id="rId3"/>
              </a:rPr>
              <a:t> </a:t>
            </a:r>
            <a:endParaRPr lang="en-US" sz="1600" u="sng" kern="1200" dirty="0">
              <a:solidFill>
                <a:schemeClr val="tx1"/>
              </a:solidFill>
              <a:effectLst/>
              <a:latin typeface="Arial" charset="0"/>
              <a:ea typeface="+mn-ea"/>
              <a:cs typeface="+mn-cs"/>
              <a:hlinkClick r:id="" action="ppaction://noaction"/>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600" u="sng" kern="1200" dirty="0">
                <a:solidFill>
                  <a:schemeClr val="tx1"/>
                </a:solidFill>
                <a:effectLst/>
                <a:latin typeface="Arial" charset="0"/>
                <a:ea typeface="+mn-ea"/>
                <a:cs typeface="+mn-cs"/>
                <a:hlinkClick r:id="" action="ppaction://noaction"/>
              </a:rPr>
              <a:t>https://www.youtube.com/watch?v=yXv-svU72nM&amp;index=2&amp;list=PLwVbDDblU9bdPfgpldt89DZUFZi_q7t-S&amp;t=0s</a:t>
            </a:r>
            <a:endParaRPr lang="en-US" sz="1600" kern="1200" dirty="0">
              <a:solidFill>
                <a:schemeClr val="tx1"/>
              </a:solidFill>
              <a:effectLst/>
              <a:latin typeface="Arial"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66</a:t>
            </a:fld>
            <a:endParaRPr lang="en-US" dirty="0"/>
          </a:p>
        </p:txBody>
      </p:sp>
    </p:spTree>
    <p:extLst>
      <p:ext uri="{BB962C8B-B14F-4D97-AF65-F5344CB8AC3E}">
        <p14:creationId xmlns:p14="http://schemas.microsoft.com/office/powerpoint/2010/main" val="369976018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67</a:t>
            </a:fld>
            <a:endParaRPr lang="en-US" dirty="0"/>
          </a:p>
        </p:txBody>
      </p:sp>
    </p:spTree>
    <p:extLst>
      <p:ext uri="{BB962C8B-B14F-4D97-AF65-F5344CB8AC3E}">
        <p14:creationId xmlns:p14="http://schemas.microsoft.com/office/powerpoint/2010/main" val="353610897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33333"/>
                </a:solidFill>
                <a:effectLst/>
                <a:latin typeface="Open Sans" panose="020B0606030504020204" pitchFamily="34" charset="0"/>
              </a:rPr>
              <a:t>From R81, Check Point Security Gateway can inspect the Transport Layer Security (TLS) v1.3 traffic (see </a:t>
            </a:r>
            <a:r>
              <a:rPr lang="en-US" b="0" i="0" dirty="0">
                <a:effectLst/>
                <a:latin typeface="Open Sans" panose="020B0606030504020204" pitchFamily="34" charset="0"/>
                <a:hlinkClick r:id="rId3" tooltip="The Transport Layer Security (TLS) Protocol Version 1.3"/>
              </a:rPr>
              <a:t>RFC 8446</a:t>
            </a:r>
            <a:r>
              <a:rPr lang="en-US" b="0" i="0" dirty="0">
                <a:solidFill>
                  <a:srgbClr val="333333"/>
                </a:solidFill>
                <a:effectLst/>
                <a:latin typeface="Open Sans" panose="020B0606030504020204" pitchFamily="34" charset="0"/>
              </a:rPr>
              <a:t>).</a:t>
            </a:r>
          </a:p>
          <a:p>
            <a:r>
              <a:rPr lang="en-US" b="0" i="0" dirty="0">
                <a:solidFill>
                  <a:srgbClr val="333333"/>
                </a:solidFill>
                <a:effectLst/>
                <a:latin typeface="Open Sans" panose="020B0606030504020204" pitchFamily="34" charset="0"/>
              </a:rPr>
              <a:t>Make sure gateway supports TLS 1.3 supports the User-space Firewall (USFW) mode. https://supportcenter.checkpoint.com/supportcenter/portal?eventSubmit_doGoviewsolutiondetails=&amp;solutionid=sk167052</a:t>
            </a:r>
          </a:p>
          <a:p>
            <a:endParaRPr lang="en-US" b="0" i="0" dirty="0">
              <a:solidFill>
                <a:srgbClr val="333333"/>
              </a:solidFill>
              <a:effectLst/>
              <a:latin typeface="Open Sans" panose="020B0606030504020204" pitchFamily="34" charset="0"/>
            </a:endParaRPr>
          </a:p>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68</a:t>
            </a:fld>
            <a:endParaRPr lang="en-US" dirty="0"/>
          </a:p>
        </p:txBody>
      </p:sp>
    </p:spTree>
    <p:extLst>
      <p:ext uri="{BB962C8B-B14F-4D97-AF65-F5344CB8AC3E}">
        <p14:creationId xmlns:p14="http://schemas.microsoft.com/office/powerpoint/2010/main" val="406234984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EE9B47-791B-47F7-AE03-C0D580CA0B67}" type="slidenum">
              <a:rPr lang="en-US" smtClean="0"/>
              <a:pPr/>
              <a:t>69</a:t>
            </a:fld>
            <a:endParaRPr lang="en-US" dirty="0"/>
          </a:p>
        </p:txBody>
      </p:sp>
    </p:spTree>
    <p:extLst>
      <p:ext uri="{BB962C8B-B14F-4D97-AF65-F5344CB8AC3E}">
        <p14:creationId xmlns:p14="http://schemas.microsoft.com/office/powerpoint/2010/main" val="30387000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5</a:t>
            </a:fld>
            <a:endParaRPr lang="en-US" dirty="0"/>
          </a:p>
        </p:txBody>
      </p:sp>
    </p:spTree>
    <p:extLst>
      <p:ext uri="{BB962C8B-B14F-4D97-AF65-F5344CB8AC3E}">
        <p14:creationId xmlns:p14="http://schemas.microsoft.com/office/powerpoint/2010/main" val="96821452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71</a:t>
            </a:fld>
            <a:endParaRPr lang="en-US" dirty="0"/>
          </a:p>
        </p:txBody>
      </p:sp>
    </p:spTree>
    <p:extLst>
      <p:ext uri="{BB962C8B-B14F-4D97-AF65-F5344CB8AC3E}">
        <p14:creationId xmlns:p14="http://schemas.microsoft.com/office/powerpoint/2010/main" val="377474486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72</a:t>
            </a:fld>
            <a:endParaRPr lang="en-US" dirty="0"/>
          </a:p>
        </p:txBody>
      </p:sp>
    </p:spTree>
    <p:extLst>
      <p:ext uri="{BB962C8B-B14F-4D97-AF65-F5344CB8AC3E}">
        <p14:creationId xmlns:p14="http://schemas.microsoft.com/office/powerpoint/2010/main" val="176196661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73</a:t>
            </a:fld>
            <a:endParaRPr lang="en-US" dirty="0"/>
          </a:p>
        </p:txBody>
      </p:sp>
    </p:spTree>
    <p:extLst>
      <p:ext uri="{BB962C8B-B14F-4D97-AF65-F5344CB8AC3E}">
        <p14:creationId xmlns:p14="http://schemas.microsoft.com/office/powerpoint/2010/main" val="39816801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74</a:t>
            </a:fld>
            <a:endParaRPr lang="en-US" dirty="0"/>
          </a:p>
        </p:txBody>
      </p:sp>
    </p:spTree>
    <p:extLst>
      <p:ext uri="{BB962C8B-B14F-4D97-AF65-F5344CB8AC3E}">
        <p14:creationId xmlns:p14="http://schemas.microsoft.com/office/powerpoint/2010/main" val="51627969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75</a:t>
            </a:fld>
            <a:endParaRPr lang="en-US" dirty="0"/>
          </a:p>
        </p:txBody>
      </p:sp>
    </p:spTree>
    <p:extLst>
      <p:ext uri="{BB962C8B-B14F-4D97-AF65-F5344CB8AC3E}">
        <p14:creationId xmlns:p14="http://schemas.microsoft.com/office/powerpoint/2010/main" val="338907255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76</a:t>
            </a:fld>
            <a:endParaRPr lang="en-US" dirty="0"/>
          </a:p>
        </p:txBody>
      </p:sp>
    </p:spTree>
    <p:extLst>
      <p:ext uri="{BB962C8B-B14F-4D97-AF65-F5344CB8AC3E}">
        <p14:creationId xmlns:p14="http://schemas.microsoft.com/office/powerpoint/2010/main" val="157068570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77</a:t>
            </a:fld>
            <a:endParaRPr lang="en-US" dirty="0"/>
          </a:p>
        </p:txBody>
      </p:sp>
    </p:spTree>
    <p:extLst>
      <p:ext uri="{BB962C8B-B14F-4D97-AF65-F5344CB8AC3E}">
        <p14:creationId xmlns:p14="http://schemas.microsoft.com/office/powerpoint/2010/main" val="228131466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By</a:t>
            </a:r>
            <a:r>
              <a:rPr lang="de-DE" baseline="0" dirty="0"/>
              <a:t> integrating the HTTPS inspection policy into the SmartConsole we take way burden from the customer to work with the legathy SmartDashboard for the most frequent HTTPS management tasks.</a:t>
            </a:r>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78</a:t>
            </a:fld>
            <a:endParaRPr lang="en-US" dirty="0"/>
          </a:p>
        </p:txBody>
      </p:sp>
    </p:spTree>
    <p:extLst>
      <p:ext uri="{BB962C8B-B14F-4D97-AF65-F5344CB8AC3E}">
        <p14:creationId xmlns:p14="http://schemas.microsoft.com/office/powerpoint/2010/main" val="240341623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One of the most important improvements</a:t>
            </a:r>
            <a:r>
              <a:rPr lang="de-DE" baseline="0" dirty="0"/>
              <a:t> in R80.40 release is having the HTTPS Inspection Policy inside the SmartConsole. Now customers can see the policy in the context of their Access Control and Threat Prevention Policies.</a:t>
            </a:r>
          </a:p>
          <a:p>
            <a:endParaRPr lang="de-DE" baseline="0" dirty="0"/>
          </a:p>
          <a:p>
            <a:r>
              <a:rPr lang="de-DE" baseline="0" dirty="0"/>
              <a:t>Another important improvement is the support of updatable and FQDN objects making it easy to describe services hosted in the cloud. </a:t>
            </a:r>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79</a:t>
            </a:fld>
            <a:endParaRPr lang="en-US" dirty="0"/>
          </a:p>
        </p:txBody>
      </p:sp>
    </p:spTree>
    <p:extLst>
      <p:ext uri="{BB962C8B-B14F-4D97-AF65-F5344CB8AC3E}">
        <p14:creationId xmlns:p14="http://schemas.microsoft.com/office/powerpoint/2010/main" val="38317707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err="1"/>
              <a:t>Ease</a:t>
            </a:r>
            <a:r>
              <a:rPr lang="de-DE" dirty="0"/>
              <a:t> </a:t>
            </a:r>
            <a:r>
              <a:rPr lang="de-DE" dirty="0" err="1"/>
              <a:t>configuration</a:t>
            </a:r>
            <a:r>
              <a:rPr lang="de-DE" dirty="0"/>
              <a:t> </a:t>
            </a:r>
            <a:r>
              <a:rPr lang="de-DE" dirty="0" err="1"/>
              <a:t>for</a:t>
            </a:r>
            <a:r>
              <a:rPr lang="de-DE" dirty="0"/>
              <a:t> </a:t>
            </a:r>
            <a:r>
              <a:rPr lang="de-DE" dirty="0" err="1"/>
              <a:t>traffic</a:t>
            </a:r>
            <a:r>
              <a:rPr lang="de-DE" dirty="0"/>
              <a:t> </a:t>
            </a:r>
            <a:r>
              <a:rPr lang="de-DE" dirty="0" err="1"/>
              <a:t>directed</a:t>
            </a:r>
            <a:r>
              <a:rPr lang="de-DE" dirty="0"/>
              <a:t> </a:t>
            </a:r>
            <a:r>
              <a:rPr lang="de-DE" dirty="0" err="1"/>
              <a:t>to</a:t>
            </a:r>
            <a:r>
              <a:rPr lang="de-DE" dirty="0"/>
              <a:t> </a:t>
            </a:r>
            <a:r>
              <a:rPr lang="de-DE" dirty="0" err="1"/>
              <a:t>cloud</a:t>
            </a:r>
            <a:r>
              <a:rPr lang="de-DE" dirty="0"/>
              <a:t> </a:t>
            </a:r>
            <a:r>
              <a:rPr lang="de-DE" dirty="0" err="1"/>
              <a:t>hosted</a:t>
            </a:r>
            <a:r>
              <a:rPr lang="de-DE" dirty="0"/>
              <a:t> </a:t>
            </a:r>
            <a:r>
              <a:rPr lang="de-DE" dirty="0" err="1"/>
              <a:t>services</a:t>
            </a:r>
            <a:endParaRPr lang="de-DE" dirty="0"/>
          </a:p>
          <a:p>
            <a:r>
              <a:rPr lang="de-DE" dirty="0" err="1"/>
              <a:t>Updatable</a:t>
            </a:r>
            <a:r>
              <a:rPr lang="de-DE" dirty="0"/>
              <a:t> Objects </a:t>
            </a:r>
            <a:r>
              <a:rPr lang="de-DE" dirty="0" err="1"/>
              <a:t>are</a:t>
            </a:r>
            <a:r>
              <a:rPr lang="de-DE" dirty="0"/>
              <a:t> </a:t>
            </a:r>
            <a:r>
              <a:rPr lang="de-DE" dirty="0" err="1"/>
              <a:t>resolved</a:t>
            </a:r>
            <a:r>
              <a:rPr lang="de-DE" dirty="0"/>
              <a:t> on GW</a:t>
            </a:r>
          </a:p>
          <a:p>
            <a:r>
              <a:rPr lang="de-DE" dirty="0"/>
              <a:t>New </a:t>
            </a:r>
            <a:r>
              <a:rPr lang="de-DE" dirty="0" err="1"/>
              <a:t>objects</a:t>
            </a:r>
            <a:r>
              <a:rPr lang="de-DE" dirty="0"/>
              <a:t> </a:t>
            </a:r>
            <a:r>
              <a:rPr lang="de-DE" dirty="0" err="1"/>
              <a:t>can</a:t>
            </a:r>
            <a:r>
              <a:rPr lang="de-DE" dirty="0"/>
              <a:t> </a:t>
            </a:r>
            <a:r>
              <a:rPr lang="de-DE" dirty="0" err="1"/>
              <a:t>be</a:t>
            </a:r>
            <a:r>
              <a:rPr lang="de-DE" dirty="0"/>
              <a:t> </a:t>
            </a:r>
            <a:r>
              <a:rPr lang="de-DE" dirty="0" err="1"/>
              <a:t>added</a:t>
            </a:r>
            <a:r>
              <a:rPr lang="de-DE" dirty="0"/>
              <a:t> </a:t>
            </a:r>
            <a:r>
              <a:rPr lang="de-DE" dirty="0" err="1"/>
              <a:t>to</a:t>
            </a:r>
            <a:r>
              <a:rPr lang="de-DE" dirty="0"/>
              <a:t> </a:t>
            </a:r>
            <a:r>
              <a:rPr lang="de-DE" dirty="0" err="1"/>
              <a:t>the</a:t>
            </a:r>
            <a:r>
              <a:rPr lang="de-DE" dirty="0"/>
              <a:t> </a:t>
            </a:r>
            <a:r>
              <a:rPr lang="de-DE" dirty="0" err="1"/>
              <a:t>tree</a:t>
            </a:r>
            <a:r>
              <a:rPr lang="de-DE" dirty="0"/>
              <a:t> </a:t>
            </a:r>
            <a:br>
              <a:rPr lang="de-DE" dirty="0"/>
            </a:br>
            <a:r>
              <a:rPr lang="de-DE" dirty="0" err="1"/>
              <a:t>without</a:t>
            </a:r>
            <a:r>
              <a:rPr lang="de-DE" dirty="0"/>
              <a:t> </a:t>
            </a:r>
            <a:r>
              <a:rPr lang="de-DE" dirty="0" err="1"/>
              <a:t>updating</a:t>
            </a:r>
            <a:r>
              <a:rPr lang="de-DE" dirty="0"/>
              <a:t> </a:t>
            </a:r>
            <a:r>
              <a:rPr lang="de-DE" dirty="0" err="1"/>
              <a:t>tSmartConsole</a:t>
            </a:r>
            <a:endParaRPr lang="de-DE" dirty="0"/>
          </a:p>
          <a:p>
            <a:r>
              <a:rPr lang="de-DE" dirty="0" err="1"/>
              <a:t>Updatable</a:t>
            </a:r>
            <a:r>
              <a:rPr lang="de-DE" dirty="0"/>
              <a:t> Objects </a:t>
            </a:r>
            <a:r>
              <a:rPr lang="de-DE" dirty="0" err="1"/>
              <a:t>describing</a:t>
            </a:r>
            <a:r>
              <a:rPr lang="de-DE" dirty="0"/>
              <a:t> </a:t>
            </a:r>
            <a:r>
              <a:rPr lang="de-DE" dirty="0" err="1"/>
              <a:t>sites</a:t>
            </a:r>
            <a:r>
              <a:rPr lang="de-DE" dirty="0"/>
              <a:t> </a:t>
            </a:r>
            <a:r>
              <a:rPr lang="de-DE" dirty="0" err="1"/>
              <a:t>using</a:t>
            </a:r>
            <a:r>
              <a:rPr lang="de-DE" dirty="0"/>
              <a:t> </a:t>
            </a:r>
            <a:r>
              <a:rPr lang="de-DE" dirty="0" err="1"/>
              <a:t>Certificate</a:t>
            </a:r>
            <a:r>
              <a:rPr lang="de-DE" dirty="0"/>
              <a:t> </a:t>
            </a:r>
            <a:r>
              <a:rPr lang="de-DE" dirty="0" err="1"/>
              <a:t>Pinning</a:t>
            </a:r>
            <a:endParaRPr lang="de-DE"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80</a:t>
            </a:fld>
            <a:endParaRPr lang="en-US" dirty="0"/>
          </a:p>
        </p:txBody>
      </p:sp>
    </p:spTree>
    <p:extLst>
      <p:ext uri="{BB962C8B-B14F-4D97-AF65-F5344CB8AC3E}">
        <p14:creationId xmlns:p14="http://schemas.microsoft.com/office/powerpoint/2010/main" val="1179009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lphaUcPeriod"/>
            </a:pPr>
            <a:r>
              <a:rPr lang="en-US" b="1" i="0" dirty="0">
                <a:effectLst/>
                <a:latin typeface="DIN Pro"/>
              </a:rPr>
              <a:t>What to Inspect</a:t>
            </a:r>
            <a:endParaRPr lang="en-US" b="0" i="0" dirty="0">
              <a:effectLst/>
              <a:latin typeface="DIN Pro"/>
            </a:endParaRPr>
          </a:p>
          <a:p>
            <a:pPr algn="l">
              <a:buFont typeface="+mj-lt"/>
              <a:buAutoNum type="alphaUcPeriod"/>
            </a:pPr>
            <a:r>
              <a:rPr lang="en-US" b="0" i="0" dirty="0">
                <a:effectLst/>
                <a:latin typeface="DIN Pro"/>
              </a:rPr>
              <a:t>It is highly recommended to inspect HTTPS traffic from desktop browsers (Outbound HTTPS Inspection).</a:t>
            </a:r>
          </a:p>
          <a:p>
            <a:pPr algn="l">
              <a:buFont typeface="+mj-lt"/>
              <a:buAutoNum type="alphaUcPeriod"/>
            </a:pPr>
            <a:r>
              <a:rPr lang="en-US" b="0" i="0" dirty="0">
                <a:effectLst/>
                <a:latin typeface="DIN Pro"/>
              </a:rPr>
              <a:t>Users may choose to bypass certain categories due to privacy considerations.</a:t>
            </a:r>
          </a:p>
          <a:p>
            <a:pPr algn="l">
              <a:buFont typeface="+mj-lt"/>
              <a:buAutoNum type="alphaUcPeriod"/>
            </a:pPr>
            <a:r>
              <a:rPr lang="en-US" b="0" i="0" dirty="0">
                <a:effectLst/>
                <a:latin typeface="DIN Pro"/>
              </a:rPr>
              <a:t>Non-browser HTTPS applications tend to trust their own root CA store and not to trust the certificate generated by the Security Gateway (examples: Google Drive, </a:t>
            </a:r>
            <a:r>
              <a:rPr lang="en-US" b="0" i="0" dirty="0" err="1">
                <a:effectLst/>
                <a:latin typeface="DIN Pro"/>
              </a:rPr>
              <a:t>DropBox</a:t>
            </a:r>
            <a:r>
              <a:rPr lang="en-US" b="0" i="0" dirty="0">
                <a:effectLst/>
                <a:latin typeface="DIN Pro"/>
              </a:rPr>
              <a:t>).</a:t>
            </a:r>
          </a:p>
          <a:p>
            <a:pPr algn="l">
              <a:buFont typeface="+mj-lt"/>
              <a:buAutoNum type="alphaUcPeriod"/>
            </a:pPr>
            <a:r>
              <a:rPr lang="en-US" b="0" i="0" dirty="0">
                <a:effectLst/>
                <a:latin typeface="DIN Pro"/>
              </a:rPr>
              <a:t>In addition, non-browser HTTPS applications may use non-standard SSL and therefore cannot be inspected by the Security Gateway.</a:t>
            </a:r>
          </a:p>
          <a:p>
            <a:pPr algn="l">
              <a:buFont typeface="+mj-lt"/>
              <a:buAutoNum type="alphaUcPeriod"/>
            </a:pPr>
            <a:r>
              <a:rPr lang="en-US" b="0" i="0" dirty="0">
                <a:effectLst/>
                <a:latin typeface="DIN Pro"/>
              </a:rPr>
              <a:t>These limitations are not specific to Check Point.</a:t>
            </a:r>
          </a:p>
          <a:p>
            <a:pPr algn="l">
              <a:buFont typeface="+mj-lt"/>
              <a:buAutoNum type="alphaUcPeriod"/>
            </a:pPr>
            <a:r>
              <a:rPr lang="en-US" b="0" i="0" dirty="0">
                <a:effectLst/>
                <a:latin typeface="DIN Pro"/>
              </a:rPr>
              <a:t>It is possible to bypass these connections by Server IP address (when available), Client IP address (if there are few clients using these applications), or user identity.</a:t>
            </a:r>
          </a:p>
          <a:p>
            <a:pPr algn="l">
              <a:buFont typeface="+mj-lt"/>
              <a:buAutoNum type="alphaUcPeriod"/>
            </a:pPr>
            <a:r>
              <a:rPr lang="en-US" b="0" i="0" dirty="0">
                <a:effectLst/>
                <a:latin typeface="DIN Pro"/>
              </a:rPr>
              <a:t>In cases the server uses standard SSL, bypass according to Category/URL can also be used.</a:t>
            </a:r>
          </a:p>
          <a:p>
            <a:pPr algn="l">
              <a:buFont typeface="+mj-lt"/>
              <a:buAutoNum type="alphaUcPeriod"/>
            </a:pPr>
            <a:r>
              <a:rPr lang="en-US" b="0" i="0" dirty="0">
                <a:effectLst/>
                <a:latin typeface="DIN Pro"/>
              </a:rPr>
              <a:t>This is the recommended order for HTTPS Inspection Policy (Top Down):</a:t>
            </a:r>
          </a:p>
          <a:p>
            <a:pPr marL="742950" lvl="1" indent="-285750" algn="l">
              <a:buFont typeface="+mj-lt"/>
              <a:buAutoNum type="alphaUcPeriod"/>
            </a:pPr>
            <a:r>
              <a:rPr lang="en-US" b="0" i="0" dirty="0">
                <a:effectLst/>
                <a:latin typeface="DIN Pro"/>
              </a:rPr>
              <a:t>IP-based Bypass rules with no site/category defined</a:t>
            </a:r>
            <a:br>
              <a:rPr lang="en-US" b="0" i="0" dirty="0">
                <a:effectLst/>
                <a:latin typeface="DIN Pro"/>
              </a:rPr>
            </a:br>
            <a:r>
              <a:rPr lang="en-US" b="0" i="0" dirty="0">
                <a:effectLst/>
                <a:latin typeface="DIN Pro"/>
              </a:rPr>
              <a:t>For more information, see </a:t>
            </a:r>
            <a:r>
              <a:rPr lang="en-US" b="0" i="0" u="none" strike="noStrike" dirty="0">
                <a:effectLst/>
                <a:latin typeface="DIN Pro"/>
                <a:hlinkClick r:id="rId3"/>
              </a:rPr>
              <a:t>sk163595</a:t>
            </a:r>
            <a:r>
              <a:rPr lang="en-US" b="0" i="0" dirty="0">
                <a:effectLst/>
                <a:latin typeface="DIN Pro"/>
              </a:rPr>
              <a:t>.</a:t>
            </a:r>
          </a:p>
          <a:p>
            <a:pPr marL="742950" lvl="1" indent="-285750" algn="l">
              <a:buFont typeface="+mj-lt"/>
              <a:buAutoNum type="alphaUcPeriod"/>
            </a:pPr>
            <a:r>
              <a:rPr lang="en-US" b="0" i="0" dirty="0">
                <a:effectLst/>
                <a:latin typeface="DIN Pro"/>
              </a:rPr>
              <a:t>Bypass rules with site/category defined</a:t>
            </a:r>
            <a:br>
              <a:rPr lang="en-US" b="0" i="0" dirty="0">
                <a:effectLst/>
                <a:latin typeface="DIN Pro"/>
              </a:rPr>
            </a:br>
            <a:r>
              <a:rPr lang="en-US" b="0" i="0" dirty="0">
                <a:effectLst/>
                <a:latin typeface="DIN Pro"/>
              </a:rPr>
              <a:t>For more information, see </a:t>
            </a:r>
            <a:r>
              <a:rPr lang="en-US" b="0" i="0" u="none" strike="noStrike" dirty="0">
                <a:effectLst/>
                <a:latin typeface="DIN Pro"/>
                <a:hlinkClick r:id="rId4"/>
              </a:rPr>
              <a:t>sk165094</a:t>
            </a:r>
            <a:r>
              <a:rPr lang="en-US" b="0" i="0" dirty="0">
                <a:effectLst/>
                <a:latin typeface="DIN Pro"/>
              </a:rPr>
              <a:t>.</a:t>
            </a:r>
          </a:p>
          <a:p>
            <a:pPr marL="742950" lvl="1" indent="-285750" algn="l">
              <a:buFont typeface="+mj-lt"/>
              <a:buAutoNum type="alphaUcPeriod"/>
            </a:pPr>
            <a:r>
              <a:rPr lang="en-US" b="0" i="0" dirty="0">
                <a:effectLst/>
                <a:latin typeface="DIN Pro"/>
              </a:rPr>
              <a:t>Inspect rules</a:t>
            </a:r>
          </a:p>
          <a:p>
            <a:pPr algn="l">
              <a:buFont typeface="+mj-lt"/>
              <a:buAutoNum type="alphaUcPeriod"/>
            </a:pPr>
            <a:r>
              <a:rPr lang="en-US" b="1" i="0" dirty="0">
                <a:effectLst/>
                <a:latin typeface="DIN Pro"/>
              </a:rPr>
              <a:t>Inspection of sites with a multi-category certificate</a:t>
            </a:r>
            <a:endParaRPr lang="en-US" b="0" i="0" dirty="0">
              <a:effectLst/>
              <a:latin typeface="DIN Pro"/>
            </a:endParaRPr>
          </a:p>
          <a:p>
            <a:pPr algn="l">
              <a:buFont typeface="+mj-lt"/>
              <a:buAutoNum type="alphaUcPeriod"/>
            </a:pPr>
            <a:r>
              <a:rPr lang="en-US" b="0" i="0" dirty="0">
                <a:effectLst/>
                <a:latin typeface="DIN Pro"/>
              </a:rPr>
              <a:t>HTTPS Inspection bypass decisions are based on the server's certificate and client request.</a:t>
            </a:r>
          </a:p>
          <a:p>
            <a:pPr algn="l">
              <a:buFont typeface="+mj-lt"/>
              <a:buAutoNum type="alphaUcPeriod"/>
            </a:pPr>
            <a:r>
              <a:rPr lang="en-US" b="0" i="0" dirty="0">
                <a:effectLst/>
                <a:latin typeface="DIN Pro"/>
              </a:rPr>
              <a:t>It is important to note that there are servers that issue a single certificate for several domains from different categories (Search Engines / Portals, Media Sharing, etc.).</a:t>
            </a:r>
          </a:p>
          <a:p>
            <a:pPr algn="l">
              <a:buFont typeface="+mj-lt"/>
              <a:buAutoNum type="alphaUcPeriod"/>
            </a:pPr>
            <a:r>
              <a:rPr lang="en-US" b="0" i="0" dirty="0">
                <a:effectLst/>
                <a:latin typeface="DIN Pro"/>
              </a:rPr>
              <a:t>For example, see the Google certificate below:</a:t>
            </a:r>
          </a:p>
          <a:p>
            <a:endParaRPr lang="en-US" dirty="0"/>
          </a:p>
        </p:txBody>
      </p:sp>
      <p:sp>
        <p:nvSpPr>
          <p:cNvPr id="4" name="Slide Number Placeholder 3"/>
          <p:cNvSpPr>
            <a:spLocks noGrp="1"/>
          </p:cNvSpPr>
          <p:nvPr>
            <p:ph type="sldNum" sz="quarter" idx="5"/>
          </p:nvPr>
        </p:nvSpPr>
        <p:spPr/>
        <p:txBody>
          <a:bodyPr/>
          <a:lstStyle/>
          <a:p>
            <a:fld id="{3EEE9B47-791B-47F7-AE03-C0D580CA0B67}" type="slidenum">
              <a:rPr lang="en-US" smtClean="0"/>
              <a:pPr/>
              <a:t>6</a:t>
            </a:fld>
            <a:endParaRPr lang="en-US" dirty="0"/>
          </a:p>
        </p:txBody>
      </p:sp>
    </p:spTree>
    <p:extLst>
      <p:ext uri="{BB962C8B-B14F-4D97-AF65-F5344CB8AC3E}">
        <p14:creationId xmlns:p14="http://schemas.microsoft.com/office/powerpoint/2010/main" val="428404785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Add stats about current distribution of HTTP/2</a:t>
            </a:r>
          </a:p>
        </p:txBody>
      </p:sp>
      <p:sp>
        <p:nvSpPr>
          <p:cNvPr id="4" name="Slide Number Placeholder 3"/>
          <p:cNvSpPr>
            <a:spLocks noGrp="1"/>
          </p:cNvSpPr>
          <p:nvPr>
            <p:ph type="sldNum" sz="quarter" idx="10"/>
          </p:nvPr>
        </p:nvSpPr>
        <p:spPr/>
        <p:txBody>
          <a:bodyPr/>
          <a:lstStyle/>
          <a:p>
            <a:fld id="{3EEE9B47-791B-47F7-AE03-C0D580CA0B67}" type="slidenum">
              <a:rPr lang="en-US" smtClean="0"/>
              <a:pPr/>
              <a:t>81</a:t>
            </a:fld>
            <a:endParaRPr lang="en-US" dirty="0"/>
          </a:p>
        </p:txBody>
      </p:sp>
    </p:spTree>
    <p:extLst>
      <p:ext uri="{BB962C8B-B14F-4D97-AF65-F5344CB8AC3E}">
        <p14:creationId xmlns:p14="http://schemas.microsoft.com/office/powerpoint/2010/main" val="273253363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Add stats about current distribution of HTTP/2</a:t>
            </a:r>
          </a:p>
        </p:txBody>
      </p:sp>
      <p:sp>
        <p:nvSpPr>
          <p:cNvPr id="4" name="Slide Number Placeholder 3"/>
          <p:cNvSpPr>
            <a:spLocks noGrp="1"/>
          </p:cNvSpPr>
          <p:nvPr>
            <p:ph type="sldNum" sz="quarter" idx="10"/>
          </p:nvPr>
        </p:nvSpPr>
        <p:spPr/>
        <p:txBody>
          <a:bodyPr/>
          <a:lstStyle/>
          <a:p>
            <a:fld id="{3EEE9B47-791B-47F7-AE03-C0D580CA0B67}" type="slidenum">
              <a:rPr lang="en-US" smtClean="0"/>
              <a:pPr/>
              <a:t>82</a:t>
            </a:fld>
            <a:endParaRPr lang="en-US" dirty="0"/>
          </a:p>
        </p:txBody>
      </p:sp>
    </p:spTree>
    <p:extLst>
      <p:ext uri="{BB962C8B-B14F-4D97-AF65-F5344CB8AC3E}">
        <p14:creationId xmlns:p14="http://schemas.microsoft.com/office/powerpoint/2010/main" val="236998596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Add stats about current distribution of HTTP/2</a:t>
            </a:r>
          </a:p>
        </p:txBody>
      </p:sp>
      <p:sp>
        <p:nvSpPr>
          <p:cNvPr id="4" name="Slide Number Placeholder 3"/>
          <p:cNvSpPr>
            <a:spLocks noGrp="1"/>
          </p:cNvSpPr>
          <p:nvPr>
            <p:ph type="sldNum" sz="quarter" idx="10"/>
          </p:nvPr>
        </p:nvSpPr>
        <p:spPr/>
        <p:txBody>
          <a:bodyPr/>
          <a:lstStyle/>
          <a:p>
            <a:fld id="{3EEE9B47-791B-47F7-AE03-C0D580CA0B67}" type="slidenum">
              <a:rPr lang="en-US" smtClean="0"/>
              <a:pPr/>
              <a:t>83</a:t>
            </a:fld>
            <a:endParaRPr lang="en-US" dirty="0"/>
          </a:p>
        </p:txBody>
      </p:sp>
    </p:spTree>
    <p:extLst>
      <p:ext uri="{BB962C8B-B14F-4D97-AF65-F5344CB8AC3E}">
        <p14:creationId xmlns:p14="http://schemas.microsoft.com/office/powerpoint/2010/main" val="236866595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de-DE" dirty="0"/>
              <a:t>A </a:t>
            </a:r>
            <a:r>
              <a:rPr lang="de-DE" dirty="0" err="1"/>
              <a:t>new</a:t>
            </a:r>
            <a:r>
              <a:rPr lang="de-DE" dirty="0"/>
              <a:t> </a:t>
            </a:r>
            <a:r>
              <a:rPr lang="de-DE" dirty="0" err="1"/>
              <a:t>protocol</a:t>
            </a:r>
            <a:r>
              <a:rPr lang="de-DE" dirty="0"/>
              <a:t> </a:t>
            </a:r>
            <a:r>
              <a:rPr lang="de-DE" dirty="0" err="1"/>
              <a:t>parser</a:t>
            </a:r>
            <a:r>
              <a:rPr lang="de-DE" dirty="0"/>
              <a:t> </a:t>
            </a:r>
            <a:r>
              <a:rPr lang="de-DE" dirty="0" err="1"/>
              <a:t>for</a:t>
            </a:r>
            <a:r>
              <a:rPr lang="de-DE" dirty="0"/>
              <a:t> HTTP/2 </a:t>
            </a:r>
            <a:r>
              <a:rPr lang="de-DE" dirty="0" err="1"/>
              <a:t>has</a:t>
            </a:r>
            <a:r>
              <a:rPr lang="de-DE" dirty="0"/>
              <a:t> </a:t>
            </a:r>
            <a:r>
              <a:rPr lang="de-DE" dirty="0" err="1"/>
              <a:t>been</a:t>
            </a:r>
            <a:r>
              <a:rPr lang="de-DE" dirty="0"/>
              <a:t> </a:t>
            </a:r>
            <a:r>
              <a:rPr lang="de-DE" dirty="0" err="1"/>
              <a:t>added</a:t>
            </a:r>
            <a:r>
              <a:rPr lang="de-DE" dirty="0"/>
              <a:t> </a:t>
            </a:r>
            <a:r>
              <a:rPr lang="de-DE" dirty="0" err="1"/>
              <a:t>and</a:t>
            </a:r>
            <a:r>
              <a:rPr lang="de-DE" dirty="0"/>
              <a:t> </a:t>
            </a:r>
            <a:r>
              <a:rPr lang="de-DE" dirty="0" err="1"/>
              <a:t>enabled</a:t>
            </a:r>
            <a:r>
              <a:rPr lang="de-DE" dirty="0"/>
              <a:t> </a:t>
            </a:r>
            <a:r>
              <a:rPr lang="de-DE" dirty="0" err="1"/>
              <a:t>by</a:t>
            </a:r>
            <a:r>
              <a:rPr lang="de-DE" dirty="0"/>
              <a:t> </a:t>
            </a:r>
            <a:r>
              <a:rPr lang="de-DE" dirty="0" err="1"/>
              <a:t>default</a:t>
            </a:r>
            <a:endParaRPr lang="de-DE"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de-DE" sz="1600" kern="1200" dirty="0" err="1">
                <a:solidFill>
                  <a:schemeClr val="bg1"/>
                </a:solidFill>
                <a:latin typeface="Arial" charset="0"/>
                <a:ea typeface="+mn-ea"/>
                <a:cs typeface="+mn-cs"/>
              </a:rPr>
              <a:t>No</a:t>
            </a:r>
            <a:r>
              <a:rPr lang="de-DE" sz="1600" kern="1200" dirty="0">
                <a:solidFill>
                  <a:schemeClr val="bg1"/>
                </a:solidFill>
                <a:latin typeface="Arial" charset="0"/>
                <a:ea typeface="+mn-ea"/>
                <a:cs typeface="+mn-cs"/>
              </a:rPr>
              <a:t> </a:t>
            </a:r>
            <a:r>
              <a:rPr lang="de-DE" sz="1600" kern="1200" dirty="0" err="1">
                <a:solidFill>
                  <a:schemeClr val="bg1"/>
                </a:solidFill>
                <a:latin typeface="Arial" charset="0"/>
                <a:ea typeface="+mn-ea"/>
                <a:cs typeface="+mn-cs"/>
              </a:rPr>
              <a:t>special</a:t>
            </a:r>
            <a:r>
              <a:rPr lang="de-DE" sz="1600" kern="1200" dirty="0">
                <a:solidFill>
                  <a:schemeClr val="bg1"/>
                </a:solidFill>
                <a:latin typeface="Arial" charset="0"/>
                <a:ea typeface="+mn-ea"/>
                <a:cs typeface="+mn-cs"/>
              </a:rPr>
              <a:t> </a:t>
            </a:r>
            <a:r>
              <a:rPr lang="de-DE" sz="1600" kern="1200" dirty="0" err="1">
                <a:solidFill>
                  <a:schemeClr val="bg1"/>
                </a:solidFill>
                <a:latin typeface="Arial" charset="0"/>
                <a:ea typeface="+mn-ea"/>
                <a:cs typeface="+mn-cs"/>
              </a:rPr>
              <a:t>configuration</a:t>
            </a:r>
            <a:r>
              <a:rPr lang="de-DE" sz="1600" kern="1200" dirty="0">
                <a:solidFill>
                  <a:schemeClr val="bg1"/>
                </a:solidFill>
                <a:latin typeface="Arial" charset="0"/>
                <a:ea typeface="+mn-ea"/>
                <a:cs typeface="+mn-cs"/>
              </a:rPr>
              <a:t> </a:t>
            </a:r>
            <a:r>
              <a:rPr lang="de-DE" sz="1600" kern="1200" dirty="0" err="1">
                <a:solidFill>
                  <a:schemeClr val="bg1"/>
                </a:solidFill>
                <a:latin typeface="Arial" charset="0"/>
                <a:ea typeface="+mn-ea"/>
                <a:cs typeface="+mn-cs"/>
              </a:rPr>
              <a:t>for</a:t>
            </a:r>
            <a:r>
              <a:rPr lang="de-DE" sz="1600" kern="1200" dirty="0">
                <a:solidFill>
                  <a:schemeClr val="bg1"/>
                </a:solidFill>
                <a:latin typeface="Arial" charset="0"/>
                <a:ea typeface="+mn-ea"/>
                <a:cs typeface="+mn-cs"/>
              </a:rPr>
              <a:t> HTTP/2 </a:t>
            </a:r>
            <a:r>
              <a:rPr lang="de-DE" sz="1600" kern="1200" dirty="0" err="1">
                <a:solidFill>
                  <a:schemeClr val="bg1"/>
                </a:solidFill>
                <a:latin typeface="Arial" charset="0"/>
                <a:ea typeface="+mn-ea"/>
                <a:cs typeface="+mn-cs"/>
              </a:rPr>
              <a:t>support</a:t>
            </a:r>
            <a:r>
              <a:rPr lang="de-DE" sz="1600" kern="1200" dirty="0">
                <a:solidFill>
                  <a:schemeClr val="bg1"/>
                </a:solidFill>
                <a:latin typeface="Arial" charset="0"/>
                <a:ea typeface="+mn-ea"/>
                <a:cs typeface="+mn-cs"/>
              </a:rPr>
              <a:t> </a:t>
            </a:r>
            <a:r>
              <a:rPr lang="de-DE" sz="1600" kern="1200" dirty="0" err="1">
                <a:solidFill>
                  <a:schemeClr val="bg1"/>
                </a:solidFill>
                <a:latin typeface="Arial" charset="0"/>
                <a:ea typeface="+mn-ea"/>
                <a:cs typeface="+mn-cs"/>
              </a:rPr>
              <a:t>is</a:t>
            </a:r>
            <a:r>
              <a:rPr lang="de-DE" sz="1600" kern="1200" dirty="0">
                <a:solidFill>
                  <a:schemeClr val="bg1"/>
                </a:solidFill>
                <a:latin typeface="Arial" charset="0"/>
                <a:ea typeface="+mn-ea"/>
                <a:cs typeface="+mn-cs"/>
              </a:rPr>
              <a:t> </a:t>
            </a:r>
            <a:r>
              <a:rPr lang="de-DE" sz="1600" kern="1200" dirty="0" err="1">
                <a:solidFill>
                  <a:schemeClr val="bg1"/>
                </a:solidFill>
                <a:latin typeface="Arial" charset="0"/>
                <a:ea typeface="+mn-ea"/>
                <a:cs typeface="+mn-cs"/>
              </a:rPr>
              <a:t>required</a:t>
            </a:r>
            <a:endParaRPr lang="de-DE" sz="1600" kern="1200" dirty="0">
              <a:solidFill>
                <a:schemeClr val="bg1"/>
              </a:solidFill>
              <a:latin typeface="Arial"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de-DE" dirty="0"/>
              <a:t>HTTP/2 Protocol Parser </a:t>
            </a:r>
            <a:r>
              <a:rPr lang="de-DE" dirty="0" err="1"/>
              <a:t>requires</a:t>
            </a:r>
            <a:r>
              <a:rPr lang="de-DE" dirty="0"/>
              <a:t> HTTPS </a:t>
            </a:r>
            <a:r>
              <a:rPr lang="de-DE" dirty="0" err="1"/>
              <a:t>inspection</a:t>
            </a:r>
            <a:r>
              <a:rPr lang="de-DE" dirty="0"/>
              <a:t> </a:t>
            </a:r>
            <a:r>
              <a:rPr lang="de-DE" dirty="0" err="1"/>
              <a:t>being</a:t>
            </a:r>
            <a:r>
              <a:rPr lang="de-DE" dirty="0"/>
              <a:t> </a:t>
            </a:r>
            <a:r>
              <a:rPr lang="de-DE" dirty="0" err="1"/>
              <a:t>enabled</a:t>
            </a:r>
            <a:endParaRPr lang="de-DE"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de-DE" dirty="0"/>
          </a:p>
          <a:p>
            <a:r>
              <a:rPr lang="de-DE" dirty="0" err="1"/>
              <a:t>Remember</a:t>
            </a:r>
            <a:r>
              <a:rPr lang="de-DE" dirty="0"/>
              <a:t> R80.20 </a:t>
            </a:r>
            <a:r>
              <a:rPr lang="de-DE" dirty="0" err="1"/>
              <a:t>introduced</a:t>
            </a:r>
            <a:r>
              <a:rPr lang="de-DE" dirty="0"/>
              <a:t> a </a:t>
            </a:r>
            <a:r>
              <a:rPr lang="de-DE" dirty="0" err="1"/>
              <a:t>new</a:t>
            </a:r>
            <a:r>
              <a:rPr lang="de-DE" dirty="0"/>
              <a:t> TLS Protocol Parser </a:t>
            </a:r>
            <a:r>
              <a:rPr lang="de-DE" dirty="0" err="1"/>
              <a:t>and</a:t>
            </a:r>
            <a:r>
              <a:rPr lang="de-DE" dirty="0"/>
              <a:t> </a:t>
            </a:r>
            <a:r>
              <a:rPr lang="de-DE" dirty="0" err="1"/>
              <a:t>moving</a:t>
            </a:r>
            <a:r>
              <a:rPr lang="de-DE" dirty="0"/>
              <a:t> CPAS </a:t>
            </a:r>
            <a:r>
              <a:rPr lang="de-DE" dirty="0" err="1"/>
              <a:t>to</a:t>
            </a:r>
            <a:r>
              <a:rPr lang="de-DE" dirty="0"/>
              <a:t> medium </a:t>
            </a:r>
            <a:r>
              <a:rPr lang="de-DE" dirty="0" err="1"/>
              <a:t>path</a:t>
            </a:r>
            <a:r>
              <a:rPr lang="de-DE" dirty="0"/>
              <a:t> </a:t>
            </a:r>
            <a:r>
              <a:rPr lang="de-DE" dirty="0" err="1"/>
              <a:t>is</a:t>
            </a:r>
            <a:r>
              <a:rPr lang="de-DE" dirty="0"/>
              <a:t> </a:t>
            </a:r>
            <a:r>
              <a:rPr lang="de-DE" dirty="0" err="1"/>
              <a:t>saving</a:t>
            </a:r>
            <a:r>
              <a:rPr lang="de-DE" dirty="0"/>
              <a:t> </a:t>
            </a:r>
            <a:r>
              <a:rPr lang="de-DE" dirty="0" err="1"/>
              <a:t>up</a:t>
            </a:r>
            <a:r>
              <a:rPr lang="de-DE" dirty="0"/>
              <a:t> </a:t>
            </a:r>
            <a:r>
              <a:rPr lang="de-DE" dirty="0" err="1"/>
              <a:t>to</a:t>
            </a:r>
            <a:r>
              <a:rPr lang="de-DE" dirty="0"/>
              <a:t> 60% CPU </a:t>
            </a:r>
            <a:r>
              <a:rPr lang="de-DE" dirty="0" err="1"/>
              <a:t>cycles</a:t>
            </a:r>
            <a:r>
              <a:rPr lang="de-DE" dirty="0"/>
              <a:t> </a:t>
            </a:r>
          </a:p>
          <a:p>
            <a:r>
              <a:rPr lang="de-DE" dirty="0" err="1"/>
              <a:t>Remember</a:t>
            </a:r>
            <a:r>
              <a:rPr lang="de-DE" dirty="0"/>
              <a:t> R80.30 </a:t>
            </a:r>
            <a:r>
              <a:rPr lang="de-DE" dirty="0" err="1"/>
              <a:t>introduced</a:t>
            </a:r>
            <a:r>
              <a:rPr lang="de-DE" dirty="0"/>
              <a:t> SNI </a:t>
            </a:r>
            <a:r>
              <a:rPr lang="de-DE" dirty="0" err="1"/>
              <a:t>support</a:t>
            </a:r>
            <a:r>
              <a:rPr lang="de-DE" dirty="0"/>
              <a:t> </a:t>
            </a:r>
            <a:r>
              <a:rPr lang="de-DE" dirty="0" err="1"/>
              <a:t>improving</a:t>
            </a:r>
            <a:r>
              <a:rPr lang="de-DE" dirty="0"/>
              <a:t> HTTPS </a:t>
            </a:r>
            <a:r>
              <a:rPr lang="de-DE" dirty="0" err="1"/>
              <a:t>inspection</a:t>
            </a:r>
            <a:r>
              <a:rPr lang="de-DE" dirty="0"/>
              <a:t> </a:t>
            </a:r>
            <a:r>
              <a:rPr lang="de-DE" dirty="0" err="1"/>
              <a:t>policy</a:t>
            </a:r>
            <a:r>
              <a:rPr lang="de-DE" dirty="0"/>
              <a:t> </a:t>
            </a:r>
            <a:r>
              <a:rPr lang="de-DE" dirty="0" err="1"/>
              <a:t>matching</a:t>
            </a:r>
            <a:endParaRPr lang="de-DE"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de-DE"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sz="1600" kern="1200" dirty="0">
              <a:solidFill>
                <a:schemeClr val="bg1"/>
              </a:solidFill>
              <a:latin typeface="Arial" charset="0"/>
              <a:ea typeface="+mn-ea"/>
              <a:cs typeface="+mn-cs"/>
            </a:endParaRPr>
          </a:p>
          <a:p>
            <a:pPr marL="0" indent="0">
              <a:buNone/>
            </a:pPr>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84</a:t>
            </a:fld>
            <a:endParaRPr lang="en-US" dirty="0"/>
          </a:p>
        </p:txBody>
      </p:sp>
    </p:spTree>
    <p:extLst>
      <p:ext uri="{BB962C8B-B14F-4D97-AF65-F5344CB8AC3E}">
        <p14:creationId xmlns:p14="http://schemas.microsoft.com/office/powerpoint/2010/main" val="114021294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87</a:t>
            </a:fld>
            <a:endParaRPr lang="en-US" dirty="0"/>
          </a:p>
        </p:txBody>
      </p:sp>
    </p:spTree>
    <p:extLst>
      <p:ext uri="{BB962C8B-B14F-4D97-AF65-F5344CB8AC3E}">
        <p14:creationId xmlns:p14="http://schemas.microsoft.com/office/powerpoint/2010/main" val="104989406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88</a:t>
            </a:fld>
            <a:endParaRPr lang="en-US" dirty="0"/>
          </a:p>
        </p:txBody>
      </p:sp>
    </p:spTree>
    <p:extLst>
      <p:ext uri="{BB962C8B-B14F-4D97-AF65-F5344CB8AC3E}">
        <p14:creationId xmlns:p14="http://schemas.microsoft.com/office/powerpoint/2010/main" val="279870414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89</a:t>
            </a:fld>
            <a:endParaRPr lang="en-US" dirty="0"/>
          </a:p>
        </p:txBody>
      </p:sp>
    </p:spTree>
    <p:extLst>
      <p:ext uri="{BB962C8B-B14F-4D97-AF65-F5344CB8AC3E}">
        <p14:creationId xmlns:p14="http://schemas.microsoft.com/office/powerpoint/2010/main" val="1747312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effectLst/>
                <a:latin typeface="DIN Pro"/>
              </a:rPr>
              <a:t>The "Categorize HTTPS websites" feature (in combination with URL Filtering) lets you categorize HTTPS sites without having to enable HTTPS Inspection.</a:t>
            </a:r>
          </a:p>
          <a:p>
            <a:pPr algn="l"/>
            <a:r>
              <a:rPr lang="en-US" b="0" i="0" dirty="0">
                <a:effectLst/>
                <a:latin typeface="DIN Pro"/>
              </a:rPr>
              <a:t>When HTTPS Inspection is enabled, it also allows categorization for connections that are bypassed according the HTTPS Inspection rule base.</a:t>
            </a:r>
          </a:p>
        </p:txBody>
      </p:sp>
      <p:sp>
        <p:nvSpPr>
          <p:cNvPr id="4" name="Slide Number Placeholder 3"/>
          <p:cNvSpPr>
            <a:spLocks noGrp="1"/>
          </p:cNvSpPr>
          <p:nvPr>
            <p:ph type="sldNum" sz="quarter" idx="10"/>
          </p:nvPr>
        </p:nvSpPr>
        <p:spPr/>
        <p:txBody>
          <a:bodyPr/>
          <a:lstStyle/>
          <a:p>
            <a:fld id="{3EEE9B47-791B-47F7-AE03-C0D580CA0B67}" type="slidenum">
              <a:rPr lang="en-US" smtClean="0"/>
              <a:pPr/>
              <a:t>7</a:t>
            </a:fld>
            <a:endParaRPr lang="en-US" dirty="0"/>
          </a:p>
        </p:txBody>
      </p:sp>
    </p:spTree>
    <p:extLst>
      <p:ext uri="{BB962C8B-B14F-4D97-AF65-F5344CB8AC3E}">
        <p14:creationId xmlns:p14="http://schemas.microsoft.com/office/powerpoint/2010/main" val="33729165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8</a:t>
            </a:fld>
            <a:endParaRPr lang="en-US" dirty="0"/>
          </a:p>
        </p:txBody>
      </p:sp>
    </p:spTree>
    <p:extLst>
      <p:ext uri="{BB962C8B-B14F-4D97-AF65-F5344CB8AC3E}">
        <p14:creationId xmlns:p14="http://schemas.microsoft.com/office/powerpoint/2010/main" val="8542362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1" i="0" dirty="0">
                <a:effectLst/>
                <a:latin typeface="DIN Pro"/>
              </a:rPr>
              <a:t>Services in the HTTPS Inspection rules</a:t>
            </a:r>
            <a:endParaRPr lang="en-US" b="0" i="0" dirty="0">
              <a:effectLst/>
              <a:latin typeface="DIN Pro"/>
            </a:endParaRPr>
          </a:p>
          <a:p>
            <a:pPr algn="l"/>
            <a:r>
              <a:rPr lang="en-US" b="0" i="0" dirty="0">
                <a:effectLst/>
                <a:latin typeface="DIN Pro"/>
              </a:rPr>
              <a:t>In the HTTPS Inspection rule, in the </a:t>
            </a:r>
            <a:r>
              <a:rPr lang="en-US" b="1" i="0" dirty="0">
                <a:effectLst/>
                <a:latin typeface="DIN Pro"/>
              </a:rPr>
              <a:t>Services</a:t>
            </a:r>
            <a:r>
              <a:rPr lang="en-US" b="0" i="0" dirty="0">
                <a:effectLst/>
                <a:latin typeface="DIN Pro"/>
              </a:rPr>
              <a:t> column, we recommend to keep the default service object "</a:t>
            </a:r>
            <a:r>
              <a:rPr lang="en-US" b="0" i="1" dirty="0">
                <a:effectLst/>
                <a:latin typeface="DIN Pro"/>
              </a:rPr>
              <a:t>HTTPS default services</a:t>
            </a:r>
            <a:r>
              <a:rPr lang="en-US" b="0" i="0" dirty="0">
                <a:effectLst/>
                <a:latin typeface="DIN Pro"/>
              </a:rPr>
              <a:t>".</a:t>
            </a:r>
          </a:p>
          <a:p>
            <a:pPr algn="l"/>
            <a:r>
              <a:rPr lang="en-US" b="0" i="0" dirty="0">
                <a:effectLst/>
                <a:latin typeface="DIN Pro"/>
              </a:rPr>
              <a:t>If it is necessary to add other services, </a:t>
            </a:r>
            <a:r>
              <a:rPr lang="en-US" b="0" i="0" u="none" strike="noStrike" dirty="0">
                <a:effectLst/>
                <a:latin typeface="DIN Pro"/>
                <a:hlinkClick r:id="rId3"/>
              </a:rPr>
              <a:t>consult Check Point Support</a:t>
            </a:r>
            <a:r>
              <a:rPr lang="en-US" b="0" i="0" dirty="0">
                <a:effectLst/>
                <a:latin typeface="DIN Pro"/>
              </a:rPr>
              <a:t>.</a:t>
            </a:r>
          </a:p>
          <a:p>
            <a:pPr algn="l"/>
            <a:r>
              <a:rPr lang="en-US" b="1" i="0" dirty="0">
                <a:effectLst/>
                <a:latin typeface="DIN Pro"/>
              </a:rPr>
              <a:t>Always select specific service objects in the 'Services' column</a:t>
            </a:r>
            <a:r>
              <a:rPr lang="en-US" b="0" i="0" dirty="0">
                <a:effectLst/>
                <a:latin typeface="DIN Pro"/>
              </a:rPr>
              <a:t>.</a:t>
            </a:r>
          </a:p>
          <a:p>
            <a:pPr algn="l"/>
            <a:r>
              <a:rPr lang="en-US" b="0" i="0" dirty="0">
                <a:effectLst/>
                <a:latin typeface="DIN Pro"/>
              </a:rPr>
              <a:t>If you remove all services from this column, the Security Gateway starts to inspect all TCP traffic. As a result, CPU load increases.</a:t>
            </a:r>
          </a:p>
          <a:p>
            <a:endParaRPr lang="en-US" dirty="0"/>
          </a:p>
          <a:p>
            <a:pPr algn="l"/>
            <a:r>
              <a:rPr lang="en-US" b="0" i="0" dirty="0">
                <a:effectLst/>
                <a:latin typeface="DIN Pro"/>
              </a:rPr>
              <a:t>To allow bypass without impact on user experience or privacy, it is necessary to determine the site's category without performing TLS decryption.</a:t>
            </a:r>
          </a:p>
          <a:p>
            <a:pPr algn="l"/>
            <a:r>
              <a:rPr lang="en-US" b="0" i="0" dirty="0">
                <a:effectLst/>
                <a:latin typeface="DIN Pro"/>
              </a:rPr>
              <a:t>To accomplish this, the site’s category is resolved according to the SAN (Subject Alternative Name) or CN (Common Name) fields of server's certificate, and the SNI (Server Name Indication) TLS extension sent by the client.</a:t>
            </a:r>
          </a:p>
          <a:p>
            <a:pPr algn="l"/>
            <a:r>
              <a:rPr lang="en-US" b="0" i="0" dirty="0">
                <a:effectLst/>
                <a:latin typeface="DIN Pro"/>
              </a:rPr>
              <a:t>When the SNI extension isn’t provided by the client, users should take into account that connections to servers that present the same server certificate may be matched to the same category.</a:t>
            </a:r>
          </a:p>
          <a:p>
            <a:endParaRPr lang="en-US" dirty="0"/>
          </a:p>
        </p:txBody>
      </p:sp>
      <p:sp>
        <p:nvSpPr>
          <p:cNvPr id="4" name="Slide Number Placeholder 3"/>
          <p:cNvSpPr>
            <a:spLocks noGrp="1"/>
          </p:cNvSpPr>
          <p:nvPr>
            <p:ph type="sldNum" sz="quarter" idx="10"/>
          </p:nvPr>
        </p:nvSpPr>
        <p:spPr/>
        <p:txBody>
          <a:bodyPr/>
          <a:lstStyle/>
          <a:p>
            <a:fld id="{3EEE9B47-791B-47F7-AE03-C0D580CA0B67}" type="slidenum">
              <a:rPr lang="en-US" smtClean="0"/>
              <a:pPr/>
              <a:t>10</a:t>
            </a:fld>
            <a:endParaRPr lang="en-US" dirty="0"/>
          </a:p>
        </p:txBody>
      </p:sp>
    </p:spTree>
    <p:extLst>
      <p:ext uri="{BB962C8B-B14F-4D97-AF65-F5344CB8AC3E}">
        <p14:creationId xmlns:p14="http://schemas.microsoft.com/office/powerpoint/2010/main" val="2519731021"/>
      </p:ext>
    </p:extLst>
  </p:cSld>
  <p:clrMapOvr>
    <a:masterClrMapping/>
  </p:clrMapOvr>
</p:notes>
</file>

<file path=ppt/slideLayouts/_rels/slideLayout1.xml.rels><?xml version="1.0" encoding="UTF-8" ?><Relationships xmlns="http://schemas.openxmlformats.org/package/2006/relationships"><Relationship Target="../media/image4.png" Type="http://schemas.openxmlformats.org/officeDocument/2006/relationships/image" Id="rId3"></Relationship><Relationship Target="../media/image3.jpg" Type="http://schemas.openxmlformats.org/officeDocument/2006/relationships/image" Id="rId2"></Relationship><Relationship Target="../slideMasters/slideMaster1.xml" Type="http://schemas.openxmlformats.org/officeDocument/2006/relationships/slideMaster" Id="rId1"></Relationship><Relationship Target="../media/image6.emf" Type="http://schemas.openxmlformats.org/officeDocument/2006/relationships/image" Id="rId5"></Relationship><Relationship Target="../media/image5.emf" Type="http://schemas.openxmlformats.org/officeDocument/2006/relationships/image" Id="rId4"></Relationship></Relationships>
</file>

<file path=ppt/slideLayouts/_rels/slideLayout10.xml.rels><?xml version="1.0" encoding="UTF-8" ?><Relationships xmlns="http://schemas.openxmlformats.org/package/2006/relationships"><Relationship Target="../slideMasters/slideMaster1.xml" Type="http://schemas.openxmlformats.org/officeDocument/2006/relationships/slideMaster" Id="rId1"></Relationship></Relationships>
</file>

<file path=ppt/slideLayouts/_rels/slideLayout11.xml.rels><?xml version="1.0" encoding="UTF-8" ?><Relationships xmlns="http://schemas.openxmlformats.org/package/2006/relationships"><Relationship Target="../slideMasters/slideMaster1.xml" Type="http://schemas.openxmlformats.org/officeDocument/2006/relationships/slideMaster" Id="rId1"></Relationship></Relationships>
</file>

<file path=ppt/slideLayouts/_rels/slideLayout12.xml.rels><?xml version="1.0" encoding="UTF-8" ?><Relationships xmlns="http://schemas.openxmlformats.org/package/2006/relationships"><Relationship Target="../slideMasters/slideMaster1.xml" Type="http://schemas.openxmlformats.org/officeDocument/2006/relationships/slideMaster" Id="rId1"></Relationship></Relationships>
</file>

<file path=ppt/slideLayouts/_rels/slideLayout2.xml.rels><?xml version="1.0" encoding="UTF-8" ?><Relationships xmlns="http://schemas.openxmlformats.org/package/2006/relationships"><Relationship Target="../slideMasters/slideMaster1.xml" Type="http://schemas.openxmlformats.org/officeDocument/2006/relationships/slideMaster" Id="rId1"></Relationship></Relationships>
</file>

<file path=ppt/slideLayouts/_rels/slideLayout3.xml.rels><?xml version="1.0" encoding="UTF-8" ?><Relationships xmlns="http://schemas.openxmlformats.org/package/2006/relationships"><Relationship Target="../slideMasters/slideMaster1.xml" Type="http://schemas.openxmlformats.org/officeDocument/2006/relationships/slideMaster" Id="rId1"></Relationship></Relationships>
</file>

<file path=ppt/slideLayouts/_rels/slideLayout4.xml.rels><?xml version="1.0" encoding="UTF-8" ?><Relationships xmlns="http://schemas.openxmlformats.org/package/2006/relationships"><Relationship Target="../slideMasters/slideMaster1.xml" Type="http://schemas.openxmlformats.org/officeDocument/2006/relationships/slideMaster" Id="rId1"></Relationship></Relationships>
</file>

<file path=ppt/slideLayouts/_rels/slideLayout5.xml.rels><?xml version="1.0" encoding="UTF-8" ?><Relationships xmlns="http://schemas.openxmlformats.org/package/2006/relationships"><Relationship Target="../slideMasters/slideMaster1.xml" Type="http://schemas.openxmlformats.org/officeDocument/2006/relationships/slideMaster" Id="rId1"></Relationship></Relationships>
</file>

<file path=ppt/slideLayouts/_rels/slideLayout6.xml.rels><?xml version="1.0" encoding="UTF-8" ?><Relationships xmlns="http://schemas.openxmlformats.org/package/2006/relationships"><Relationship Target="../slideMasters/slideMaster1.xml" Type="http://schemas.openxmlformats.org/officeDocument/2006/relationships/slideMaster" Id="rId1"></Relationship></Relationships>
</file>

<file path=ppt/slideLayouts/_rels/slideLayout7.xml.rels><?xml version="1.0" encoding="UTF-8" ?><Relationships xmlns="http://schemas.openxmlformats.org/package/2006/relationships"><Relationship Target="../slideMasters/slideMaster1.xml" Type="http://schemas.openxmlformats.org/officeDocument/2006/relationships/slideMaster" Id="rId1"></Relationship></Relationships>
</file>

<file path=ppt/slideLayouts/_rels/slideLayout8.xml.rels><?xml version="1.0" encoding="UTF-8" ?><Relationships xmlns="http://schemas.openxmlformats.org/package/2006/relationships"><Relationship Target="../slideMasters/slideMaster1.xml" Type="http://schemas.openxmlformats.org/officeDocument/2006/relationships/slideMaster" Id="rId1"></Relationship></Relationships>
</file>

<file path=ppt/slideLayouts/_rels/slideLayout9.xml.rels><?xml version="1.0" encoding="UTF-8" ?><Relationships xmlns="http://schemas.openxmlformats.org/package/2006/relationships"><Relationship Target="../slideMasters/slideMaster1.xml" Type="http://schemas.openxmlformats.org/officeDocument/2006/relationships/slideMaster" Id="rId1"></Relationship></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90" name="Picture 8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35"/>
            <a:ext cx="12188825" cy="6857928"/>
          </a:xfrm>
          <a:prstGeom prst="rect">
            <a:avLst/>
          </a:prstGeom>
        </p:spPr>
      </p:pic>
      <p:grpSp>
        <p:nvGrpSpPr>
          <p:cNvPr id="125" name="Group 124"/>
          <p:cNvGrpSpPr/>
          <p:nvPr userDrawn="1"/>
        </p:nvGrpSpPr>
        <p:grpSpPr>
          <a:xfrm>
            <a:off x="9145588" y="5899150"/>
            <a:ext cx="407988" cy="53975"/>
            <a:chOff x="9145588" y="5975350"/>
            <a:chExt cx="407988" cy="53975"/>
          </a:xfrm>
        </p:grpSpPr>
        <p:sp>
          <p:nvSpPr>
            <p:cNvPr id="126" name="Freeform 41"/>
            <p:cNvSpPr>
              <a:spLocks noEditPoints="1"/>
            </p:cNvSpPr>
            <p:nvPr userDrawn="1"/>
          </p:nvSpPr>
          <p:spPr bwMode="auto">
            <a:xfrm>
              <a:off x="9145588" y="5975350"/>
              <a:ext cx="26988" cy="52388"/>
            </a:xfrm>
            <a:custGeom>
              <a:avLst/>
              <a:gdLst>
                <a:gd name="T0" fmla="*/ 40 w 81"/>
                <a:gd name="T1" fmla="*/ 97 h 160"/>
                <a:gd name="T2" fmla="*/ 25 w 81"/>
                <a:gd name="T3" fmla="*/ 97 h 160"/>
                <a:gd name="T4" fmla="*/ 25 w 81"/>
                <a:gd name="T5" fmla="*/ 160 h 160"/>
                <a:gd name="T6" fmla="*/ 0 w 81"/>
                <a:gd name="T7" fmla="*/ 160 h 160"/>
                <a:gd name="T8" fmla="*/ 0 w 81"/>
                <a:gd name="T9" fmla="*/ 0 h 160"/>
                <a:gd name="T10" fmla="*/ 40 w 81"/>
                <a:gd name="T11" fmla="*/ 0 h 160"/>
                <a:gd name="T12" fmla="*/ 81 w 81"/>
                <a:gd name="T13" fmla="*/ 49 h 160"/>
                <a:gd name="T14" fmla="*/ 40 w 81"/>
                <a:gd name="T15" fmla="*/ 97 h 160"/>
                <a:gd name="T16" fmla="*/ 39 w 81"/>
                <a:gd name="T17" fmla="*/ 23 h 160"/>
                <a:gd name="T18" fmla="*/ 25 w 81"/>
                <a:gd name="T19" fmla="*/ 23 h 160"/>
                <a:gd name="T20" fmla="*/ 25 w 81"/>
                <a:gd name="T21" fmla="*/ 75 h 160"/>
                <a:gd name="T22" fmla="*/ 39 w 81"/>
                <a:gd name="T23" fmla="*/ 75 h 160"/>
                <a:gd name="T24" fmla="*/ 56 w 81"/>
                <a:gd name="T25" fmla="*/ 49 h 160"/>
                <a:gd name="T26" fmla="*/ 39 w 81"/>
                <a:gd name="T27" fmla="*/ 2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1" h="160">
                  <a:moveTo>
                    <a:pt x="40" y="97"/>
                  </a:moveTo>
                  <a:cubicBezTo>
                    <a:pt x="25" y="97"/>
                    <a:pt x="25" y="97"/>
                    <a:pt x="25" y="97"/>
                  </a:cubicBezTo>
                  <a:cubicBezTo>
                    <a:pt x="25" y="160"/>
                    <a:pt x="25" y="160"/>
                    <a:pt x="25" y="160"/>
                  </a:cubicBezTo>
                  <a:cubicBezTo>
                    <a:pt x="0" y="160"/>
                    <a:pt x="0" y="160"/>
                    <a:pt x="0" y="160"/>
                  </a:cubicBezTo>
                  <a:cubicBezTo>
                    <a:pt x="0" y="0"/>
                    <a:pt x="0" y="0"/>
                    <a:pt x="0" y="0"/>
                  </a:cubicBezTo>
                  <a:cubicBezTo>
                    <a:pt x="40" y="0"/>
                    <a:pt x="40" y="0"/>
                    <a:pt x="40" y="0"/>
                  </a:cubicBezTo>
                  <a:cubicBezTo>
                    <a:pt x="69" y="0"/>
                    <a:pt x="81" y="16"/>
                    <a:pt x="81" y="49"/>
                  </a:cubicBezTo>
                  <a:cubicBezTo>
                    <a:pt x="81" y="82"/>
                    <a:pt x="69" y="97"/>
                    <a:pt x="40" y="97"/>
                  </a:cubicBezTo>
                  <a:close/>
                  <a:moveTo>
                    <a:pt x="39" y="23"/>
                  </a:moveTo>
                  <a:cubicBezTo>
                    <a:pt x="25" y="23"/>
                    <a:pt x="25" y="23"/>
                    <a:pt x="25" y="23"/>
                  </a:cubicBezTo>
                  <a:cubicBezTo>
                    <a:pt x="25" y="75"/>
                    <a:pt x="25" y="75"/>
                    <a:pt x="25" y="75"/>
                  </a:cubicBezTo>
                  <a:cubicBezTo>
                    <a:pt x="39" y="75"/>
                    <a:pt x="39" y="75"/>
                    <a:pt x="39" y="75"/>
                  </a:cubicBezTo>
                  <a:cubicBezTo>
                    <a:pt x="52" y="75"/>
                    <a:pt x="56" y="65"/>
                    <a:pt x="56" y="49"/>
                  </a:cubicBezTo>
                  <a:cubicBezTo>
                    <a:pt x="56" y="33"/>
                    <a:pt x="52" y="23"/>
                    <a:pt x="39" y="23"/>
                  </a:cubicBezTo>
                  <a:close/>
                </a:path>
              </a:pathLst>
            </a:custGeom>
            <a:solidFill>
              <a:srgbClr val="393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2"/>
            <p:cNvSpPr>
              <a:spLocks noEditPoints="1"/>
            </p:cNvSpPr>
            <p:nvPr userDrawn="1"/>
          </p:nvSpPr>
          <p:spPr bwMode="auto">
            <a:xfrm>
              <a:off x="9188451" y="5975350"/>
              <a:ext cx="26988" cy="53975"/>
            </a:xfrm>
            <a:custGeom>
              <a:avLst/>
              <a:gdLst>
                <a:gd name="T0" fmla="*/ 74 w 85"/>
                <a:gd name="T1" fmla="*/ 149 h 163"/>
                <a:gd name="T2" fmla="*/ 43 w 85"/>
                <a:gd name="T3" fmla="*/ 163 h 163"/>
                <a:gd name="T4" fmla="*/ 12 w 85"/>
                <a:gd name="T5" fmla="*/ 149 h 163"/>
                <a:gd name="T6" fmla="*/ 0 w 85"/>
                <a:gd name="T7" fmla="*/ 81 h 163"/>
                <a:gd name="T8" fmla="*/ 12 w 85"/>
                <a:gd name="T9" fmla="*/ 13 h 163"/>
                <a:gd name="T10" fmla="*/ 43 w 85"/>
                <a:gd name="T11" fmla="*/ 0 h 163"/>
                <a:gd name="T12" fmla="*/ 74 w 85"/>
                <a:gd name="T13" fmla="*/ 13 h 163"/>
                <a:gd name="T14" fmla="*/ 85 w 85"/>
                <a:gd name="T15" fmla="*/ 81 h 163"/>
                <a:gd name="T16" fmla="*/ 74 w 85"/>
                <a:gd name="T17" fmla="*/ 149 h 163"/>
                <a:gd name="T18" fmla="*/ 55 w 85"/>
                <a:gd name="T19" fmla="*/ 28 h 163"/>
                <a:gd name="T20" fmla="*/ 43 w 85"/>
                <a:gd name="T21" fmla="*/ 22 h 163"/>
                <a:gd name="T22" fmla="*/ 31 w 85"/>
                <a:gd name="T23" fmla="*/ 28 h 163"/>
                <a:gd name="T24" fmla="*/ 25 w 85"/>
                <a:gd name="T25" fmla="*/ 81 h 163"/>
                <a:gd name="T26" fmla="*/ 31 w 85"/>
                <a:gd name="T27" fmla="*/ 134 h 163"/>
                <a:gd name="T28" fmla="*/ 43 w 85"/>
                <a:gd name="T29" fmla="*/ 140 h 163"/>
                <a:gd name="T30" fmla="*/ 55 w 85"/>
                <a:gd name="T31" fmla="*/ 134 h 163"/>
                <a:gd name="T32" fmla="*/ 60 w 85"/>
                <a:gd name="T33" fmla="*/ 81 h 163"/>
                <a:gd name="T34" fmla="*/ 55 w 85"/>
                <a:gd name="T35" fmla="*/ 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163">
                  <a:moveTo>
                    <a:pt x="74" y="149"/>
                  </a:moveTo>
                  <a:cubicBezTo>
                    <a:pt x="67" y="157"/>
                    <a:pt x="58" y="163"/>
                    <a:pt x="43" y="163"/>
                  </a:cubicBezTo>
                  <a:cubicBezTo>
                    <a:pt x="28" y="163"/>
                    <a:pt x="18" y="157"/>
                    <a:pt x="12" y="149"/>
                  </a:cubicBezTo>
                  <a:cubicBezTo>
                    <a:pt x="1" y="136"/>
                    <a:pt x="0" y="119"/>
                    <a:pt x="0" y="81"/>
                  </a:cubicBezTo>
                  <a:cubicBezTo>
                    <a:pt x="0" y="43"/>
                    <a:pt x="1" y="26"/>
                    <a:pt x="12" y="13"/>
                  </a:cubicBezTo>
                  <a:cubicBezTo>
                    <a:pt x="18" y="5"/>
                    <a:pt x="28" y="0"/>
                    <a:pt x="43" y="0"/>
                  </a:cubicBezTo>
                  <a:cubicBezTo>
                    <a:pt x="58" y="0"/>
                    <a:pt x="67" y="5"/>
                    <a:pt x="74" y="13"/>
                  </a:cubicBezTo>
                  <a:cubicBezTo>
                    <a:pt x="84" y="26"/>
                    <a:pt x="85" y="43"/>
                    <a:pt x="85" y="81"/>
                  </a:cubicBezTo>
                  <a:cubicBezTo>
                    <a:pt x="85" y="119"/>
                    <a:pt x="84" y="137"/>
                    <a:pt x="74" y="149"/>
                  </a:cubicBezTo>
                  <a:close/>
                  <a:moveTo>
                    <a:pt x="55" y="28"/>
                  </a:moveTo>
                  <a:cubicBezTo>
                    <a:pt x="53" y="25"/>
                    <a:pt x="49" y="22"/>
                    <a:pt x="43" y="22"/>
                  </a:cubicBezTo>
                  <a:cubicBezTo>
                    <a:pt x="37" y="22"/>
                    <a:pt x="33" y="25"/>
                    <a:pt x="31" y="28"/>
                  </a:cubicBezTo>
                  <a:cubicBezTo>
                    <a:pt x="26" y="36"/>
                    <a:pt x="25" y="52"/>
                    <a:pt x="25" y="81"/>
                  </a:cubicBezTo>
                  <a:cubicBezTo>
                    <a:pt x="25" y="110"/>
                    <a:pt x="26" y="126"/>
                    <a:pt x="31" y="134"/>
                  </a:cubicBezTo>
                  <a:cubicBezTo>
                    <a:pt x="33" y="138"/>
                    <a:pt x="37" y="140"/>
                    <a:pt x="43" y="140"/>
                  </a:cubicBezTo>
                  <a:cubicBezTo>
                    <a:pt x="49" y="140"/>
                    <a:pt x="53" y="138"/>
                    <a:pt x="55" y="134"/>
                  </a:cubicBezTo>
                  <a:cubicBezTo>
                    <a:pt x="60" y="126"/>
                    <a:pt x="60" y="110"/>
                    <a:pt x="60" y="81"/>
                  </a:cubicBezTo>
                  <a:cubicBezTo>
                    <a:pt x="60" y="52"/>
                    <a:pt x="60" y="36"/>
                    <a:pt x="55" y="28"/>
                  </a:cubicBezTo>
                  <a:close/>
                </a:path>
              </a:pathLst>
            </a:custGeom>
            <a:solidFill>
              <a:srgbClr val="393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3"/>
            <p:cNvSpPr>
              <a:spLocks/>
            </p:cNvSpPr>
            <p:nvPr userDrawn="1"/>
          </p:nvSpPr>
          <p:spPr bwMode="auto">
            <a:xfrm>
              <a:off x="9228138" y="5975350"/>
              <a:ext cx="52388" cy="52388"/>
            </a:xfrm>
            <a:custGeom>
              <a:avLst/>
              <a:gdLst>
                <a:gd name="T0" fmla="*/ 27 w 33"/>
                <a:gd name="T1" fmla="*/ 33 h 33"/>
                <a:gd name="T2" fmla="*/ 21 w 33"/>
                <a:gd name="T3" fmla="*/ 33 h 33"/>
                <a:gd name="T4" fmla="*/ 17 w 33"/>
                <a:gd name="T5" fmla="*/ 8 h 33"/>
                <a:gd name="T6" fmla="*/ 12 w 33"/>
                <a:gd name="T7" fmla="*/ 33 h 33"/>
                <a:gd name="T8" fmla="*/ 7 w 33"/>
                <a:gd name="T9" fmla="*/ 33 h 33"/>
                <a:gd name="T10" fmla="*/ 0 w 33"/>
                <a:gd name="T11" fmla="*/ 0 h 33"/>
                <a:gd name="T12" fmla="*/ 6 w 33"/>
                <a:gd name="T13" fmla="*/ 0 h 33"/>
                <a:gd name="T14" fmla="*/ 9 w 33"/>
                <a:gd name="T15" fmla="*/ 25 h 33"/>
                <a:gd name="T16" fmla="*/ 14 w 33"/>
                <a:gd name="T17" fmla="*/ 0 h 33"/>
                <a:gd name="T18" fmla="*/ 19 w 33"/>
                <a:gd name="T19" fmla="*/ 0 h 33"/>
                <a:gd name="T20" fmla="*/ 24 w 33"/>
                <a:gd name="T21" fmla="*/ 25 h 33"/>
                <a:gd name="T22" fmla="*/ 27 w 33"/>
                <a:gd name="T23" fmla="*/ 0 h 33"/>
                <a:gd name="T24" fmla="*/ 33 w 33"/>
                <a:gd name="T25" fmla="*/ 0 h 33"/>
                <a:gd name="T26" fmla="*/ 27 w 33"/>
                <a:gd name="T2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33">
                  <a:moveTo>
                    <a:pt x="27" y="33"/>
                  </a:moveTo>
                  <a:lnTo>
                    <a:pt x="21" y="33"/>
                  </a:lnTo>
                  <a:lnTo>
                    <a:pt x="17" y="8"/>
                  </a:lnTo>
                  <a:lnTo>
                    <a:pt x="12" y="33"/>
                  </a:lnTo>
                  <a:lnTo>
                    <a:pt x="7" y="33"/>
                  </a:lnTo>
                  <a:lnTo>
                    <a:pt x="0" y="0"/>
                  </a:lnTo>
                  <a:lnTo>
                    <a:pt x="6" y="0"/>
                  </a:lnTo>
                  <a:lnTo>
                    <a:pt x="9" y="25"/>
                  </a:lnTo>
                  <a:lnTo>
                    <a:pt x="14" y="0"/>
                  </a:lnTo>
                  <a:lnTo>
                    <a:pt x="19" y="0"/>
                  </a:lnTo>
                  <a:lnTo>
                    <a:pt x="24" y="25"/>
                  </a:lnTo>
                  <a:lnTo>
                    <a:pt x="27" y="0"/>
                  </a:lnTo>
                  <a:lnTo>
                    <a:pt x="33" y="0"/>
                  </a:lnTo>
                  <a:lnTo>
                    <a:pt x="27" y="33"/>
                  </a:lnTo>
                  <a:close/>
                </a:path>
              </a:pathLst>
            </a:custGeom>
            <a:solidFill>
              <a:srgbClr val="393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44"/>
            <p:cNvSpPr>
              <a:spLocks/>
            </p:cNvSpPr>
            <p:nvPr userDrawn="1"/>
          </p:nvSpPr>
          <p:spPr bwMode="auto">
            <a:xfrm>
              <a:off x="9296401" y="5975350"/>
              <a:ext cx="20638" cy="52388"/>
            </a:xfrm>
            <a:custGeom>
              <a:avLst/>
              <a:gdLst>
                <a:gd name="T0" fmla="*/ 0 w 13"/>
                <a:gd name="T1" fmla="*/ 33 h 33"/>
                <a:gd name="T2" fmla="*/ 0 w 13"/>
                <a:gd name="T3" fmla="*/ 0 h 33"/>
                <a:gd name="T4" fmla="*/ 13 w 13"/>
                <a:gd name="T5" fmla="*/ 0 h 33"/>
                <a:gd name="T6" fmla="*/ 13 w 13"/>
                <a:gd name="T7" fmla="*/ 5 h 33"/>
                <a:gd name="T8" fmla="*/ 5 w 13"/>
                <a:gd name="T9" fmla="*/ 5 h 33"/>
                <a:gd name="T10" fmla="*/ 5 w 13"/>
                <a:gd name="T11" fmla="*/ 14 h 33"/>
                <a:gd name="T12" fmla="*/ 12 w 13"/>
                <a:gd name="T13" fmla="*/ 14 h 33"/>
                <a:gd name="T14" fmla="*/ 12 w 13"/>
                <a:gd name="T15" fmla="*/ 19 h 33"/>
                <a:gd name="T16" fmla="*/ 5 w 13"/>
                <a:gd name="T17" fmla="*/ 19 h 33"/>
                <a:gd name="T18" fmla="*/ 5 w 13"/>
                <a:gd name="T19" fmla="*/ 29 h 33"/>
                <a:gd name="T20" fmla="*/ 13 w 13"/>
                <a:gd name="T21" fmla="*/ 29 h 33"/>
                <a:gd name="T22" fmla="*/ 13 w 13"/>
                <a:gd name="T23" fmla="*/ 33 h 33"/>
                <a:gd name="T24" fmla="*/ 0 w 13"/>
                <a:gd name="T25"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33">
                  <a:moveTo>
                    <a:pt x="0" y="33"/>
                  </a:moveTo>
                  <a:lnTo>
                    <a:pt x="0" y="0"/>
                  </a:lnTo>
                  <a:lnTo>
                    <a:pt x="13" y="0"/>
                  </a:lnTo>
                  <a:lnTo>
                    <a:pt x="13" y="5"/>
                  </a:lnTo>
                  <a:lnTo>
                    <a:pt x="5" y="5"/>
                  </a:lnTo>
                  <a:lnTo>
                    <a:pt x="5" y="14"/>
                  </a:lnTo>
                  <a:lnTo>
                    <a:pt x="12" y="14"/>
                  </a:lnTo>
                  <a:lnTo>
                    <a:pt x="12" y="19"/>
                  </a:lnTo>
                  <a:lnTo>
                    <a:pt x="5" y="19"/>
                  </a:lnTo>
                  <a:lnTo>
                    <a:pt x="5" y="29"/>
                  </a:lnTo>
                  <a:lnTo>
                    <a:pt x="13" y="29"/>
                  </a:lnTo>
                  <a:lnTo>
                    <a:pt x="13" y="33"/>
                  </a:lnTo>
                  <a:lnTo>
                    <a:pt x="0" y="33"/>
                  </a:lnTo>
                  <a:close/>
                </a:path>
              </a:pathLst>
            </a:custGeom>
            <a:solidFill>
              <a:srgbClr val="393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5"/>
            <p:cNvSpPr>
              <a:spLocks noEditPoints="1"/>
            </p:cNvSpPr>
            <p:nvPr userDrawn="1"/>
          </p:nvSpPr>
          <p:spPr bwMode="auto">
            <a:xfrm>
              <a:off x="9334501" y="5975350"/>
              <a:ext cx="26988" cy="52388"/>
            </a:xfrm>
            <a:custGeom>
              <a:avLst/>
              <a:gdLst>
                <a:gd name="T0" fmla="*/ 60 w 87"/>
                <a:gd name="T1" fmla="*/ 160 h 160"/>
                <a:gd name="T2" fmla="*/ 40 w 87"/>
                <a:gd name="T3" fmla="*/ 95 h 160"/>
                <a:gd name="T4" fmla="*/ 25 w 87"/>
                <a:gd name="T5" fmla="*/ 95 h 160"/>
                <a:gd name="T6" fmla="*/ 25 w 87"/>
                <a:gd name="T7" fmla="*/ 160 h 160"/>
                <a:gd name="T8" fmla="*/ 0 w 87"/>
                <a:gd name="T9" fmla="*/ 160 h 160"/>
                <a:gd name="T10" fmla="*/ 0 w 87"/>
                <a:gd name="T11" fmla="*/ 0 h 160"/>
                <a:gd name="T12" fmla="*/ 41 w 87"/>
                <a:gd name="T13" fmla="*/ 0 h 160"/>
                <a:gd name="T14" fmla="*/ 81 w 87"/>
                <a:gd name="T15" fmla="*/ 48 h 160"/>
                <a:gd name="T16" fmla="*/ 63 w 87"/>
                <a:gd name="T17" fmla="*/ 89 h 160"/>
                <a:gd name="T18" fmla="*/ 87 w 87"/>
                <a:gd name="T19" fmla="*/ 160 h 160"/>
                <a:gd name="T20" fmla="*/ 60 w 87"/>
                <a:gd name="T21" fmla="*/ 160 h 160"/>
                <a:gd name="T22" fmla="*/ 41 w 87"/>
                <a:gd name="T23" fmla="*/ 23 h 160"/>
                <a:gd name="T24" fmla="*/ 25 w 87"/>
                <a:gd name="T25" fmla="*/ 23 h 160"/>
                <a:gd name="T26" fmla="*/ 25 w 87"/>
                <a:gd name="T27" fmla="*/ 72 h 160"/>
                <a:gd name="T28" fmla="*/ 41 w 87"/>
                <a:gd name="T29" fmla="*/ 72 h 160"/>
                <a:gd name="T30" fmla="*/ 56 w 87"/>
                <a:gd name="T31" fmla="*/ 48 h 160"/>
                <a:gd name="T32" fmla="*/ 41 w 87"/>
                <a:gd name="T33" fmla="*/ 2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 h="160">
                  <a:moveTo>
                    <a:pt x="60" y="160"/>
                  </a:moveTo>
                  <a:cubicBezTo>
                    <a:pt x="40" y="95"/>
                    <a:pt x="40" y="95"/>
                    <a:pt x="40" y="95"/>
                  </a:cubicBezTo>
                  <a:cubicBezTo>
                    <a:pt x="25" y="95"/>
                    <a:pt x="25" y="95"/>
                    <a:pt x="25" y="95"/>
                  </a:cubicBezTo>
                  <a:cubicBezTo>
                    <a:pt x="25" y="160"/>
                    <a:pt x="25" y="160"/>
                    <a:pt x="25" y="160"/>
                  </a:cubicBezTo>
                  <a:cubicBezTo>
                    <a:pt x="0" y="160"/>
                    <a:pt x="0" y="160"/>
                    <a:pt x="0" y="160"/>
                  </a:cubicBezTo>
                  <a:cubicBezTo>
                    <a:pt x="0" y="0"/>
                    <a:pt x="0" y="0"/>
                    <a:pt x="0" y="0"/>
                  </a:cubicBezTo>
                  <a:cubicBezTo>
                    <a:pt x="41" y="0"/>
                    <a:pt x="41" y="0"/>
                    <a:pt x="41" y="0"/>
                  </a:cubicBezTo>
                  <a:cubicBezTo>
                    <a:pt x="70" y="0"/>
                    <a:pt x="81" y="15"/>
                    <a:pt x="81" y="48"/>
                  </a:cubicBezTo>
                  <a:cubicBezTo>
                    <a:pt x="81" y="67"/>
                    <a:pt x="77" y="81"/>
                    <a:pt x="63" y="89"/>
                  </a:cubicBezTo>
                  <a:cubicBezTo>
                    <a:pt x="87" y="160"/>
                    <a:pt x="87" y="160"/>
                    <a:pt x="87" y="160"/>
                  </a:cubicBezTo>
                  <a:lnTo>
                    <a:pt x="60" y="160"/>
                  </a:lnTo>
                  <a:close/>
                  <a:moveTo>
                    <a:pt x="41" y="23"/>
                  </a:moveTo>
                  <a:cubicBezTo>
                    <a:pt x="25" y="23"/>
                    <a:pt x="25" y="23"/>
                    <a:pt x="25" y="23"/>
                  </a:cubicBezTo>
                  <a:cubicBezTo>
                    <a:pt x="25" y="72"/>
                    <a:pt x="25" y="72"/>
                    <a:pt x="25" y="72"/>
                  </a:cubicBezTo>
                  <a:cubicBezTo>
                    <a:pt x="41" y="72"/>
                    <a:pt x="41" y="72"/>
                    <a:pt x="41" y="72"/>
                  </a:cubicBezTo>
                  <a:cubicBezTo>
                    <a:pt x="54" y="72"/>
                    <a:pt x="56" y="61"/>
                    <a:pt x="56" y="48"/>
                  </a:cubicBezTo>
                  <a:cubicBezTo>
                    <a:pt x="56" y="34"/>
                    <a:pt x="54" y="23"/>
                    <a:pt x="41" y="23"/>
                  </a:cubicBezTo>
                  <a:close/>
                </a:path>
              </a:pathLst>
            </a:custGeom>
            <a:solidFill>
              <a:srgbClr val="393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6"/>
            <p:cNvSpPr>
              <a:spLocks/>
            </p:cNvSpPr>
            <p:nvPr userDrawn="1"/>
          </p:nvSpPr>
          <p:spPr bwMode="auto">
            <a:xfrm>
              <a:off x="9378951" y="5975350"/>
              <a:ext cx="20638" cy="52388"/>
            </a:xfrm>
            <a:custGeom>
              <a:avLst/>
              <a:gdLst>
                <a:gd name="T0" fmla="*/ 0 w 13"/>
                <a:gd name="T1" fmla="*/ 33 h 33"/>
                <a:gd name="T2" fmla="*/ 0 w 13"/>
                <a:gd name="T3" fmla="*/ 0 h 33"/>
                <a:gd name="T4" fmla="*/ 13 w 13"/>
                <a:gd name="T5" fmla="*/ 0 h 33"/>
                <a:gd name="T6" fmla="*/ 13 w 13"/>
                <a:gd name="T7" fmla="*/ 5 h 33"/>
                <a:gd name="T8" fmla="*/ 5 w 13"/>
                <a:gd name="T9" fmla="*/ 5 h 33"/>
                <a:gd name="T10" fmla="*/ 5 w 13"/>
                <a:gd name="T11" fmla="*/ 14 h 33"/>
                <a:gd name="T12" fmla="*/ 12 w 13"/>
                <a:gd name="T13" fmla="*/ 14 h 33"/>
                <a:gd name="T14" fmla="*/ 12 w 13"/>
                <a:gd name="T15" fmla="*/ 19 h 33"/>
                <a:gd name="T16" fmla="*/ 5 w 13"/>
                <a:gd name="T17" fmla="*/ 19 h 33"/>
                <a:gd name="T18" fmla="*/ 5 w 13"/>
                <a:gd name="T19" fmla="*/ 29 h 33"/>
                <a:gd name="T20" fmla="*/ 13 w 13"/>
                <a:gd name="T21" fmla="*/ 29 h 33"/>
                <a:gd name="T22" fmla="*/ 13 w 13"/>
                <a:gd name="T23" fmla="*/ 33 h 33"/>
                <a:gd name="T24" fmla="*/ 0 w 13"/>
                <a:gd name="T25"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33">
                  <a:moveTo>
                    <a:pt x="0" y="33"/>
                  </a:moveTo>
                  <a:lnTo>
                    <a:pt x="0" y="0"/>
                  </a:lnTo>
                  <a:lnTo>
                    <a:pt x="13" y="0"/>
                  </a:lnTo>
                  <a:lnTo>
                    <a:pt x="13" y="5"/>
                  </a:lnTo>
                  <a:lnTo>
                    <a:pt x="5" y="5"/>
                  </a:lnTo>
                  <a:lnTo>
                    <a:pt x="5" y="14"/>
                  </a:lnTo>
                  <a:lnTo>
                    <a:pt x="12" y="14"/>
                  </a:lnTo>
                  <a:lnTo>
                    <a:pt x="12" y="19"/>
                  </a:lnTo>
                  <a:lnTo>
                    <a:pt x="5" y="19"/>
                  </a:lnTo>
                  <a:lnTo>
                    <a:pt x="5" y="29"/>
                  </a:lnTo>
                  <a:lnTo>
                    <a:pt x="13" y="29"/>
                  </a:lnTo>
                  <a:lnTo>
                    <a:pt x="13" y="33"/>
                  </a:lnTo>
                  <a:lnTo>
                    <a:pt x="0" y="33"/>
                  </a:lnTo>
                  <a:close/>
                </a:path>
              </a:pathLst>
            </a:custGeom>
            <a:solidFill>
              <a:srgbClr val="393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47"/>
            <p:cNvSpPr>
              <a:spLocks noEditPoints="1"/>
            </p:cNvSpPr>
            <p:nvPr userDrawn="1"/>
          </p:nvSpPr>
          <p:spPr bwMode="auto">
            <a:xfrm>
              <a:off x="9417051" y="5975350"/>
              <a:ext cx="26988" cy="52388"/>
            </a:xfrm>
            <a:custGeom>
              <a:avLst/>
              <a:gdLst>
                <a:gd name="T0" fmla="*/ 72 w 83"/>
                <a:gd name="T1" fmla="*/ 147 h 160"/>
                <a:gd name="T2" fmla="*/ 41 w 83"/>
                <a:gd name="T3" fmla="*/ 160 h 160"/>
                <a:gd name="T4" fmla="*/ 0 w 83"/>
                <a:gd name="T5" fmla="*/ 160 h 160"/>
                <a:gd name="T6" fmla="*/ 0 w 83"/>
                <a:gd name="T7" fmla="*/ 0 h 160"/>
                <a:gd name="T8" fmla="*/ 41 w 83"/>
                <a:gd name="T9" fmla="*/ 0 h 160"/>
                <a:gd name="T10" fmla="*/ 72 w 83"/>
                <a:gd name="T11" fmla="*/ 14 h 160"/>
                <a:gd name="T12" fmla="*/ 83 w 83"/>
                <a:gd name="T13" fmla="*/ 80 h 160"/>
                <a:gd name="T14" fmla="*/ 72 w 83"/>
                <a:gd name="T15" fmla="*/ 147 h 160"/>
                <a:gd name="T16" fmla="*/ 53 w 83"/>
                <a:gd name="T17" fmla="*/ 30 h 160"/>
                <a:gd name="T18" fmla="*/ 40 w 83"/>
                <a:gd name="T19" fmla="*/ 23 h 160"/>
                <a:gd name="T20" fmla="*/ 25 w 83"/>
                <a:gd name="T21" fmla="*/ 23 h 160"/>
                <a:gd name="T22" fmla="*/ 25 w 83"/>
                <a:gd name="T23" fmla="*/ 137 h 160"/>
                <a:gd name="T24" fmla="*/ 40 w 83"/>
                <a:gd name="T25" fmla="*/ 137 h 160"/>
                <a:gd name="T26" fmla="*/ 53 w 83"/>
                <a:gd name="T27" fmla="*/ 131 h 160"/>
                <a:gd name="T28" fmla="*/ 58 w 83"/>
                <a:gd name="T29" fmla="*/ 80 h 160"/>
                <a:gd name="T30" fmla="*/ 53 w 83"/>
                <a:gd name="T31" fmla="*/ 3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160">
                  <a:moveTo>
                    <a:pt x="72" y="147"/>
                  </a:moveTo>
                  <a:cubicBezTo>
                    <a:pt x="65" y="154"/>
                    <a:pt x="56" y="160"/>
                    <a:pt x="41" y="160"/>
                  </a:cubicBezTo>
                  <a:cubicBezTo>
                    <a:pt x="0" y="160"/>
                    <a:pt x="0" y="160"/>
                    <a:pt x="0" y="160"/>
                  </a:cubicBezTo>
                  <a:cubicBezTo>
                    <a:pt x="0" y="0"/>
                    <a:pt x="0" y="0"/>
                    <a:pt x="0" y="0"/>
                  </a:cubicBezTo>
                  <a:cubicBezTo>
                    <a:pt x="41" y="0"/>
                    <a:pt x="41" y="0"/>
                    <a:pt x="41" y="0"/>
                  </a:cubicBezTo>
                  <a:cubicBezTo>
                    <a:pt x="56" y="0"/>
                    <a:pt x="65" y="6"/>
                    <a:pt x="72" y="14"/>
                  </a:cubicBezTo>
                  <a:cubicBezTo>
                    <a:pt x="82" y="26"/>
                    <a:pt x="83" y="43"/>
                    <a:pt x="83" y="80"/>
                  </a:cubicBezTo>
                  <a:cubicBezTo>
                    <a:pt x="83" y="117"/>
                    <a:pt x="82" y="135"/>
                    <a:pt x="72" y="147"/>
                  </a:cubicBezTo>
                  <a:close/>
                  <a:moveTo>
                    <a:pt x="53" y="30"/>
                  </a:moveTo>
                  <a:cubicBezTo>
                    <a:pt x="50" y="26"/>
                    <a:pt x="46" y="23"/>
                    <a:pt x="40" y="23"/>
                  </a:cubicBezTo>
                  <a:cubicBezTo>
                    <a:pt x="25" y="23"/>
                    <a:pt x="25" y="23"/>
                    <a:pt x="25" y="23"/>
                  </a:cubicBezTo>
                  <a:cubicBezTo>
                    <a:pt x="25" y="137"/>
                    <a:pt x="25" y="137"/>
                    <a:pt x="25" y="137"/>
                  </a:cubicBezTo>
                  <a:cubicBezTo>
                    <a:pt x="40" y="137"/>
                    <a:pt x="40" y="137"/>
                    <a:pt x="40" y="137"/>
                  </a:cubicBezTo>
                  <a:cubicBezTo>
                    <a:pt x="46" y="137"/>
                    <a:pt x="50" y="135"/>
                    <a:pt x="53" y="131"/>
                  </a:cubicBezTo>
                  <a:cubicBezTo>
                    <a:pt x="58" y="123"/>
                    <a:pt x="58" y="108"/>
                    <a:pt x="58" y="80"/>
                  </a:cubicBezTo>
                  <a:cubicBezTo>
                    <a:pt x="58" y="52"/>
                    <a:pt x="58" y="37"/>
                    <a:pt x="53" y="30"/>
                  </a:cubicBezTo>
                  <a:close/>
                </a:path>
              </a:pathLst>
            </a:custGeom>
            <a:solidFill>
              <a:srgbClr val="393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48"/>
            <p:cNvSpPr>
              <a:spLocks noEditPoints="1"/>
            </p:cNvSpPr>
            <p:nvPr userDrawn="1"/>
          </p:nvSpPr>
          <p:spPr bwMode="auto">
            <a:xfrm>
              <a:off x="9485313" y="5975350"/>
              <a:ext cx="26988" cy="52388"/>
            </a:xfrm>
            <a:custGeom>
              <a:avLst/>
              <a:gdLst>
                <a:gd name="T0" fmla="*/ 71 w 82"/>
                <a:gd name="T1" fmla="*/ 150 h 160"/>
                <a:gd name="T2" fmla="*/ 40 w 82"/>
                <a:gd name="T3" fmla="*/ 160 h 160"/>
                <a:gd name="T4" fmla="*/ 0 w 82"/>
                <a:gd name="T5" fmla="*/ 160 h 160"/>
                <a:gd name="T6" fmla="*/ 0 w 82"/>
                <a:gd name="T7" fmla="*/ 0 h 160"/>
                <a:gd name="T8" fmla="*/ 40 w 82"/>
                <a:gd name="T9" fmla="*/ 0 h 160"/>
                <a:gd name="T10" fmla="*/ 71 w 82"/>
                <a:gd name="T11" fmla="*/ 10 h 160"/>
                <a:gd name="T12" fmla="*/ 81 w 82"/>
                <a:gd name="T13" fmla="*/ 43 h 160"/>
                <a:gd name="T14" fmla="*/ 72 w 82"/>
                <a:gd name="T15" fmla="*/ 71 h 160"/>
                <a:gd name="T16" fmla="*/ 64 w 82"/>
                <a:gd name="T17" fmla="*/ 76 h 160"/>
                <a:gd name="T18" fmla="*/ 72 w 82"/>
                <a:gd name="T19" fmla="*/ 82 h 160"/>
                <a:gd name="T20" fmla="*/ 82 w 82"/>
                <a:gd name="T21" fmla="*/ 114 h 160"/>
                <a:gd name="T22" fmla="*/ 71 w 82"/>
                <a:gd name="T23" fmla="*/ 150 h 160"/>
                <a:gd name="T24" fmla="*/ 38 w 82"/>
                <a:gd name="T25" fmla="*/ 23 h 160"/>
                <a:gd name="T26" fmla="*/ 25 w 82"/>
                <a:gd name="T27" fmla="*/ 23 h 160"/>
                <a:gd name="T28" fmla="*/ 25 w 82"/>
                <a:gd name="T29" fmla="*/ 66 h 160"/>
                <a:gd name="T30" fmla="*/ 38 w 82"/>
                <a:gd name="T31" fmla="*/ 66 h 160"/>
                <a:gd name="T32" fmla="*/ 56 w 82"/>
                <a:gd name="T33" fmla="*/ 45 h 160"/>
                <a:gd name="T34" fmla="*/ 38 w 82"/>
                <a:gd name="T35" fmla="*/ 23 h 160"/>
                <a:gd name="T36" fmla="*/ 37 w 82"/>
                <a:gd name="T37" fmla="*/ 88 h 160"/>
                <a:gd name="T38" fmla="*/ 25 w 82"/>
                <a:gd name="T39" fmla="*/ 88 h 160"/>
                <a:gd name="T40" fmla="*/ 25 w 82"/>
                <a:gd name="T41" fmla="*/ 137 h 160"/>
                <a:gd name="T42" fmla="*/ 37 w 82"/>
                <a:gd name="T43" fmla="*/ 137 h 160"/>
                <a:gd name="T44" fmla="*/ 56 w 82"/>
                <a:gd name="T45" fmla="*/ 112 h 160"/>
                <a:gd name="T46" fmla="*/ 37 w 82"/>
                <a:gd name="T47" fmla="*/ 8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160">
                  <a:moveTo>
                    <a:pt x="71" y="150"/>
                  </a:moveTo>
                  <a:cubicBezTo>
                    <a:pt x="65" y="157"/>
                    <a:pt x="55" y="160"/>
                    <a:pt x="40" y="160"/>
                  </a:cubicBezTo>
                  <a:cubicBezTo>
                    <a:pt x="0" y="160"/>
                    <a:pt x="0" y="160"/>
                    <a:pt x="0" y="160"/>
                  </a:cubicBezTo>
                  <a:cubicBezTo>
                    <a:pt x="0" y="0"/>
                    <a:pt x="0" y="0"/>
                    <a:pt x="0" y="0"/>
                  </a:cubicBezTo>
                  <a:cubicBezTo>
                    <a:pt x="40" y="0"/>
                    <a:pt x="40" y="0"/>
                    <a:pt x="40" y="0"/>
                  </a:cubicBezTo>
                  <a:cubicBezTo>
                    <a:pt x="55" y="0"/>
                    <a:pt x="65" y="4"/>
                    <a:pt x="71" y="10"/>
                  </a:cubicBezTo>
                  <a:cubicBezTo>
                    <a:pt x="78" y="18"/>
                    <a:pt x="81" y="26"/>
                    <a:pt x="81" y="43"/>
                  </a:cubicBezTo>
                  <a:cubicBezTo>
                    <a:pt x="81" y="54"/>
                    <a:pt x="79" y="63"/>
                    <a:pt x="72" y="71"/>
                  </a:cubicBezTo>
                  <a:cubicBezTo>
                    <a:pt x="70" y="73"/>
                    <a:pt x="67" y="75"/>
                    <a:pt x="64" y="76"/>
                  </a:cubicBezTo>
                  <a:cubicBezTo>
                    <a:pt x="67" y="78"/>
                    <a:pt x="70" y="80"/>
                    <a:pt x="72" y="82"/>
                  </a:cubicBezTo>
                  <a:cubicBezTo>
                    <a:pt x="80" y="90"/>
                    <a:pt x="82" y="99"/>
                    <a:pt x="82" y="114"/>
                  </a:cubicBezTo>
                  <a:cubicBezTo>
                    <a:pt x="82" y="133"/>
                    <a:pt x="79" y="142"/>
                    <a:pt x="71" y="150"/>
                  </a:cubicBezTo>
                  <a:close/>
                  <a:moveTo>
                    <a:pt x="38" y="23"/>
                  </a:moveTo>
                  <a:cubicBezTo>
                    <a:pt x="25" y="23"/>
                    <a:pt x="25" y="23"/>
                    <a:pt x="25" y="23"/>
                  </a:cubicBezTo>
                  <a:cubicBezTo>
                    <a:pt x="25" y="66"/>
                    <a:pt x="25" y="66"/>
                    <a:pt x="25" y="66"/>
                  </a:cubicBezTo>
                  <a:cubicBezTo>
                    <a:pt x="38" y="66"/>
                    <a:pt x="38" y="66"/>
                    <a:pt x="38" y="66"/>
                  </a:cubicBezTo>
                  <a:cubicBezTo>
                    <a:pt x="51" y="66"/>
                    <a:pt x="56" y="60"/>
                    <a:pt x="56" y="45"/>
                  </a:cubicBezTo>
                  <a:cubicBezTo>
                    <a:pt x="56" y="29"/>
                    <a:pt x="51" y="23"/>
                    <a:pt x="38" y="23"/>
                  </a:cubicBezTo>
                  <a:close/>
                  <a:moveTo>
                    <a:pt x="37" y="88"/>
                  </a:moveTo>
                  <a:cubicBezTo>
                    <a:pt x="25" y="88"/>
                    <a:pt x="25" y="88"/>
                    <a:pt x="25" y="88"/>
                  </a:cubicBezTo>
                  <a:cubicBezTo>
                    <a:pt x="25" y="137"/>
                    <a:pt x="25" y="137"/>
                    <a:pt x="25" y="137"/>
                  </a:cubicBezTo>
                  <a:cubicBezTo>
                    <a:pt x="37" y="137"/>
                    <a:pt x="37" y="137"/>
                    <a:pt x="37" y="137"/>
                  </a:cubicBezTo>
                  <a:cubicBezTo>
                    <a:pt x="51" y="137"/>
                    <a:pt x="56" y="131"/>
                    <a:pt x="56" y="112"/>
                  </a:cubicBezTo>
                  <a:cubicBezTo>
                    <a:pt x="56" y="95"/>
                    <a:pt x="51" y="88"/>
                    <a:pt x="37" y="88"/>
                  </a:cubicBezTo>
                  <a:close/>
                </a:path>
              </a:pathLst>
            </a:custGeom>
            <a:solidFill>
              <a:srgbClr val="393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49"/>
            <p:cNvSpPr>
              <a:spLocks/>
            </p:cNvSpPr>
            <p:nvPr userDrawn="1"/>
          </p:nvSpPr>
          <p:spPr bwMode="auto">
            <a:xfrm>
              <a:off x="9525001" y="5975350"/>
              <a:ext cx="28575" cy="52388"/>
            </a:xfrm>
            <a:custGeom>
              <a:avLst/>
              <a:gdLst>
                <a:gd name="T0" fmla="*/ 12 w 18"/>
                <a:gd name="T1" fmla="*/ 20 h 33"/>
                <a:gd name="T2" fmla="*/ 12 w 18"/>
                <a:gd name="T3" fmla="*/ 33 h 33"/>
                <a:gd name="T4" fmla="*/ 7 w 18"/>
                <a:gd name="T5" fmla="*/ 33 h 33"/>
                <a:gd name="T6" fmla="*/ 7 w 18"/>
                <a:gd name="T7" fmla="*/ 20 h 33"/>
                <a:gd name="T8" fmla="*/ 0 w 18"/>
                <a:gd name="T9" fmla="*/ 0 h 33"/>
                <a:gd name="T10" fmla="*/ 6 w 18"/>
                <a:gd name="T11" fmla="*/ 0 h 33"/>
                <a:gd name="T12" fmla="*/ 9 w 18"/>
                <a:gd name="T13" fmla="*/ 14 h 33"/>
                <a:gd name="T14" fmla="*/ 13 w 18"/>
                <a:gd name="T15" fmla="*/ 0 h 33"/>
                <a:gd name="T16" fmla="*/ 18 w 18"/>
                <a:gd name="T17" fmla="*/ 0 h 33"/>
                <a:gd name="T18" fmla="*/ 12 w 18"/>
                <a:gd name="T19"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3">
                  <a:moveTo>
                    <a:pt x="12" y="20"/>
                  </a:moveTo>
                  <a:lnTo>
                    <a:pt x="12" y="33"/>
                  </a:lnTo>
                  <a:lnTo>
                    <a:pt x="7" y="33"/>
                  </a:lnTo>
                  <a:lnTo>
                    <a:pt x="7" y="20"/>
                  </a:lnTo>
                  <a:lnTo>
                    <a:pt x="0" y="0"/>
                  </a:lnTo>
                  <a:lnTo>
                    <a:pt x="6" y="0"/>
                  </a:lnTo>
                  <a:lnTo>
                    <a:pt x="9" y="14"/>
                  </a:lnTo>
                  <a:lnTo>
                    <a:pt x="13" y="0"/>
                  </a:lnTo>
                  <a:lnTo>
                    <a:pt x="18" y="0"/>
                  </a:lnTo>
                  <a:lnTo>
                    <a:pt x="12" y="20"/>
                  </a:lnTo>
                  <a:close/>
                </a:path>
              </a:pathLst>
            </a:custGeom>
            <a:solidFill>
              <a:srgbClr val="393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155" name="Picture 68" descr="C:\WORK IN PROGRESS\PPT template\Infinity PPT\CheckPoint_Infinity_Logo_cropped.png"/>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9625687" y="5875437"/>
            <a:ext cx="316623" cy="270094"/>
          </a:xfrm>
          <a:prstGeom prst="rect">
            <a:avLst/>
          </a:prstGeom>
          <a:noFill/>
          <a:extLst>
            <a:ext uri="{909E8E84-426E-40DD-AFC4-6F175D3DCCD1}">
              <a14:hiddenFill xmlns:a14="http://schemas.microsoft.com/office/drawing/2010/main">
                <a:solidFill>
                  <a:srgbClr val="FFFFFF"/>
                </a:solidFill>
              </a14:hiddenFill>
            </a:ext>
          </a:extLst>
        </p:spPr>
      </p:pic>
      <p:sp>
        <p:nvSpPr>
          <p:cNvPr id="89" name="Footer_copyright"/>
          <p:cNvSpPr txBox="1">
            <a:spLocks/>
          </p:cNvSpPr>
          <p:nvPr userDrawn="1"/>
        </p:nvSpPr>
        <p:spPr>
          <a:xfrm>
            <a:off x="349590" y="6525768"/>
            <a:ext cx="3680903" cy="304221"/>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fontAlgn="auto">
              <a:spcBef>
                <a:spcPts val="0"/>
              </a:spcBef>
              <a:spcAft>
                <a:spcPts val="0"/>
              </a:spcAft>
              <a:buClrTx/>
              <a:buSzTx/>
              <a:buFontTx/>
              <a:buNone/>
              <a:defRPr/>
            </a:pPr>
            <a:r>
              <a:rPr lang="en-US" sz="900" kern="0" dirty="0">
                <a:solidFill>
                  <a:schemeClr val="bg1">
                    <a:lumMod val="75000"/>
                  </a:schemeClr>
                </a:solidFill>
              </a:rPr>
              <a:t>©201</a:t>
            </a:r>
            <a:r>
              <a:rPr lang="ru-RU" sz="900" kern="0" dirty="0">
                <a:solidFill>
                  <a:schemeClr val="bg1">
                    <a:lumMod val="75000"/>
                  </a:schemeClr>
                </a:solidFill>
              </a:rPr>
              <a:t>9</a:t>
            </a:r>
            <a:r>
              <a:rPr lang="en-US" sz="900" kern="0" dirty="0">
                <a:solidFill>
                  <a:schemeClr val="bg1">
                    <a:lumMod val="75000"/>
                  </a:schemeClr>
                </a:solidFill>
              </a:rPr>
              <a:t> Check Point Software Technologies</a:t>
            </a:r>
            <a:r>
              <a:rPr lang="en-US" sz="900" kern="0" baseline="0" dirty="0">
                <a:solidFill>
                  <a:schemeClr val="bg1">
                    <a:lumMod val="75000"/>
                  </a:schemeClr>
                </a:solidFill>
              </a:rPr>
              <a:t> </a:t>
            </a:r>
            <a:r>
              <a:rPr lang="en-US" sz="900" kern="0" dirty="0">
                <a:solidFill>
                  <a:schemeClr val="bg1">
                    <a:lumMod val="75000"/>
                  </a:schemeClr>
                </a:solidFill>
              </a:rPr>
              <a:t>Ltd. </a:t>
            </a:r>
          </a:p>
        </p:txBody>
      </p:sp>
      <p:sp>
        <p:nvSpPr>
          <p:cNvPr id="93" name="Date" hidden="1"/>
          <p:cNvSpPr>
            <a:spLocks noGrp="1"/>
          </p:cNvSpPr>
          <p:nvPr userDrawn="1">
            <p:ph type="dt" sz="half" idx="2"/>
          </p:nvPr>
        </p:nvSpPr>
        <p:spPr>
          <a:xfrm>
            <a:off x="609600" y="6356350"/>
            <a:ext cx="2843213"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5138E8-3F3E-4DC5-A5FA-50868B94627A}" type="datetimeFigureOut">
              <a:rPr lang="en-US" smtClean="0"/>
              <a:t>5/31/2023</a:t>
            </a:fld>
            <a:endParaRPr lang="en-US" dirty="0"/>
          </a:p>
        </p:txBody>
      </p:sp>
      <p:sp>
        <p:nvSpPr>
          <p:cNvPr id="16" name="Speaker name and date"/>
          <p:cNvSpPr>
            <a:spLocks noGrp="1"/>
          </p:cNvSpPr>
          <p:nvPr userDrawn="1">
            <p:ph type="subTitle" idx="1" hasCustomPrompt="1"/>
          </p:nvPr>
        </p:nvSpPr>
        <p:spPr>
          <a:xfrm>
            <a:off x="485693" y="5114995"/>
            <a:ext cx="5804989" cy="692595"/>
          </a:xfrm>
          <a:prstGeom prst="rect">
            <a:avLst/>
          </a:prstGeom>
        </p:spPr>
        <p:txBody>
          <a:bodyPr lIns="91440" tIns="45720" rIns="91440" bIns="45720" anchor="t" anchorCtr="0">
            <a:noAutofit/>
          </a:bodyPr>
          <a:lstStyle>
            <a:lvl1pPr marL="0" indent="0" algn="l">
              <a:lnSpc>
                <a:spcPts val="2666"/>
              </a:lnSpc>
              <a:spcBef>
                <a:spcPts val="0"/>
              </a:spcBef>
              <a:buNone/>
              <a:defRPr sz="2100" b="0" i="0">
                <a:solidFill>
                  <a:schemeClr val="bg1"/>
                </a:solidFill>
                <a:latin typeface="+mn-lt"/>
                <a:cs typeface="Arial" panose="020B0604020202020204" pitchFamily="34" charset="0"/>
              </a:defRPr>
            </a:lvl1pPr>
            <a:lvl2pPr marL="609361" indent="0" algn="ctr">
              <a:buNone/>
              <a:defRPr>
                <a:solidFill>
                  <a:schemeClr val="tx1">
                    <a:tint val="75000"/>
                  </a:schemeClr>
                </a:solidFill>
              </a:defRPr>
            </a:lvl2pPr>
            <a:lvl3pPr marL="1218732" indent="0" algn="ctr">
              <a:buNone/>
              <a:defRPr>
                <a:solidFill>
                  <a:schemeClr val="tx1">
                    <a:tint val="75000"/>
                  </a:schemeClr>
                </a:solidFill>
              </a:defRPr>
            </a:lvl3pPr>
            <a:lvl4pPr marL="1828097" indent="0" algn="ctr">
              <a:buNone/>
              <a:defRPr>
                <a:solidFill>
                  <a:schemeClr val="tx1">
                    <a:tint val="75000"/>
                  </a:schemeClr>
                </a:solidFill>
              </a:defRPr>
            </a:lvl4pPr>
            <a:lvl5pPr marL="2437467" indent="0" algn="ctr">
              <a:buNone/>
              <a:defRPr>
                <a:solidFill>
                  <a:schemeClr val="tx1">
                    <a:tint val="75000"/>
                  </a:schemeClr>
                </a:solidFill>
              </a:defRPr>
            </a:lvl5pPr>
            <a:lvl6pPr marL="3046828" indent="0" algn="ctr">
              <a:buNone/>
              <a:defRPr>
                <a:solidFill>
                  <a:schemeClr val="tx1">
                    <a:tint val="75000"/>
                  </a:schemeClr>
                </a:solidFill>
              </a:defRPr>
            </a:lvl6pPr>
            <a:lvl7pPr marL="3656199" indent="0" algn="ctr">
              <a:buNone/>
              <a:defRPr>
                <a:solidFill>
                  <a:schemeClr val="tx1">
                    <a:tint val="75000"/>
                  </a:schemeClr>
                </a:solidFill>
              </a:defRPr>
            </a:lvl7pPr>
            <a:lvl8pPr marL="4265564" indent="0" algn="ctr">
              <a:buNone/>
              <a:defRPr>
                <a:solidFill>
                  <a:schemeClr val="tx1">
                    <a:tint val="75000"/>
                  </a:schemeClr>
                </a:solidFill>
              </a:defRPr>
            </a:lvl8pPr>
            <a:lvl9pPr marL="4874933" indent="0" algn="ctr">
              <a:buNone/>
              <a:defRPr>
                <a:solidFill>
                  <a:schemeClr val="tx1">
                    <a:tint val="75000"/>
                  </a:schemeClr>
                </a:solidFill>
              </a:defRPr>
            </a:lvl9pPr>
          </a:lstStyle>
          <a:p>
            <a:r>
              <a:rPr lang="en-US" dirty="0"/>
              <a:t>Speaker Name  | Speaker Title</a:t>
            </a:r>
          </a:p>
        </p:txBody>
      </p:sp>
      <p:sp>
        <p:nvSpPr>
          <p:cNvPr id="15" name="Sub-title"/>
          <p:cNvSpPr>
            <a:spLocks noGrp="1"/>
          </p:cNvSpPr>
          <p:nvPr userDrawn="1">
            <p:ph type="body" sz="quarter" idx="13" hasCustomPrompt="1"/>
          </p:nvPr>
        </p:nvSpPr>
        <p:spPr>
          <a:xfrm>
            <a:off x="478073" y="3229665"/>
            <a:ext cx="5804989" cy="968848"/>
          </a:xfrm>
          <a:prstGeom prst="rect">
            <a:avLst/>
          </a:prstGeom>
        </p:spPr>
        <p:txBody>
          <a:bodyPr lIns="91440" tIns="45720" rIns="91440" bIns="45720">
            <a:noAutofit/>
          </a:bodyPr>
          <a:lstStyle>
            <a:lvl1pPr marL="0" indent="0">
              <a:buFont typeface="Arial" panose="020B0604020202020204" pitchFamily="34" charset="0"/>
              <a:buNone/>
              <a:defRPr sz="3200" b="0" baseline="0">
                <a:solidFill>
                  <a:schemeClr val="bg1"/>
                </a:solidFill>
                <a:latin typeface="+mj-lt"/>
              </a:defRPr>
            </a:lvl1pPr>
            <a:lvl2pPr marL="541687" indent="0">
              <a:buNone/>
              <a:defRPr/>
            </a:lvl2pPr>
            <a:lvl3pPr marL="759622" indent="0">
              <a:buNone/>
              <a:defRPr/>
            </a:lvl3pPr>
            <a:lvl4pPr marL="918321" indent="0">
              <a:buNone/>
              <a:defRPr/>
            </a:lvl4pPr>
            <a:lvl5pPr marL="1068552" indent="0">
              <a:buNone/>
              <a:defRPr/>
            </a:lvl5pPr>
          </a:lstStyle>
          <a:p>
            <a:pPr lvl="0"/>
            <a:r>
              <a:rPr lang="en-GB" dirty="0"/>
              <a:t>Presentation Subtitle</a:t>
            </a:r>
          </a:p>
        </p:txBody>
      </p:sp>
      <p:sp>
        <p:nvSpPr>
          <p:cNvPr id="17" name="Title"/>
          <p:cNvSpPr>
            <a:spLocks noGrp="1"/>
          </p:cNvSpPr>
          <p:nvPr userDrawn="1">
            <p:ph type="body" sz="quarter" idx="14" hasCustomPrompt="1"/>
          </p:nvPr>
        </p:nvSpPr>
        <p:spPr>
          <a:xfrm>
            <a:off x="478073" y="2158451"/>
            <a:ext cx="5804989" cy="1071215"/>
          </a:xfrm>
          <a:prstGeom prst="rect">
            <a:avLst/>
          </a:prstGeom>
          <a:effectLst/>
        </p:spPr>
        <p:txBody>
          <a:bodyPr>
            <a:noAutofit/>
          </a:bodyPr>
          <a:lstStyle>
            <a:lvl1pPr marL="0" indent="0">
              <a:lnSpc>
                <a:spcPts val="4000"/>
              </a:lnSpc>
              <a:spcBef>
                <a:spcPts val="0"/>
              </a:spcBef>
              <a:buFontTx/>
              <a:buNone/>
              <a:defRPr sz="4000" b="1" cap="all" baseline="0">
                <a:solidFill>
                  <a:schemeClr val="bg1"/>
                </a:solidFill>
                <a:latin typeface="+mj-lt"/>
              </a:defRPr>
            </a:lvl1pPr>
          </a:lstStyle>
          <a:p>
            <a:pPr>
              <a:buClrTx/>
              <a:buSzTx/>
            </a:pPr>
            <a:r>
              <a:rPr lang="en-US" kern="0" dirty="0"/>
              <a:t>PRESENTATION TITLE</a:t>
            </a:r>
          </a:p>
        </p:txBody>
      </p:sp>
      <p:pic>
        <p:nvPicPr>
          <p:cNvPr id="1026" name="Check Point Logo"/>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a:off x="572471" y="239941"/>
            <a:ext cx="1737360" cy="1088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oup 3"/>
          <p:cNvGrpSpPr/>
          <p:nvPr userDrawn="1"/>
        </p:nvGrpSpPr>
        <p:grpSpPr>
          <a:xfrm>
            <a:off x="7263671" y="5076024"/>
            <a:ext cx="3526771" cy="1432257"/>
            <a:chOff x="7263671" y="5076024"/>
            <a:chExt cx="3526771" cy="1432257"/>
          </a:xfrm>
        </p:grpSpPr>
        <p:grpSp>
          <p:nvGrpSpPr>
            <p:cNvPr id="94" name="Group 7"/>
            <p:cNvGrpSpPr>
              <a:grpSpLocks noChangeAspect="1"/>
            </p:cNvGrpSpPr>
            <p:nvPr userDrawn="1"/>
          </p:nvGrpSpPr>
          <p:grpSpPr bwMode="auto">
            <a:xfrm>
              <a:off x="7263671" y="6436843"/>
              <a:ext cx="2651125" cy="71438"/>
              <a:chOff x="4420" y="3962"/>
              <a:chExt cx="1670" cy="45"/>
            </a:xfrm>
          </p:grpSpPr>
          <p:sp>
            <p:nvSpPr>
              <p:cNvPr id="95" name="AutoShape 6"/>
              <p:cNvSpPr>
                <a:spLocks noChangeAspect="1" noChangeArrowheads="1" noTextEdit="1"/>
              </p:cNvSpPr>
              <p:nvPr userDrawn="1"/>
            </p:nvSpPr>
            <p:spPr bwMode="auto">
              <a:xfrm>
                <a:off x="4420" y="3962"/>
                <a:ext cx="1670" cy="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8"/>
              <p:cNvSpPr>
                <a:spLocks/>
              </p:cNvSpPr>
              <p:nvPr userDrawn="1"/>
            </p:nvSpPr>
            <p:spPr bwMode="auto">
              <a:xfrm>
                <a:off x="4420" y="3962"/>
                <a:ext cx="32" cy="44"/>
              </a:xfrm>
              <a:custGeom>
                <a:avLst/>
                <a:gdLst>
                  <a:gd name="T0" fmla="*/ 13 w 25"/>
                  <a:gd name="T1" fmla="*/ 35 h 35"/>
                  <a:gd name="T2" fmla="*/ 3 w 25"/>
                  <a:gd name="T3" fmla="*/ 31 h 35"/>
                  <a:gd name="T4" fmla="*/ 0 w 25"/>
                  <a:gd name="T5" fmla="*/ 17 h 35"/>
                  <a:gd name="T6" fmla="*/ 3 w 25"/>
                  <a:gd name="T7" fmla="*/ 3 h 35"/>
                  <a:gd name="T8" fmla="*/ 13 w 25"/>
                  <a:gd name="T9" fmla="*/ 0 h 35"/>
                  <a:gd name="T10" fmla="*/ 25 w 25"/>
                  <a:gd name="T11" fmla="*/ 11 h 35"/>
                  <a:gd name="T12" fmla="*/ 19 w 25"/>
                  <a:gd name="T13" fmla="*/ 11 h 35"/>
                  <a:gd name="T14" fmla="*/ 13 w 25"/>
                  <a:gd name="T15" fmla="*/ 6 h 35"/>
                  <a:gd name="T16" fmla="*/ 8 w 25"/>
                  <a:gd name="T17" fmla="*/ 7 h 35"/>
                  <a:gd name="T18" fmla="*/ 7 w 25"/>
                  <a:gd name="T19" fmla="*/ 17 h 35"/>
                  <a:gd name="T20" fmla="*/ 8 w 25"/>
                  <a:gd name="T21" fmla="*/ 27 h 35"/>
                  <a:gd name="T22" fmla="*/ 13 w 25"/>
                  <a:gd name="T23" fmla="*/ 29 h 35"/>
                  <a:gd name="T24" fmla="*/ 19 w 25"/>
                  <a:gd name="T25" fmla="*/ 24 h 35"/>
                  <a:gd name="T26" fmla="*/ 25 w 25"/>
                  <a:gd name="T27" fmla="*/ 24 h 35"/>
                  <a:gd name="T28" fmla="*/ 13 w 25"/>
                  <a:gd name="T2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 h="35">
                    <a:moveTo>
                      <a:pt x="13" y="35"/>
                    </a:moveTo>
                    <a:cubicBezTo>
                      <a:pt x="9" y="35"/>
                      <a:pt x="6" y="34"/>
                      <a:pt x="3" y="31"/>
                    </a:cubicBezTo>
                    <a:cubicBezTo>
                      <a:pt x="0" y="28"/>
                      <a:pt x="0" y="24"/>
                      <a:pt x="0" y="17"/>
                    </a:cubicBezTo>
                    <a:cubicBezTo>
                      <a:pt x="0" y="11"/>
                      <a:pt x="0" y="7"/>
                      <a:pt x="3" y="3"/>
                    </a:cubicBezTo>
                    <a:cubicBezTo>
                      <a:pt x="6" y="1"/>
                      <a:pt x="9" y="0"/>
                      <a:pt x="13" y="0"/>
                    </a:cubicBezTo>
                    <a:cubicBezTo>
                      <a:pt x="19" y="0"/>
                      <a:pt x="24" y="3"/>
                      <a:pt x="25" y="11"/>
                    </a:cubicBezTo>
                    <a:cubicBezTo>
                      <a:pt x="19" y="11"/>
                      <a:pt x="19" y="11"/>
                      <a:pt x="19" y="11"/>
                    </a:cubicBezTo>
                    <a:cubicBezTo>
                      <a:pt x="18" y="8"/>
                      <a:pt x="16" y="6"/>
                      <a:pt x="13" y="6"/>
                    </a:cubicBezTo>
                    <a:cubicBezTo>
                      <a:pt x="11" y="6"/>
                      <a:pt x="9" y="6"/>
                      <a:pt x="8" y="7"/>
                    </a:cubicBezTo>
                    <a:cubicBezTo>
                      <a:pt x="7" y="9"/>
                      <a:pt x="7" y="11"/>
                      <a:pt x="7" y="17"/>
                    </a:cubicBezTo>
                    <a:cubicBezTo>
                      <a:pt x="7" y="24"/>
                      <a:pt x="7" y="26"/>
                      <a:pt x="8" y="27"/>
                    </a:cubicBezTo>
                    <a:cubicBezTo>
                      <a:pt x="9" y="28"/>
                      <a:pt x="11" y="29"/>
                      <a:pt x="13" y="29"/>
                    </a:cubicBezTo>
                    <a:cubicBezTo>
                      <a:pt x="16" y="29"/>
                      <a:pt x="18" y="27"/>
                      <a:pt x="19" y="24"/>
                    </a:cubicBezTo>
                    <a:cubicBezTo>
                      <a:pt x="25" y="24"/>
                      <a:pt x="25" y="24"/>
                      <a:pt x="25" y="24"/>
                    </a:cubicBezTo>
                    <a:cubicBezTo>
                      <a:pt x="24" y="31"/>
                      <a:pt x="19" y="35"/>
                      <a:pt x="13" y="35"/>
                    </a:cubicBez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
              <p:cNvSpPr>
                <a:spLocks/>
              </p:cNvSpPr>
              <p:nvPr userDrawn="1"/>
            </p:nvSpPr>
            <p:spPr bwMode="auto">
              <a:xfrm>
                <a:off x="4472" y="3962"/>
                <a:ext cx="29" cy="44"/>
              </a:xfrm>
              <a:custGeom>
                <a:avLst/>
                <a:gdLst>
                  <a:gd name="T0" fmla="*/ 0 w 29"/>
                  <a:gd name="T1" fmla="*/ 44 h 44"/>
                  <a:gd name="T2" fmla="*/ 0 w 29"/>
                  <a:gd name="T3" fmla="*/ 0 h 44"/>
                  <a:gd name="T4" fmla="*/ 9 w 29"/>
                  <a:gd name="T5" fmla="*/ 0 h 44"/>
                  <a:gd name="T6" fmla="*/ 9 w 29"/>
                  <a:gd name="T7" fmla="*/ 36 h 44"/>
                  <a:gd name="T8" fmla="*/ 29 w 29"/>
                  <a:gd name="T9" fmla="*/ 36 h 44"/>
                  <a:gd name="T10" fmla="*/ 29 w 29"/>
                  <a:gd name="T11" fmla="*/ 44 h 44"/>
                  <a:gd name="T12" fmla="*/ 0 w 29"/>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0" y="44"/>
                    </a:moveTo>
                    <a:lnTo>
                      <a:pt x="0" y="0"/>
                    </a:lnTo>
                    <a:lnTo>
                      <a:pt x="9" y="0"/>
                    </a:lnTo>
                    <a:lnTo>
                      <a:pt x="9" y="36"/>
                    </a:lnTo>
                    <a:lnTo>
                      <a:pt x="29" y="36"/>
                    </a:lnTo>
                    <a:lnTo>
                      <a:pt x="29" y="44"/>
                    </a:lnTo>
                    <a:lnTo>
                      <a:pt x="0" y="44"/>
                    </a:ln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0"/>
              <p:cNvSpPr>
                <a:spLocks noEditPoints="1"/>
              </p:cNvSpPr>
              <p:nvPr userDrawn="1"/>
            </p:nvSpPr>
            <p:spPr bwMode="auto">
              <a:xfrm>
                <a:off x="4519" y="3962"/>
                <a:ext cx="32" cy="44"/>
              </a:xfrm>
              <a:custGeom>
                <a:avLst/>
                <a:gdLst>
                  <a:gd name="T0" fmla="*/ 22 w 25"/>
                  <a:gd name="T1" fmla="*/ 31 h 35"/>
                  <a:gd name="T2" fmla="*/ 13 w 25"/>
                  <a:gd name="T3" fmla="*/ 35 h 35"/>
                  <a:gd name="T4" fmla="*/ 3 w 25"/>
                  <a:gd name="T5" fmla="*/ 31 h 35"/>
                  <a:gd name="T6" fmla="*/ 0 w 25"/>
                  <a:gd name="T7" fmla="*/ 17 h 35"/>
                  <a:gd name="T8" fmla="*/ 3 w 25"/>
                  <a:gd name="T9" fmla="*/ 3 h 35"/>
                  <a:gd name="T10" fmla="*/ 13 w 25"/>
                  <a:gd name="T11" fmla="*/ 0 h 35"/>
                  <a:gd name="T12" fmla="*/ 22 w 25"/>
                  <a:gd name="T13" fmla="*/ 3 h 35"/>
                  <a:gd name="T14" fmla="*/ 25 w 25"/>
                  <a:gd name="T15" fmla="*/ 17 h 35"/>
                  <a:gd name="T16" fmla="*/ 22 w 25"/>
                  <a:gd name="T17" fmla="*/ 31 h 35"/>
                  <a:gd name="T18" fmla="*/ 17 w 25"/>
                  <a:gd name="T19" fmla="*/ 8 h 35"/>
                  <a:gd name="T20" fmla="*/ 13 w 25"/>
                  <a:gd name="T21" fmla="*/ 6 h 35"/>
                  <a:gd name="T22" fmla="*/ 8 w 25"/>
                  <a:gd name="T23" fmla="*/ 8 h 35"/>
                  <a:gd name="T24" fmla="*/ 7 w 25"/>
                  <a:gd name="T25" fmla="*/ 17 h 35"/>
                  <a:gd name="T26" fmla="*/ 8 w 25"/>
                  <a:gd name="T27" fmla="*/ 27 h 35"/>
                  <a:gd name="T28" fmla="*/ 13 w 25"/>
                  <a:gd name="T29" fmla="*/ 29 h 35"/>
                  <a:gd name="T30" fmla="*/ 17 w 25"/>
                  <a:gd name="T31" fmla="*/ 27 h 35"/>
                  <a:gd name="T32" fmla="*/ 19 w 25"/>
                  <a:gd name="T33" fmla="*/ 17 h 35"/>
                  <a:gd name="T34" fmla="*/ 17 w 25"/>
                  <a:gd name="T35"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35">
                    <a:moveTo>
                      <a:pt x="22" y="31"/>
                    </a:moveTo>
                    <a:cubicBezTo>
                      <a:pt x="20" y="34"/>
                      <a:pt x="17" y="35"/>
                      <a:pt x="13" y="35"/>
                    </a:cubicBezTo>
                    <a:cubicBezTo>
                      <a:pt x="9" y="35"/>
                      <a:pt x="6" y="34"/>
                      <a:pt x="3" y="31"/>
                    </a:cubicBezTo>
                    <a:cubicBezTo>
                      <a:pt x="0" y="28"/>
                      <a:pt x="0" y="24"/>
                      <a:pt x="0" y="17"/>
                    </a:cubicBezTo>
                    <a:cubicBezTo>
                      <a:pt x="0" y="11"/>
                      <a:pt x="0" y="7"/>
                      <a:pt x="3" y="3"/>
                    </a:cubicBezTo>
                    <a:cubicBezTo>
                      <a:pt x="6" y="1"/>
                      <a:pt x="9" y="0"/>
                      <a:pt x="13" y="0"/>
                    </a:cubicBezTo>
                    <a:cubicBezTo>
                      <a:pt x="17" y="0"/>
                      <a:pt x="20" y="1"/>
                      <a:pt x="22" y="3"/>
                    </a:cubicBezTo>
                    <a:cubicBezTo>
                      <a:pt x="25" y="7"/>
                      <a:pt x="25" y="11"/>
                      <a:pt x="25" y="17"/>
                    </a:cubicBezTo>
                    <a:cubicBezTo>
                      <a:pt x="25" y="24"/>
                      <a:pt x="25" y="28"/>
                      <a:pt x="22" y="31"/>
                    </a:cubicBezTo>
                    <a:close/>
                    <a:moveTo>
                      <a:pt x="17" y="8"/>
                    </a:moveTo>
                    <a:cubicBezTo>
                      <a:pt x="16" y="6"/>
                      <a:pt x="14" y="6"/>
                      <a:pt x="13" y="6"/>
                    </a:cubicBezTo>
                    <a:cubicBezTo>
                      <a:pt x="11" y="6"/>
                      <a:pt x="9" y="6"/>
                      <a:pt x="8" y="8"/>
                    </a:cubicBezTo>
                    <a:cubicBezTo>
                      <a:pt x="7" y="9"/>
                      <a:pt x="7" y="11"/>
                      <a:pt x="7" y="17"/>
                    </a:cubicBezTo>
                    <a:cubicBezTo>
                      <a:pt x="7" y="24"/>
                      <a:pt x="7" y="26"/>
                      <a:pt x="8" y="27"/>
                    </a:cubicBezTo>
                    <a:cubicBezTo>
                      <a:pt x="9" y="28"/>
                      <a:pt x="11" y="29"/>
                      <a:pt x="13" y="29"/>
                    </a:cubicBezTo>
                    <a:cubicBezTo>
                      <a:pt x="14" y="29"/>
                      <a:pt x="16" y="28"/>
                      <a:pt x="17" y="27"/>
                    </a:cubicBezTo>
                    <a:cubicBezTo>
                      <a:pt x="18" y="26"/>
                      <a:pt x="19" y="24"/>
                      <a:pt x="19" y="17"/>
                    </a:cubicBezTo>
                    <a:cubicBezTo>
                      <a:pt x="19" y="11"/>
                      <a:pt x="18" y="9"/>
                      <a:pt x="17" y="8"/>
                    </a:cubicBez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1"/>
              <p:cNvSpPr>
                <a:spLocks/>
              </p:cNvSpPr>
              <p:nvPr userDrawn="1"/>
            </p:nvSpPr>
            <p:spPr bwMode="auto">
              <a:xfrm>
                <a:off x="4572" y="3962"/>
                <a:ext cx="32" cy="44"/>
              </a:xfrm>
              <a:custGeom>
                <a:avLst/>
                <a:gdLst>
                  <a:gd name="T0" fmla="*/ 12 w 25"/>
                  <a:gd name="T1" fmla="*/ 35 h 35"/>
                  <a:gd name="T2" fmla="*/ 0 w 25"/>
                  <a:gd name="T3" fmla="*/ 23 h 35"/>
                  <a:gd name="T4" fmla="*/ 0 w 25"/>
                  <a:gd name="T5" fmla="*/ 0 h 35"/>
                  <a:gd name="T6" fmla="*/ 6 w 25"/>
                  <a:gd name="T7" fmla="*/ 0 h 35"/>
                  <a:gd name="T8" fmla="*/ 6 w 25"/>
                  <a:gd name="T9" fmla="*/ 23 h 35"/>
                  <a:gd name="T10" fmla="*/ 12 w 25"/>
                  <a:gd name="T11" fmla="*/ 29 h 35"/>
                  <a:gd name="T12" fmla="*/ 18 w 25"/>
                  <a:gd name="T13" fmla="*/ 23 h 35"/>
                  <a:gd name="T14" fmla="*/ 18 w 25"/>
                  <a:gd name="T15" fmla="*/ 0 h 35"/>
                  <a:gd name="T16" fmla="*/ 25 w 25"/>
                  <a:gd name="T17" fmla="*/ 0 h 35"/>
                  <a:gd name="T18" fmla="*/ 25 w 25"/>
                  <a:gd name="T19" fmla="*/ 23 h 35"/>
                  <a:gd name="T20" fmla="*/ 12 w 25"/>
                  <a:gd name="T21"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35">
                    <a:moveTo>
                      <a:pt x="12" y="35"/>
                    </a:moveTo>
                    <a:cubicBezTo>
                      <a:pt x="5" y="35"/>
                      <a:pt x="0" y="30"/>
                      <a:pt x="0" y="23"/>
                    </a:cubicBezTo>
                    <a:cubicBezTo>
                      <a:pt x="0" y="0"/>
                      <a:pt x="0" y="0"/>
                      <a:pt x="0" y="0"/>
                    </a:cubicBezTo>
                    <a:cubicBezTo>
                      <a:pt x="6" y="0"/>
                      <a:pt x="6" y="0"/>
                      <a:pt x="6" y="0"/>
                    </a:cubicBezTo>
                    <a:cubicBezTo>
                      <a:pt x="6" y="23"/>
                      <a:pt x="6" y="23"/>
                      <a:pt x="6" y="23"/>
                    </a:cubicBezTo>
                    <a:cubicBezTo>
                      <a:pt x="6" y="27"/>
                      <a:pt x="9" y="29"/>
                      <a:pt x="12" y="29"/>
                    </a:cubicBezTo>
                    <a:cubicBezTo>
                      <a:pt x="16" y="29"/>
                      <a:pt x="18" y="27"/>
                      <a:pt x="18" y="23"/>
                    </a:cubicBezTo>
                    <a:cubicBezTo>
                      <a:pt x="18" y="0"/>
                      <a:pt x="18" y="0"/>
                      <a:pt x="18" y="0"/>
                    </a:cubicBezTo>
                    <a:cubicBezTo>
                      <a:pt x="25" y="0"/>
                      <a:pt x="25" y="0"/>
                      <a:pt x="25" y="0"/>
                    </a:cubicBezTo>
                    <a:cubicBezTo>
                      <a:pt x="25" y="23"/>
                      <a:pt x="25" y="23"/>
                      <a:pt x="25" y="23"/>
                    </a:cubicBezTo>
                    <a:cubicBezTo>
                      <a:pt x="25" y="30"/>
                      <a:pt x="19" y="35"/>
                      <a:pt x="12" y="35"/>
                    </a:cubicBez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2"/>
              <p:cNvSpPr>
                <a:spLocks noEditPoints="1"/>
              </p:cNvSpPr>
              <p:nvPr userDrawn="1"/>
            </p:nvSpPr>
            <p:spPr bwMode="auto">
              <a:xfrm>
                <a:off x="4625" y="3962"/>
                <a:ext cx="33" cy="44"/>
              </a:xfrm>
              <a:custGeom>
                <a:avLst/>
                <a:gdLst>
                  <a:gd name="T0" fmla="*/ 23 w 26"/>
                  <a:gd name="T1" fmla="*/ 30 h 35"/>
                  <a:gd name="T2" fmla="*/ 13 w 26"/>
                  <a:gd name="T3" fmla="*/ 35 h 35"/>
                  <a:gd name="T4" fmla="*/ 0 w 26"/>
                  <a:gd name="T5" fmla="*/ 35 h 35"/>
                  <a:gd name="T6" fmla="*/ 0 w 26"/>
                  <a:gd name="T7" fmla="*/ 0 h 35"/>
                  <a:gd name="T8" fmla="*/ 13 w 26"/>
                  <a:gd name="T9" fmla="*/ 0 h 35"/>
                  <a:gd name="T10" fmla="*/ 23 w 26"/>
                  <a:gd name="T11" fmla="*/ 5 h 35"/>
                  <a:gd name="T12" fmla="*/ 26 w 26"/>
                  <a:gd name="T13" fmla="*/ 17 h 35"/>
                  <a:gd name="T14" fmla="*/ 23 w 26"/>
                  <a:gd name="T15" fmla="*/ 30 h 35"/>
                  <a:gd name="T16" fmla="*/ 17 w 26"/>
                  <a:gd name="T17" fmla="*/ 8 h 35"/>
                  <a:gd name="T18" fmla="*/ 12 w 26"/>
                  <a:gd name="T19" fmla="*/ 6 h 35"/>
                  <a:gd name="T20" fmla="*/ 7 w 26"/>
                  <a:gd name="T21" fmla="*/ 6 h 35"/>
                  <a:gd name="T22" fmla="*/ 7 w 26"/>
                  <a:gd name="T23" fmla="*/ 29 h 35"/>
                  <a:gd name="T24" fmla="*/ 12 w 26"/>
                  <a:gd name="T25" fmla="*/ 29 h 35"/>
                  <a:gd name="T26" fmla="*/ 17 w 26"/>
                  <a:gd name="T27" fmla="*/ 26 h 35"/>
                  <a:gd name="T28" fmla="*/ 19 w 26"/>
                  <a:gd name="T29" fmla="*/ 17 h 35"/>
                  <a:gd name="T30" fmla="*/ 17 w 26"/>
                  <a:gd name="T31"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35">
                    <a:moveTo>
                      <a:pt x="23" y="30"/>
                    </a:moveTo>
                    <a:cubicBezTo>
                      <a:pt x="21" y="33"/>
                      <a:pt x="18" y="35"/>
                      <a:pt x="13" y="35"/>
                    </a:cubicBezTo>
                    <a:cubicBezTo>
                      <a:pt x="0" y="35"/>
                      <a:pt x="0" y="35"/>
                      <a:pt x="0" y="35"/>
                    </a:cubicBezTo>
                    <a:cubicBezTo>
                      <a:pt x="0" y="0"/>
                      <a:pt x="0" y="0"/>
                      <a:pt x="0" y="0"/>
                    </a:cubicBezTo>
                    <a:cubicBezTo>
                      <a:pt x="13" y="0"/>
                      <a:pt x="13" y="0"/>
                      <a:pt x="13" y="0"/>
                    </a:cubicBezTo>
                    <a:cubicBezTo>
                      <a:pt x="18" y="0"/>
                      <a:pt x="21" y="2"/>
                      <a:pt x="23" y="5"/>
                    </a:cubicBezTo>
                    <a:cubicBezTo>
                      <a:pt x="26" y="8"/>
                      <a:pt x="26" y="12"/>
                      <a:pt x="26" y="17"/>
                    </a:cubicBezTo>
                    <a:cubicBezTo>
                      <a:pt x="26" y="23"/>
                      <a:pt x="26" y="27"/>
                      <a:pt x="23" y="30"/>
                    </a:cubicBezTo>
                    <a:close/>
                    <a:moveTo>
                      <a:pt x="17" y="8"/>
                    </a:moveTo>
                    <a:cubicBezTo>
                      <a:pt x="16" y="7"/>
                      <a:pt x="15" y="6"/>
                      <a:pt x="12" y="6"/>
                    </a:cubicBezTo>
                    <a:cubicBezTo>
                      <a:pt x="7" y="6"/>
                      <a:pt x="7" y="6"/>
                      <a:pt x="7" y="6"/>
                    </a:cubicBezTo>
                    <a:cubicBezTo>
                      <a:pt x="7" y="29"/>
                      <a:pt x="7" y="29"/>
                      <a:pt x="7" y="29"/>
                    </a:cubicBezTo>
                    <a:cubicBezTo>
                      <a:pt x="12" y="29"/>
                      <a:pt x="12" y="29"/>
                      <a:pt x="12" y="29"/>
                    </a:cubicBezTo>
                    <a:cubicBezTo>
                      <a:pt x="15" y="29"/>
                      <a:pt x="16" y="28"/>
                      <a:pt x="17" y="26"/>
                    </a:cubicBezTo>
                    <a:cubicBezTo>
                      <a:pt x="19" y="25"/>
                      <a:pt x="19" y="23"/>
                      <a:pt x="19" y="17"/>
                    </a:cubicBezTo>
                    <a:cubicBezTo>
                      <a:pt x="19" y="12"/>
                      <a:pt x="19" y="10"/>
                      <a:pt x="17" y="8"/>
                    </a:cubicBez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13"/>
              <p:cNvSpPr>
                <a:spLocks noChangeArrowheads="1"/>
              </p:cNvSpPr>
              <p:nvPr userDrawn="1"/>
            </p:nvSpPr>
            <p:spPr bwMode="auto">
              <a:xfrm>
                <a:off x="4722" y="3968"/>
                <a:ext cx="25" cy="24"/>
              </a:xfrm>
              <a:prstGeom prst="ellipse">
                <a:avLst/>
              </a:prstGeom>
              <a:solidFill>
                <a:srgbClr val="E656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14"/>
              <p:cNvSpPr>
                <a:spLocks/>
              </p:cNvSpPr>
              <p:nvPr userDrawn="1"/>
            </p:nvSpPr>
            <p:spPr bwMode="auto">
              <a:xfrm>
                <a:off x="4827" y="3962"/>
                <a:ext cx="41" cy="44"/>
              </a:xfrm>
              <a:custGeom>
                <a:avLst/>
                <a:gdLst>
                  <a:gd name="T0" fmla="*/ 32 w 41"/>
                  <a:gd name="T1" fmla="*/ 44 h 44"/>
                  <a:gd name="T2" fmla="*/ 32 w 41"/>
                  <a:gd name="T3" fmla="*/ 17 h 44"/>
                  <a:gd name="T4" fmla="*/ 23 w 41"/>
                  <a:gd name="T5" fmla="*/ 35 h 44"/>
                  <a:gd name="T6" fmla="*/ 18 w 41"/>
                  <a:gd name="T7" fmla="*/ 35 h 44"/>
                  <a:gd name="T8" fmla="*/ 9 w 41"/>
                  <a:gd name="T9" fmla="*/ 17 h 44"/>
                  <a:gd name="T10" fmla="*/ 9 w 41"/>
                  <a:gd name="T11" fmla="*/ 44 h 44"/>
                  <a:gd name="T12" fmla="*/ 0 w 41"/>
                  <a:gd name="T13" fmla="*/ 44 h 44"/>
                  <a:gd name="T14" fmla="*/ 0 w 41"/>
                  <a:gd name="T15" fmla="*/ 0 h 44"/>
                  <a:gd name="T16" fmla="*/ 9 w 41"/>
                  <a:gd name="T17" fmla="*/ 0 h 44"/>
                  <a:gd name="T18" fmla="*/ 20 w 41"/>
                  <a:gd name="T19" fmla="*/ 24 h 44"/>
                  <a:gd name="T20" fmla="*/ 32 w 41"/>
                  <a:gd name="T21" fmla="*/ 0 h 44"/>
                  <a:gd name="T22" fmla="*/ 41 w 41"/>
                  <a:gd name="T23" fmla="*/ 0 h 44"/>
                  <a:gd name="T24" fmla="*/ 41 w 41"/>
                  <a:gd name="T25" fmla="*/ 44 h 44"/>
                  <a:gd name="T26" fmla="*/ 32 w 41"/>
                  <a:gd name="T2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44">
                    <a:moveTo>
                      <a:pt x="32" y="44"/>
                    </a:moveTo>
                    <a:lnTo>
                      <a:pt x="32" y="17"/>
                    </a:lnTo>
                    <a:lnTo>
                      <a:pt x="23" y="35"/>
                    </a:lnTo>
                    <a:lnTo>
                      <a:pt x="18" y="35"/>
                    </a:lnTo>
                    <a:lnTo>
                      <a:pt x="9" y="17"/>
                    </a:lnTo>
                    <a:lnTo>
                      <a:pt x="9" y="44"/>
                    </a:lnTo>
                    <a:lnTo>
                      <a:pt x="0" y="44"/>
                    </a:lnTo>
                    <a:lnTo>
                      <a:pt x="0" y="0"/>
                    </a:lnTo>
                    <a:lnTo>
                      <a:pt x="9" y="0"/>
                    </a:lnTo>
                    <a:lnTo>
                      <a:pt x="20" y="24"/>
                    </a:lnTo>
                    <a:lnTo>
                      <a:pt x="32" y="0"/>
                    </a:lnTo>
                    <a:lnTo>
                      <a:pt x="41" y="0"/>
                    </a:lnTo>
                    <a:lnTo>
                      <a:pt x="41" y="44"/>
                    </a:lnTo>
                    <a:lnTo>
                      <a:pt x="32" y="44"/>
                    </a:ln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5"/>
              <p:cNvSpPr>
                <a:spLocks noEditPoints="1"/>
              </p:cNvSpPr>
              <p:nvPr userDrawn="1"/>
            </p:nvSpPr>
            <p:spPr bwMode="auto">
              <a:xfrm>
                <a:off x="4888" y="3962"/>
                <a:ext cx="33" cy="44"/>
              </a:xfrm>
              <a:custGeom>
                <a:avLst/>
                <a:gdLst>
                  <a:gd name="T0" fmla="*/ 22 w 26"/>
                  <a:gd name="T1" fmla="*/ 31 h 35"/>
                  <a:gd name="T2" fmla="*/ 13 w 26"/>
                  <a:gd name="T3" fmla="*/ 35 h 35"/>
                  <a:gd name="T4" fmla="*/ 4 w 26"/>
                  <a:gd name="T5" fmla="*/ 31 h 35"/>
                  <a:gd name="T6" fmla="*/ 0 w 26"/>
                  <a:gd name="T7" fmla="*/ 17 h 35"/>
                  <a:gd name="T8" fmla="*/ 4 w 26"/>
                  <a:gd name="T9" fmla="*/ 3 h 35"/>
                  <a:gd name="T10" fmla="*/ 13 w 26"/>
                  <a:gd name="T11" fmla="*/ 0 h 35"/>
                  <a:gd name="T12" fmla="*/ 22 w 26"/>
                  <a:gd name="T13" fmla="*/ 3 h 35"/>
                  <a:gd name="T14" fmla="*/ 26 w 26"/>
                  <a:gd name="T15" fmla="*/ 17 h 35"/>
                  <a:gd name="T16" fmla="*/ 22 w 26"/>
                  <a:gd name="T17" fmla="*/ 31 h 35"/>
                  <a:gd name="T18" fmla="*/ 17 w 26"/>
                  <a:gd name="T19" fmla="*/ 8 h 35"/>
                  <a:gd name="T20" fmla="*/ 13 w 26"/>
                  <a:gd name="T21" fmla="*/ 6 h 35"/>
                  <a:gd name="T22" fmla="*/ 9 w 26"/>
                  <a:gd name="T23" fmla="*/ 8 h 35"/>
                  <a:gd name="T24" fmla="*/ 7 w 26"/>
                  <a:gd name="T25" fmla="*/ 17 h 35"/>
                  <a:gd name="T26" fmla="*/ 9 w 26"/>
                  <a:gd name="T27" fmla="*/ 27 h 35"/>
                  <a:gd name="T28" fmla="*/ 13 w 26"/>
                  <a:gd name="T29" fmla="*/ 29 h 35"/>
                  <a:gd name="T30" fmla="*/ 17 w 26"/>
                  <a:gd name="T31" fmla="*/ 27 h 35"/>
                  <a:gd name="T32" fmla="*/ 19 w 26"/>
                  <a:gd name="T33" fmla="*/ 17 h 35"/>
                  <a:gd name="T34" fmla="*/ 17 w 26"/>
                  <a:gd name="T35"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35">
                    <a:moveTo>
                      <a:pt x="22" y="31"/>
                    </a:moveTo>
                    <a:cubicBezTo>
                      <a:pt x="20" y="34"/>
                      <a:pt x="17" y="35"/>
                      <a:pt x="13" y="35"/>
                    </a:cubicBezTo>
                    <a:cubicBezTo>
                      <a:pt x="9" y="35"/>
                      <a:pt x="6" y="34"/>
                      <a:pt x="4" y="31"/>
                    </a:cubicBezTo>
                    <a:cubicBezTo>
                      <a:pt x="0" y="28"/>
                      <a:pt x="0" y="24"/>
                      <a:pt x="0" y="17"/>
                    </a:cubicBezTo>
                    <a:cubicBezTo>
                      <a:pt x="0" y="11"/>
                      <a:pt x="0" y="7"/>
                      <a:pt x="4" y="3"/>
                    </a:cubicBezTo>
                    <a:cubicBezTo>
                      <a:pt x="6" y="1"/>
                      <a:pt x="9" y="0"/>
                      <a:pt x="13" y="0"/>
                    </a:cubicBezTo>
                    <a:cubicBezTo>
                      <a:pt x="17" y="0"/>
                      <a:pt x="20" y="1"/>
                      <a:pt x="22" y="3"/>
                    </a:cubicBezTo>
                    <a:cubicBezTo>
                      <a:pt x="26" y="7"/>
                      <a:pt x="26" y="11"/>
                      <a:pt x="26" y="17"/>
                    </a:cubicBezTo>
                    <a:cubicBezTo>
                      <a:pt x="26" y="24"/>
                      <a:pt x="26" y="28"/>
                      <a:pt x="22" y="31"/>
                    </a:cubicBezTo>
                    <a:close/>
                    <a:moveTo>
                      <a:pt x="17" y="8"/>
                    </a:moveTo>
                    <a:cubicBezTo>
                      <a:pt x="16" y="6"/>
                      <a:pt x="15" y="6"/>
                      <a:pt x="13" y="6"/>
                    </a:cubicBezTo>
                    <a:cubicBezTo>
                      <a:pt x="11" y="6"/>
                      <a:pt x="10" y="6"/>
                      <a:pt x="9" y="8"/>
                    </a:cubicBezTo>
                    <a:cubicBezTo>
                      <a:pt x="7" y="9"/>
                      <a:pt x="7" y="11"/>
                      <a:pt x="7" y="17"/>
                    </a:cubicBezTo>
                    <a:cubicBezTo>
                      <a:pt x="7" y="24"/>
                      <a:pt x="7" y="26"/>
                      <a:pt x="9" y="27"/>
                    </a:cubicBezTo>
                    <a:cubicBezTo>
                      <a:pt x="10" y="28"/>
                      <a:pt x="11" y="29"/>
                      <a:pt x="13" y="29"/>
                    </a:cubicBezTo>
                    <a:cubicBezTo>
                      <a:pt x="15" y="29"/>
                      <a:pt x="16" y="28"/>
                      <a:pt x="17" y="27"/>
                    </a:cubicBezTo>
                    <a:cubicBezTo>
                      <a:pt x="19" y="26"/>
                      <a:pt x="19" y="24"/>
                      <a:pt x="19" y="17"/>
                    </a:cubicBezTo>
                    <a:cubicBezTo>
                      <a:pt x="19" y="11"/>
                      <a:pt x="19" y="9"/>
                      <a:pt x="17" y="8"/>
                    </a:cubicBez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6"/>
              <p:cNvSpPr>
                <a:spLocks noEditPoints="1"/>
              </p:cNvSpPr>
              <p:nvPr userDrawn="1"/>
            </p:nvSpPr>
            <p:spPr bwMode="auto">
              <a:xfrm>
                <a:off x="4941" y="3962"/>
                <a:ext cx="33" cy="44"/>
              </a:xfrm>
              <a:custGeom>
                <a:avLst/>
                <a:gdLst>
                  <a:gd name="T0" fmla="*/ 15 w 26"/>
                  <a:gd name="T1" fmla="*/ 35 h 35"/>
                  <a:gd name="T2" fmla="*/ 0 w 26"/>
                  <a:gd name="T3" fmla="*/ 35 h 35"/>
                  <a:gd name="T4" fmla="*/ 0 w 26"/>
                  <a:gd name="T5" fmla="*/ 0 h 35"/>
                  <a:gd name="T6" fmla="*/ 14 w 26"/>
                  <a:gd name="T7" fmla="*/ 0 h 35"/>
                  <a:gd name="T8" fmla="*/ 25 w 26"/>
                  <a:gd name="T9" fmla="*/ 10 h 35"/>
                  <a:gd name="T10" fmla="*/ 21 w 26"/>
                  <a:gd name="T11" fmla="*/ 17 h 35"/>
                  <a:gd name="T12" fmla="*/ 26 w 26"/>
                  <a:gd name="T13" fmla="*/ 25 h 35"/>
                  <a:gd name="T14" fmla="*/ 15 w 26"/>
                  <a:gd name="T15" fmla="*/ 35 h 35"/>
                  <a:gd name="T16" fmla="*/ 14 w 26"/>
                  <a:gd name="T17" fmla="*/ 6 h 35"/>
                  <a:gd name="T18" fmla="*/ 7 w 26"/>
                  <a:gd name="T19" fmla="*/ 6 h 35"/>
                  <a:gd name="T20" fmla="*/ 7 w 26"/>
                  <a:gd name="T21" fmla="*/ 14 h 35"/>
                  <a:gd name="T22" fmla="*/ 14 w 26"/>
                  <a:gd name="T23" fmla="*/ 14 h 35"/>
                  <a:gd name="T24" fmla="*/ 18 w 26"/>
                  <a:gd name="T25" fmla="*/ 10 h 35"/>
                  <a:gd name="T26" fmla="*/ 14 w 26"/>
                  <a:gd name="T27" fmla="*/ 6 h 35"/>
                  <a:gd name="T28" fmla="*/ 14 w 26"/>
                  <a:gd name="T29" fmla="*/ 20 h 35"/>
                  <a:gd name="T30" fmla="*/ 7 w 26"/>
                  <a:gd name="T31" fmla="*/ 20 h 35"/>
                  <a:gd name="T32" fmla="*/ 7 w 26"/>
                  <a:gd name="T33" fmla="*/ 29 h 35"/>
                  <a:gd name="T34" fmla="*/ 14 w 26"/>
                  <a:gd name="T35" fmla="*/ 29 h 35"/>
                  <a:gd name="T36" fmla="*/ 19 w 26"/>
                  <a:gd name="T37" fmla="*/ 24 h 35"/>
                  <a:gd name="T38" fmla="*/ 14 w 26"/>
                  <a:gd name="T39" fmla="*/ 2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 h="35">
                    <a:moveTo>
                      <a:pt x="15" y="35"/>
                    </a:moveTo>
                    <a:cubicBezTo>
                      <a:pt x="0" y="35"/>
                      <a:pt x="0" y="35"/>
                      <a:pt x="0" y="35"/>
                    </a:cubicBezTo>
                    <a:cubicBezTo>
                      <a:pt x="0" y="0"/>
                      <a:pt x="0" y="0"/>
                      <a:pt x="0" y="0"/>
                    </a:cubicBezTo>
                    <a:cubicBezTo>
                      <a:pt x="14" y="0"/>
                      <a:pt x="14" y="0"/>
                      <a:pt x="14" y="0"/>
                    </a:cubicBezTo>
                    <a:cubicBezTo>
                      <a:pt x="21" y="0"/>
                      <a:pt x="25" y="4"/>
                      <a:pt x="25" y="10"/>
                    </a:cubicBezTo>
                    <a:cubicBezTo>
                      <a:pt x="25" y="14"/>
                      <a:pt x="23" y="16"/>
                      <a:pt x="21" y="17"/>
                    </a:cubicBezTo>
                    <a:cubicBezTo>
                      <a:pt x="23" y="18"/>
                      <a:pt x="26" y="20"/>
                      <a:pt x="26" y="25"/>
                    </a:cubicBezTo>
                    <a:cubicBezTo>
                      <a:pt x="26" y="31"/>
                      <a:pt x="21" y="35"/>
                      <a:pt x="15" y="35"/>
                    </a:cubicBezTo>
                    <a:close/>
                    <a:moveTo>
                      <a:pt x="14" y="6"/>
                    </a:moveTo>
                    <a:cubicBezTo>
                      <a:pt x="7" y="6"/>
                      <a:pt x="7" y="6"/>
                      <a:pt x="7" y="6"/>
                    </a:cubicBezTo>
                    <a:cubicBezTo>
                      <a:pt x="7" y="14"/>
                      <a:pt x="7" y="14"/>
                      <a:pt x="7" y="14"/>
                    </a:cubicBezTo>
                    <a:cubicBezTo>
                      <a:pt x="14" y="14"/>
                      <a:pt x="14" y="14"/>
                      <a:pt x="14" y="14"/>
                    </a:cubicBezTo>
                    <a:cubicBezTo>
                      <a:pt x="17" y="14"/>
                      <a:pt x="18" y="12"/>
                      <a:pt x="18" y="10"/>
                    </a:cubicBezTo>
                    <a:cubicBezTo>
                      <a:pt x="18" y="8"/>
                      <a:pt x="17" y="6"/>
                      <a:pt x="14" y="6"/>
                    </a:cubicBezTo>
                    <a:close/>
                    <a:moveTo>
                      <a:pt x="14" y="20"/>
                    </a:moveTo>
                    <a:cubicBezTo>
                      <a:pt x="7" y="20"/>
                      <a:pt x="7" y="20"/>
                      <a:pt x="7" y="20"/>
                    </a:cubicBezTo>
                    <a:cubicBezTo>
                      <a:pt x="7" y="29"/>
                      <a:pt x="7" y="29"/>
                      <a:pt x="7" y="29"/>
                    </a:cubicBezTo>
                    <a:cubicBezTo>
                      <a:pt x="14" y="29"/>
                      <a:pt x="14" y="29"/>
                      <a:pt x="14" y="29"/>
                    </a:cubicBezTo>
                    <a:cubicBezTo>
                      <a:pt x="17" y="29"/>
                      <a:pt x="19" y="27"/>
                      <a:pt x="19" y="24"/>
                    </a:cubicBezTo>
                    <a:cubicBezTo>
                      <a:pt x="19" y="22"/>
                      <a:pt x="17" y="20"/>
                      <a:pt x="14" y="20"/>
                    </a:cubicBez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Rectangle 17"/>
              <p:cNvSpPr>
                <a:spLocks noChangeArrowheads="1"/>
              </p:cNvSpPr>
              <p:nvPr userDrawn="1"/>
            </p:nvSpPr>
            <p:spPr bwMode="auto">
              <a:xfrm>
                <a:off x="4994" y="3962"/>
                <a:ext cx="9" cy="44"/>
              </a:xfrm>
              <a:prstGeom prst="rect">
                <a:avLst/>
              </a:prstGeom>
              <a:solidFill>
                <a:srgbClr val="06060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8"/>
              <p:cNvSpPr>
                <a:spLocks/>
              </p:cNvSpPr>
              <p:nvPr userDrawn="1"/>
            </p:nvSpPr>
            <p:spPr bwMode="auto">
              <a:xfrm>
                <a:off x="5025" y="3962"/>
                <a:ext cx="29" cy="44"/>
              </a:xfrm>
              <a:custGeom>
                <a:avLst/>
                <a:gdLst>
                  <a:gd name="T0" fmla="*/ 0 w 29"/>
                  <a:gd name="T1" fmla="*/ 44 h 44"/>
                  <a:gd name="T2" fmla="*/ 0 w 29"/>
                  <a:gd name="T3" fmla="*/ 0 h 44"/>
                  <a:gd name="T4" fmla="*/ 9 w 29"/>
                  <a:gd name="T5" fmla="*/ 0 h 44"/>
                  <a:gd name="T6" fmla="*/ 9 w 29"/>
                  <a:gd name="T7" fmla="*/ 36 h 44"/>
                  <a:gd name="T8" fmla="*/ 29 w 29"/>
                  <a:gd name="T9" fmla="*/ 36 h 44"/>
                  <a:gd name="T10" fmla="*/ 29 w 29"/>
                  <a:gd name="T11" fmla="*/ 44 h 44"/>
                  <a:gd name="T12" fmla="*/ 0 w 29"/>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0" y="44"/>
                    </a:moveTo>
                    <a:lnTo>
                      <a:pt x="0" y="0"/>
                    </a:lnTo>
                    <a:lnTo>
                      <a:pt x="9" y="0"/>
                    </a:lnTo>
                    <a:lnTo>
                      <a:pt x="9" y="36"/>
                    </a:lnTo>
                    <a:lnTo>
                      <a:pt x="29" y="36"/>
                    </a:lnTo>
                    <a:lnTo>
                      <a:pt x="29" y="44"/>
                    </a:lnTo>
                    <a:lnTo>
                      <a:pt x="0" y="44"/>
                    </a:ln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9"/>
              <p:cNvSpPr>
                <a:spLocks/>
              </p:cNvSpPr>
              <p:nvPr userDrawn="1"/>
            </p:nvSpPr>
            <p:spPr bwMode="auto">
              <a:xfrm>
                <a:off x="5073" y="3962"/>
                <a:ext cx="29" cy="44"/>
              </a:xfrm>
              <a:custGeom>
                <a:avLst/>
                <a:gdLst>
                  <a:gd name="T0" fmla="*/ 0 w 29"/>
                  <a:gd name="T1" fmla="*/ 44 h 44"/>
                  <a:gd name="T2" fmla="*/ 0 w 29"/>
                  <a:gd name="T3" fmla="*/ 0 h 44"/>
                  <a:gd name="T4" fmla="*/ 29 w 29"/>
                  <a:gd name="T5" fmla="*/ 0 h 44"/>
                  <a:gd name="T6" fmla="*/ 29 w 29"/>
                  <a:gd name="T7" fmla="*/ 7 h 44"/>
                  <a:gd name="T8" fmla="*/ 9 w 29"/>
                  <a:gd name="T9" fmla="*/ 7 h 44"/>
                  <a:gd name="T10" fmla="*/ 9 w 29"/>
                  <a:gd name="T11" fmla="*/ 17 h 44"/>
                  <a:gd name="T12" fmla="*/ 27 w 29"/>
                  <a:gd name="T13" fmla="*/ 17 h 44"/>
                  <a:gd name="T14" fmla="*/ 27 w 29"/>
                  <a:gd name="T15" fmla="*/ 25 h 44"/>
                  <a:gd name="T16" fmla="*/ 9 w 29"/>
                  <a:gd name="T17" fmla="*/ 25 h 44"/>
                  <a:gd name="T18" fmla="*/ 9 w 29"/>
                  <a:gd name="T19" fmla="*/ 36 h 44"/>
                  <a:gd name="T20" fmla="*/ 29 w 29"/>
                  <a:gd name="T21" fmla="*/ 36 h 44"/>
                  <a:gd name="T22" fmla="*/ 29 w 29"/>
                  <a:gd name="T23" fmla="*/ 44 h 44"/>
                  <a:gd name="T24" fmla="*/ 0 w 29"/>
                  <a:gd name="T25"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4">
                    <a:moveTo>
                      <a:pt x="0" y="44"/>
                    </a:moveTo>
                    <a:lnTo>
                      <a:pt x="0" y="0"/>
                    </a:lnTo>
                    <a:lnTo>
                      <a:pt x="29" y="0"/>
                    </a:lnTo>
                    <a:lnTo>
                      <a:pt x="29" y="7"/>
                    </a:lnTo>
                    <a:lnTo>
                      <a:pt x="9" y="7"/>
                    </a:lnTo>
                    <a:lnTo>
                      <a:pt x="9" y="17"/>
                    </a:lnTo>
                    <a:lnTo>
                      <a:pt x="27" y="17"/>
                    </a:lnTo>
                    <a:lnTo>
                      <a:pt x="27" y="25"/>
                    </a:lnTo>
                    <a:lnTo>
                      <a:pt x="9" y="25"/>
                    </a:lnTo>
                    <a:lnTo>
                      <a:pt x="9" y="36"/>
                    </a:lnTo>
                    <a:lnTo>
                      <a:pt x="29" y="36"/>
                    </a:lnTo>
                    <a:lnTo>
                      <a:pt x="29" y="44"/>
                    </a:lnTo>
                    <a:lnTo>
                      <a:pt x="0" y="44"/>
                    </a:ln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20"/>
              <p:cNvSpPr>
                <a:spLocks noChangeArrowheads="1"/>
              </p:cNvSpPr>
              <p:nvPr userDrawn="1"/>
            </p:nvSpPr>
            <p:spPr bwMode="auto">
              <a:xfrm>
                <a:off x="5178" y="3968"/>
                <a:ext cx="24" cy="24"/>
              </a:xfrm>
              <a:prstGeom prst="ellipse">
                <a:avLst/>
              </a:prstGeom>
              <a:solidFill>
                <a:srgbClr val="E656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21"/>
              <p:cNvSpPr>
                <a:spLocks/>
              </p:cNvSpPr>
              <p:nvPr userDrawn="1"/>
            </p:nvSpPr>
            <p:spPr bwMode="auto">
              <a:xfrm>
                <a:off x="5280" y="3962"/>
                <a:ext cx="31" cy="44"/>
              </a:xfrm>
              <a:custGeom>
                <a:avLst/>
                <a:gdLst>
                  <a:gd name="T0" fmla="*/ 20 w 31"/>
                  <a:gd name="T1" fmla="*/ 7 h 44"/>
                  <a:gd name="T2" fmla="*/ 20 w 31"/>
                  <a:gd name="T3" fmla="*/ 44 h 44"/>
                  <a:gd name="T4" fmla="*/ 11 w 31"/>
                  <a:gd name="T5" fmla="*/ 44 h 44"/>
                  <a:gd name="T6" fmla="*/ 11 w 31"/>
                  <a:gd name="T7" fmla="*/ 7 h 44"/>
                  <a:gd name="T8" fmla="*/ 0 w 31"/>
                  <a:gd name="T9" fmla="*/ 7 h 44"/>
                  <a:gd name="T10" fmla="*/ 0 w 31"/>
                  <a:gd name="T11" fmla="*/ 0 h 44"/>
                  <a:gd name="T12" fmla="*/ 31 w 31"/>
                  <a:gd name="T13" fmla="*/ 0 h 44"/>
                  <a:gd name="T14" fmla="*/ 31 w 31"/>
                  <a:gd name="T15" fmla="*/ 7 h 44"/>
                  <a:gd name="T16" fmla="*/ 20 w 31"/>
                  <a:gd name="T17" fmla="*/ 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44">
                    <a:moveTo>
                      <a:pt x="20" y="7"/>
                    </a:moveTo>
                    <a:lnTo>
                      <a:pt x="20" y="44"/>
                    </a:lnTo>
                    <a:lnTo>
                      <a:pt x="11" y="44"/>
                    </a:lnTo>
                    <a:lnTo>
                      <a:pt x="11" y="7"/>
                    </a:lnTo>
                    <a:lnTo>
                      <a:pt x="0" y="7"/>
                    </a:lnTo>
                    <a:lnTo>
                      <a:pt x="0" y="0"/>
                    </a:lnTo>
                    <a:lnTo>
                      <a:pt x="31" y="0"/>
                    </a:lnTo>
                    <a:lnTo>
                      <a:pt x="31" y="7"/>
                    </a:lnTo>
                    <a:lnTo>
                      <a:pt x="20" y="7"/>
                    </a:ln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22"/>
              <p:cNvSpPr>
                <a:spLocks/>
              </p:cNvSpPr>
              <p:nvPr userDrawn="1"/>
            </p:nvSpPr>
            <p:spPr bwMode="auto">
              <a:xfrm>
                <a:off x="5330" y="3962"/>
                <a:ext cx="32" cy="44"/>
              </a:xfrm>
              <a:custGeom>
                <a:avLst/>
                <a:gdLst>
                  <a:gd name="T0" fmla="*/ 25 w 32"/>
                  <a:gd name="T1" fmla="*/ 44 h 44"/>
                  <a:gd name="T2" fmla="*/ 25 w 32"/>
                  <a:gd name="T3" fmla="*/ 25 h 44"/>
                  <a:gd name="T4" fmla="*/ 9 w 32"/>
                  <a:gd name="T5" fmla="*/ 25 h 44"/>
                  <a:gd name="T6" fmla="*/ 9 w 32"/>
                  <a:gd name="T7" fmla="*/ 44 h 44"/>
                  <a:gd name="T8" fmla="*/ 0 w 32"/>
                  <a:gd name="T9" fmla="*/ 44 h 44"/>
                  <a:gd name="T10" fmla="*/ 0 w 32"/>
                  <a:gd name="T11" fmla="*/ 0 h 44"/>
                  <a:gd name="T12" fmla="*/ 9 w 32"/>
                  <a:gd name="T13" fmla="*/ 0 h 44"/>
                  <a:gd name="T14" fmla="*/ 9 w 32"/>
                  <a:gd name="T15" fmla="*/ 17 h 44"/>
                  <a:gd name="T16" fmla="*/ 25 w 32"/>
                  <a:gd name="T17" fmla="*/ 17 h 44"/>
                  <a:gd name="T18" fmla="*/ 25 w 32"/>
                  <a:gd name="T19" fmla="*/ 0 h 44"/>
                  <a:gd name="T20" fmla="*/ 32 w 32"/>
                  <a:gd name="T21" fmla="*/ 0 h 44"/>
                  <a:gd name="T22" fmla="*/ 32 w 32"/>
                  <a:gd name="T23" fmla="*/ 44 h 44"/>
                  <a:gd name="T24" fmla="*/ 25 w 32"/>
                  <a:gd name="T25"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44">
                    <a:moveTo>
                      <a:pt x="25" y="44"/>
                    </a:moveTo>
                    <a:lnTo>
                      <a:pt x="25" y="25"/>
                    </a:lnTo>
                    <a:lnTo>
                      <a:pt x="9" y="25"/>
                    </a:lnTo>
                    <a:lnTo>
                      <a:pt x="9" y="44"/>
                    </a:lnTo>
                    <a:lnTo>
                      <a:pt x="0" y="44"/>
                    </a:lnTo>
                    <a:lnTo>
                      <a:pt x="0" y="0"/>
                    </a:lnTo>
                    <a:lnTo>
                      <a:pt x="9" y="0"/>
                    </a:lnTo>
                    <a:lnTo>
                      <a:pt x="9" y="17"/>
                    </a:lnTo>
                    <a:lnTo>
                      <a:pt x="25" y="17"/>
                    </a:lnTo>
                    <a:lnTo>
                      <a:pt x="25" y="0"/>
                    </a:lnTo>
                    <a:lnTo>
                      <a:pt x="32" y="0"/>
                    </a:lnTo>
                    <a:lnTo>
                      <a:pt x="32" y="44"/>
                    </a:lnTo>
                    <a:lnTo>
                      <a:pt x="25" y="44"/>
                    </a:ln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23"/>
              <p:cNvSpPr>
                <a:spLocks noEditPoints="1"/>
              </p:cNvSpPr>
              <p:nvPr userDrawn="1"/>
            </p:nvSpPr>
            <p:spPr bwMode="auto">
              <a:xfrm>
                <a:off x="5385" y="3962"/>
                <a:ext cx="33" cy="44"/>
              </a:xfrm>
              <a:custGeom>
                <a:avLst/>
                <a:gdLst>
                  <a:gd name="T0" fmla="*/ 18 w 26"/>
                  <a:gd name="T1" fmla="*/ 35 h 35"/>
                  <a:gd name="T2" fmla="*/ 12 w 26"/>
                  <a:gd name="T3" fmla="*/ 21 h 35"/>
                  <a:gd name="T4" fmla="*/ 7 w 26"/>
                  <a:gd name="T5" fmla="*/ 21 h 35"/>
                  <a:gd name="T6" fmla="*/ 7 w 26"/>
                  <a:gd name="T7" fmla="*/ 35 h 35"/>
                  <a:gd name="T8" fmla="*/ 0 w 26"/>
                  <a:gd name="T9" fmla="*/ 35 h 35"/>
                  <a:gd name="T10" fmla="*/ 0 w 26"/>
                  <a:gd name="T11" fmla="*/ 0 h 35"/>
                  <a:gd name="T12" fmla="*/ 14 w 26"/>
                  <a:gd name="T13" fmla="*/ 0 h 35"/>
                  <a:gd name="T14" fmla="*/ 25 w 26"/>
                  <a:gd name="T15" fmla="*/ 11 h 35"/>
                  <a:gd name="T16" fmla="*/ 19 w 26"/>
                  <a:gd name="T17" fmla="*/ 20 h 35"/>
                  <a:gd name="T18" fmla="*/ 26 w 26"/>
                  <a:gd name="T19" fmla="*/ 35 h 35"/>
                  <a:gd name="T20" fmla="*/ 18 w 26"/>
                  <a:gd name="T21" fmla="*/ 35 h 35"/>
                  <a:gd name="T22" fmla="*/ 13 w 26"/>
                  <a:gd name="T23" fmla="*/ 6 h 35"/>
                  <a:gd name="T24" fmla="*/ 7 w 26"/>
                  <a:gd name="T25" fmla="*/ 6 h 35"/>
                  <a:gd name="T26" fmla="*/ 7 w 26"/>
                  <a:gd name="T27" fmla="*/ 15 h 35"/>
                  <a:gd name="T28" fmla="*/ 13 w 26"/>
                  <a:gd name="T29" fmla="*/ 15 h 35"/>
                  <a:gd name="T30" fmla="*/ 18 w 26"/>
                  <a:gd name="T31" fmla="*/ 11 h 35"/>
                  <a:gd name="T32" fmla="*/ 13 w 26"/>
                  <a:gd name="T33"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35">
                    <a:moveTo>
                      <a:pt x="18" y="35"/>
                    </a:moveTo>
                    <a:cubicBezTo>
                      <a:pt x="12" y="21"/>
                      <a:pt x="12" y="21"/>
                      <a:pt x="12" y="21"/>
                    </a:cubicBezTo>
                    <a:cubicBezTo>
                      <a:pt x="7" y="21"/>
                      <a:pt x="7" y="21"/>
                      <a:pt x="7" y="21"/>
                    </a:cubicBezTo>
                    <a:cubicBezTo>
                      <a:pt x="7" y="35"/>
                      <a:pt x="7" y="35"/>
                      <a:pt x="7" y="35"/>
                    </a:cubicBezTo>
                    <a:cubicBezTo>
                      <a:pt x="0" y="35"/>
                      <a:pt x="0" y="35"/>
                      <a:pt x="0" y="35"/>
                    </a:cubicBezTo>
                    <a:cubicBezTo>
                      <a:pt x="0" y="0"/>
                      <a:pt x="0" y="0"/>
                      <a:pt x="0" y="0"/>
                    </a:cubicBezTo>
                    <a:cubicBezTo>
                      <a:pt x="14" y="0"/>
                      <a:pt x="14" y="0"/>
                      <a:pt x="14" y="0"/>
                    </a:cubicBezTo>
                    <a:cubicBezTo>
                      <a:pt x="21" y="0"/>
                      <a:pt x="25" y="5"/>
                      <a:pt x="25" y="11"/>
                    </a:cubicBezTo>
                    <a:cubicBezTo>
                      <a:pt x="25" y="15"/>
                      <a:pt x="22" y="18"/>
                      <a:pt x="19" y="20"/>
                    </a:cubicBezTo>
                    <a:cubicBezTo>
                      <a:pt x="26" y="35"/>
                      <a:pt x="26" y="35"/>
                      <a:pt x="26" y="35"/>
                    </a:cubicBezTo>
                    <a:lnTo>
                      <a:pt x="18" y="35"/>
                    </a:lnTo>
                    <a:close/>
                    <a:moveTo>
                      <a:pt x="13" y="6"/>
                    </a:moveTo>
                    <a:cubicBezTo>
                      <a:pt x="7" y="6"/>
                      <a:pt x="7" y="6"/>
                      <a:pt x="7" y="6"/>
                    </a:cubicBezTo>
                    <a:cubicBezTo>
                      <a:pt x="7" y="15"/>
                      <a:pt x="7" y="15"/>
                      <a:pt x="7" y="15"/>
                    </a:cubicBezTo>
                    <a:cubicBezTo>
                      <a:pt x="13" y="15"/>
                      <a:pt x="13" y="15"/>
                      <a:pt x="13" y="15"/>
                    </a:cubicBezTo>
                    <a:cubicBezTo>
                      <a:pt x="16" y="15"/>
                      <a:pt x="18" y="13"/>
                      <a:pt x="18" y="11"/>
                    </a:cubicBezTo>
                    <a:cubicBezTo>
                      <a:pt x="18" y="8"/>
                      <a:pt x="16" y="6"/>
                      <a:pt x="13" y="6"/>
                    </a:cubicBez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24"/>
              <p:cNvSpPr>
                <a:spLocks/>
              </p:cNvSpPr>
              <p:nvPr userDrawn="1"/>
            </p:nvSpPr>
            <p:spPr bwMode="auto">
              <a:xfrm>
                <a:off x="5438" y="3962"/>
                <a:ext cx="29" cy="44"/>
              </a:xfrm>
              <a:custGeom>
                <a:avLst/>
                <a:gdLst>
                  <a:gd name="T0" fmla="*/ 0 w 29"/>
                  <a:gd name="T1" fmla="*/ 44 h 44"/>
                  <a:gd name="T2" fmla="*/ 0 w 29"/>
                  <a:gd name="T3" fmla="*/ 0 h 44"/>
                  <a:gd name="T4" fmla="*/ 29 w 29"/>
                  <a:gd name="T5" fmla="*/ 0 h 44"/>
                  <a:gd name="T6" fmla="*/ 29 w 29"/>
                  <a:gd name="T7" fmla="*/ 7 h 44"/>
                  <a:gd name="T8" fmla="*/ 9 w 29"/>
                  <a:gd name="T9" fmla="*/ 7 h 44"/>
                  <a:gd name="T10" fmla="*/ 9 w 29"/>
                  <a:gd name="T11" fmla="*/ 17 h 44"/>
                  <a:gd name="T12" fmla="*/ 26 w 29"/>
                  <a:gd name="T13" fmla="*/ 17 h 44"/>
                  <a:gd name="T14" fmla="*/ 26 w 29"/>
                  <a:gd name="T15" fmla="*/ 25 h 44"/>
                  <a:gd name="T16" fmla="*/ 9 w 29"/>
                  <a:gd name="T17" fmla="*/ 25 h 44"/>
                  <a:gd name="T18" fmla="*/ 9 w 29"/>
                  <a:gd name="T19" fmla="*/ 36 h 44"/>
                  <a:gd name="T20" fmla="*/ 29 w 29"/>
                  <a:gd name="T21" fmla="*/ 36 h 44"/>
                  <a:gd name="T22" fmla="*/ 29 w 29"/>
                  <a:gd name="T23" fmla="*/ 44 h 44"/>
                  <a:gd name="T24" fmla="*/ 0 w 29"/>
                  <a:gd name="T25"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4">
                    <a:moveTo>
                      <a:pt x="0" y="44"/>
                    </a:moveTo>
                    <a:lnTo>
                      <a:pt x="0" y="0"/>
                    </a:lnTo>
                    <a:lnTo>
                      <a:pt x="29" y="0"/>
                    </a:lnTo>
                    <a:lnTo>
                      <a:pt x="29" y="7"/>
                    </a:lnTo>
                    <a:lnTo>
                      <a:pt x="9" y="7"/>
                    </a:lnTo>
                    <a:lnTo>
                      <a:pt x="9" y="17"/>
                    </a:lnTo>
                    <a:lnTo>
                      <a:pt x="26" y="17"/>
                    </a:lnTo>
                    <a:lnTo>
                      <a:pt x="26" y="25"/>
                    </a:lnTo>
                    <a:lnTo>
                      <a:pt x="9" y="25"/>
                    </a:lnTo>
                    <a:lnTo>
                      <a:pt x="9" y="36"/>
                    </a:lnTo>
                    <a:lnTo>
                      <a:pt x="29" y="36"/>
                    </a:lnTo>
                    <a:lnTo>
                      <a:pt x="29" y="44"/>
                    </a:lnTo>
                    <a:lnTo>
                      <a:pt x="0" y="44"/>
                    </a:ln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25"/>
              <p:cNvSpPr>
                <a:spLocks noEditPoints="1"/>
              </p:cNvSpPr>
              <p:nvPr userDrawn="1"/>
            </p:nvSpPr>
            <p:spPr bwMode="auto">
              <a:xfrm>
                <a:off x="5485" y="3962"/>
                <a:ext cx="38" cy="44"/>
              </a:xfrm>
              <a:custGeom>
                <a:avLst/>
                <a:gdLst>
                  <a:gd name="T0" fmla="*/ 29 w 38"/>
                  <a:gd name="T1" fmla="*/ 44 h 44"/>
                  <a:gd name="T2" fmla="*/ 27 w 38"/>
                  <a:gd name="T3" fmla="*/ 36 h 44"/>
                  <a:gd name="T4" fmla="*/ 12 w 38"/>
                  <a:gd name="T5" fmla="*/ 36 h 44"/>
                  <a:gd name="T6" fmla="*/ 9 w 38"/>
                  <a:gd name="T7" fmla="*/ 44 h 44"/>
                  <a:gd name="T8" fmla="*/ 0 w 38"/>
                  <a:gd name="T9" fmla="*/ 44 h 44"/>
                  <a:gd name="T10" fmla="*/ 15 w 38"/>
                  <a:gd name="T11" fmla="*/ 0 h 44"/>
                  <a:gd name="T12" fmla="*/ 23 w 38"/>
                  <a:gd name="T13" fmla="*/ 0 h 44"/>
                  <a:gd name="T14" fmla="*/ 38 w 38"/>
                  <a:gd name="T15" fmla="*/ 44 h 44"/>
                  <a:gd name="T16" fmla="*/ 29 w 38"/>
                  <a:gd name="T17" fmla="*/ 44 h 44"/>
                  <a:gd name="T18" fmla="*/ 19 w 38"/>
                  <a:gd name="T19" fmla="*/ 12 h 44"/>
                  <a:gd name="T20" fmla="*/ 14 w 38"/>
                  <a:gd name="T21" fmla="*/ 29 h 44"/>
                  <a:gd name="T22" fmla="*/ 24 w 38"/>
                  <a:gd name="T23" fmla="*/ 29 h 44"/>
                  <a:gd name="T24" fmla="*/ 19 w 38"/>
                  <a:gd name="T25" fmla="*/ 1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44">
                    <a:moveTo>
                      <a:pt x="29" y="44"/>
                    </a:moveTo>
                    <a:lnTo>
                      <a:pt x="27" y="36"/>
                    </a:lnTo>
                    <a:lnTo>
                      <a:pt x="12" y="36"/>
                    </a:lnTo>
                    <a:lnTo>
                      <a:pt x="9" y="44"/>
                    </a:lnTo>
                    <a:lnTo>
                      <a:pt x="0" y="44"/>
                    </a:lnTo>
                    <a:lnTo>
                      <a:pt x="15" y="0"/>
                    </a:lnTo>
                    <a:lnTo>
                      <a:pt x="23" y="0"/>
                    </a:lnTo>
                    <a:lnTo>
                      <a:pt x="38" y="44"/>
                    </a:lnTo>
                    <a:lnTo>
                      <a:pt x="29" y="44"/>
                    </a:lnTo>
                    <a:close/>
                    <a:moveTo>
                      <a:pt x="19" y="12"/>
                    </a:moveTo>
                    <a:lnTo>
                      <a:pt x="14" y="29"/>
                    </a:lnTo>
                    <a:lnTo>
                      <a:pt x="24" y="29"/>
                    </a:lnTo>
                    <a:lnTo>
                      <a:pt x="19" y="12"/>
                    </a:ln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26"/>
              <p:cNvSpPr>
                <a:spLocks/>
              </p:cNvSpPr>
              <p:nvPr userDrawn="1"/>
            </p:nvSpPr>
            <p:spPr bwMode="auto">
              <a:xfrm>
                <a:off x="5535" y="3962"/>
                <a:ext cx="31" cy="44"/>
              </a:xfrm>
              <a:custGeom>
                <a:avLst/>
                <a:gdLst>
                  <a:gd name="T0" fmla="*/ 20 w 31"/>
                  <a:gd name="T1" fmla="*/ 7 h 44"/>
                  <a:gd name="T2" fmla="*/ 20 w 31"/>
                  <a:gd name="T3" fmla="*/ 44 h 44"/>
                  <a:gd name="T4" fmla="*/ 11 w 31"/>
                  <a:gd name="T5" fmla="*/ 44 h 44"/>
                  <a:gd name="T6" fmla="*/ 11 w 31"/>
                  <a:gd name="T7" fmla="*/ 7 h 44"/>
                  <a:gd name="T8" fmla="*/ 0 w 31"/>
                  <a:gd name="T9" fmla="*/ 7 h 44"/>
                  <a:gd name="T10" fmla="*/ 0 w 31"/>
                  <a:gd name="T11" fmla="*/ 0 h 44"/>
                  <a:gd name="T12" fmla="*/ 31 w 31"/>
                  <a:gd name="T13" fmla="*/ 0 h 44"/>
                  <a:gd name="T14" fmla="*/ 31 w 31"/>
                  <a:gd name="T15" fmla="*/ 7 h 44"/>
                  <a:gd name="T16" fmla="*/ 20 w 31"/>
                  <a:gd name="T17" fmla="*/ 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44">
                    <a:moveTo>
                      <a:pt x="20" y="7"/>
                    </a:moveTo>
                    <a:lnTo>
                      <a:pt x="20" y="44"/>
                    </a:lnTo>
                    <a:lnTo>
                      <a:pt x="11" y="44"/>
                    </a:lnTo>
                    <a:lnTo>
                      <a:pt x="11" y="7"/>
                    </a:lnTo>
                    <a:lnTo>
                      <a:pt x="0" y="7"/>
                    </a:lnTo>
                    <a:lnTo>
                      <a:pt x="0" y="0"/>
                    </a:lnTo>
                    <a:lnTo>
                      <a:pt x="31" y="0"/>
                    </a:lnTo>
                    <a:lnTo>
                      <a:pt x="31" y="7"/>
                    </a:lnTo>
                    <a:lnTo>
                      <a:pt x="20" y="7"/>
                    </a:ln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27"/>
              <p:cNvSpPr>
                <a:spLocks noEditPoints="1"/>
              </p:cNvSpPr>
              <p:nvPr userDrawn="1"/>
            </p:nvSpPr>
            <p:spPr bwMode="auto">
              <a:xfrm>
                <a:off x="5613" y="3962"/>
                <a:ext cx="32" cy="44"/>
              </a:xfrm>
              <a:custGeom>
                <a:avLst/>
                <a:gdLst>
                  <a:gd name="T0" fmla="*/ 13 w 25"/>
                  <a:gd name="T1" fmla="*/ 22 h 35"/>
                  <a:gd name="T2" fmla="*/ 6 w 25"/>
                  <a:gd name="T3" fmla="*/ 22 h 35"/>
                  <a:gd name="T4" fmla="*/ 6 w 25"/>
                  <a:gd name="T5" fmla="*/ 35 h 35"/>
                  <a:gd name="T6" fmla="*/ 0 w 25"/>
                  <a:gd name="T7" fmla="*/ 35 h 35"/>
                  <a:gd name="T8" fmla="*/ 0 w 25"/>
                  <a:gd name="T9" fmla="*/ 0 h 35"/>
                  <a:gd name="T10" fmla="*/ 13 w 25"/>
                  <a:gd name="T11" fmla="*/ 0 h 35"/>
                  <a:gd name="T12" fmla="*/ 25 w 25"/>
                  <a:gd name="T13" fmla="*/ 11 h 35"/>
                  <a:gd name="T14" fmla="*/ 13 w 25"/>
                  <a:gd name="T15" fmla="*/ 22 h 35"/>
                  <a:gd name="T16" fmla="*/ 13 w 25"/>
                  <a:gd name="T17" fmla="*/ 6 h 35"/>
                  <a:gd name="T18" fmla="*/ 6 w 25"/>
                  <a:gd name="T19" fmla="*/ 6 h 35"/>
                  <a:gd name="T20" fmla="*/ 6 w 25"/>
                  <a:gd name="T21" fmla="*/ 15 h 35"/>
                  <a:gd name="T22" fmla="*/ 13 w 25"/>
                  <a:gd name="T23" fmla="*/ 15 h 35"/>
                  <a:gd name="T24" fmla="*/ 18 w 25"/>
                  <a:gd name="T25" fmla="*/ 11 h 35"/>
                  <a:gd name="T26" fmla="*/ 13 w 25"/>
                  <a:gd name="T27"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35">
                    <a:moveTo>
                      <a:pt x="13" y="22"/>
                    </a:moveTo>
                    <a:cubicBezTo>
                      <a:pt x="6" y="22"/>
                      <a:pt x="6" y="22"/>
                      <a:pt x="6" y="22"/>
                    </a:cubicBezTo>
                    <a:cubicBezTo>
                      <a:pt x="6" y="35"/>
                      <a:pt x="6" y="35"/>
                      <a:pt x="6" y="35"/>
                    </a:cubicBezTo>
                    <a:cubicBezTo>
                      <a:pt x="0" y="35"/>
                      <a:pt x="0" y="35"/>
                      <a:pt x="0" y="35"/>
                    </a:cubicBezTo>
                    <a:cubicBezTo>
                      <a:pt x="0" y="0"/>
                      <a:pt x="0" y="0"/>
                      <a:pt x="0" y="0"/>
                    </a:cubicBezTo>
                    <a:cubicBezTo>
                      <a:pt x="13" y="0"/>
                      <a:pt x="13" y="0"/>
                      <a:pt x="13" y="0"/>
                    </a:cubicBezTo>
                    <a:cubicBezTo>
                      <a:pt x="20" y="0"/>
                      <a:pt x="25" y="5"/>
                      <a:pt x="25" y="11"/>
                    </a:cubicBezTo>
                    <a:cubicBezTo>
                      <a:pt x="25" y="17"/>
                      <a:pt x="20" y="22"/>
                      <a:pt x="13" y="22"/>
                    </a:cubicBezTo>
                    <a:close/>
                    <a:moveTo>
                      <a:pt x="13" y="6"/>
                    </a:moveTo>
                    <a:cubicBezTo>
                      <a:pt x="6" y="6"/>
                      <a:pt x="6" y="6"/>
                      <a:pt x="6" y="6"/>
                    </a:cubicBezTo>
                    <a:cubicBezTo>
                      <a:pt x="6" y="15"/>
                      <a:pt x="6" y="15"/>
                      <a:pt x="6" y="15"/>
                    </a:cubicBezTo>
                    <a:cubicBezTo>
                      <a:pt x="13" y="15"/>
                      <a:pt x="13" y="15"/>
                      <a:pt x="13" y="15"/>
                    </a:cubicBezTo>
                    <a:cubicBezTo>
                      <a:pt x="16" y="15"/>
                      <a:pt x="18" y="14"/>
                      <a:pt x="18" y="11"/>
                    </a:cubicBezTo>
                    <a:cubicBezTo>
                      <a:pt x="18" y="8"/>
                      <a:pt x="16" y="6"/>
                      <a:pt x="13" y="6"/>
                    </a:cubicBez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28"/>
              <p:cNvSpPr>
                <a:spLocks noEditPoints="1"/>
              </p:cNvSpPr>
              <p:nvPr userDrawn="1"/>
            </p:nvSpPr>
            <p:spPr bwMode="auto">
              <a:xfrm>
                <a:off x="5664" y="3962"/>
                <a:ext cx="33" cy="44"/>
              </a:xfrm>
              <a:custGeom>
                <a:avLst/>
                <a:gdLst>
                  <a:gd name="T0" fmla="*/ 18 w 26"/>
                  <a:gd name="T1" fmla="*/ 35 h 35"/>
                  <a:gd name="T2" fmla="*/ 12 w 26"/>
                  <a:gd name="T3" fmla="*/ 21 h 35"/>
                  <a:gd name="T4" fmla="*/ 7 w 26"/>
                  <a:gd name="T5" fmla="*/ 21 h 35"/>
                  <a:gd name="T6" fmla="*/ 7 w 26"/>
                  <a:gd name="T7" fmla="*/ 35 h 35"/>
                  <a:gd name="T8" fmla="*/ 0 w 26"/>
                  <a:gd name="T9" fmla="*/ 35 h 35"/>
                  <a:gd name="T10" fmla="*/ 0 w 26"/>
                  <a:gd name="T11" fmla="*/ 0 h 35"/>
                  <a:gd name="T12" fmla="*/ 14 w 26"/>
                  <a:gd name="T13" fmla="*/ 0 h 35"/>
                  <a:gd name="T14" fmla="*/ 25 w 26"/>
                  <a:gd name="T15" fmla="*/ 11 h 35"/>
                  <a:gd name="T16" fmla="*/ 19 w 26"/>
                  <a:gd name="T17" fmla="*/ 20 h 35"/>
                  <a:gd name="T18" fmla="*/ 26 w 26"/>
                  <a:gd name="T19" fmla="*/ 35 h 35"/>
                  <a:gd name="T20" fmla="*/ 18 w 26"/>
                  <a:gd name="T21" fmla="*/ 35 h 35"/>
                  <a:gd name="T22" fmla="*/ 13 w 26"/>
                  <a:gd name="T23" fmla="*/ 6 h 35"/>
                  <a:gd name="T24" fmla="*/ 7 w 26"/>
                  <a:gd name="T25" fmla="*/ 6 h 35"/>
                  <a:gd name="T26" fmla="*/ 7 w 26"/>
                  <a:gd name="T27" fmla="*/ 15 h 35"/>
                  <a:gd name="T28" fmla="*/ 13 w 26"/>
                  <a:gd name="T29" fmla="*/ 15 h 35"/>
                  <a:gd name="T30" fmla="*/ 18 w 26"/>
                  <a:gd name="T31" fmla="*/ 11 h 35"/>
                  <a:gd name="T32" fmla="*/ 13 w 26"/>
                  <a:gd name="T33"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35">
                    <a:moveTo>
                      <a:pt x="18" y="35"/>
                    </a:moveTo>
                    <a:cubicBezTo>
                      <a:pt x="12" y="21"/>
                      <a:pt x="12" y="21"/>
                      <a:pt x="12" y="21"/>
                    </a:cubicBezTo>
                    <a:cubicBezTo>
                      <a:pt x="7" y="21"/>
                      <a:pt x="7" y="21"/>
                      <a:pt x="7" y="21"/>
                    </a:cubicBezTo>
                    <a:cubicBezTo>
                      <a:pt x="7" y="35"/>
                      <a:pt x="7" y="35"/>
                      <a:pt x="7" y="35"/>
                    </a:cubicBezTo>
                    <a:cubicBezTo>
                      <a:pt x="0" y="35"/>
                      <a:pt x="0" y="35"/>
                      <a:pt x="0" y="35"/>
                    </a:cubicBezTo>
                    <a:cubicBezTo>
                      <a:pt x="0" y="0"/>
                      <a:pt x="0" y="0"/>
                      <a:pt x="0" y="0"/>
                    </a:cubicBezTo>
                    <a:cubicBezTo>
                      <a:pt x="14" y="0"/>
                      <a:pt x="14" y="0"/>
                      <a:pt x="14" y="0"/>
                    </a:cubicBezTo>
                    <a:cubicBezTo>
                      <a:pt x="21" y="0"/>
                      <a:pt x="25" y="5"/>
                      <a:pt x="25" y="11"/>
                    </a:cubicBezTo>
                    <a:cubicBezTo>
                      <a:pt x="25" y="15"/>
                      <a:pt x="22" y="18"/>
                      <a:pt x="19" y="20"/>
                    </a:cubicBezTo>
                    <a:cubicBezTo>
                      <a:pt x="26" y="35"/>
                      <a:pt x="26" y="35"/>
                      <a:pt x="26" y="35"/>
                    </a:cubicBezTo>
                    <a:lnTo>
                      <a:pt x="18" y="35"/>
                    </a:lnTo>
                    <a:close/>
                    <a:moveTo>
                      <a:pt x="13" y="6"/>
                    </a:moveTo>
                    <a:cubicBezTo>
                      <a:pt x="7" y="6"/>
                      <a:pt x="7" y="6"/>
                      <a:pt x="7" y="6"/>
                    </a:cubicBezTo>
                    <a:cubicBezTo>
                      <a:pt x="7" y="15"/>
                      <a:pt x="7" y="15"/>
                      <a:pt x="7" y="15"/>
                    </a:cubicBezTo>
                    <a:cubicBezTo>
                      <a:pt x="13" y="15"/>
                      <a:pt x="13" y="15"/>
                      <a:pt x="13" y="15"/>
                    </a:cubicBezTo>
                    <a:cubicBezTo>
                      <a:pt x="16" y="15"/>
                      <a:pt x="18" y="13"/>
                      <a:pt x="18" y="11"/>
                    </a:cubicBezTo>
                    <a:cubicBezTo>
                      <a:pt x="18" y="8"/>
                      <a:pt x="16" y="6"/>
                      <a:pt x="13" y="6"/>
                    </a:cubicBez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29"/>
              <p:cNvSpPr>
                <a:spLocks/>
              </p:cNvSpPr>
              <p:nvPr userDrawn="1"/>
            </p:nvSpPr>
            <p:spPr bwMode="auto">
              <a:xfrm>
                <a:off x="5717" y="3962"/>
                <a:ext cx="29" cy="44"/>
              </a:xfrm>
              <a:custGeom>
                <a:avLst/>
                <a:gdLst>
                  <a:gd name="T0" fmla="*/ 0 w 29"/>
                  <a:gd name="T1" fmla="*/ 44 h 44"/>
                  <a:gd name="T2" fmla="*/ 0 w 29"/>
                  <a:gd name="T3" fmla="*/ 0 h 44"/>
                  <a:gd name="T4" fmla="*/ 29 w 29"/>
                  <a:gd name="T5" fmla="*/ 0 h 44"/>
                  <a:gd name="T6" fmla="*/ 29 w 29"/>
                  <a:gd name="T7" fmla="*/ 7 h 44"/>
                  <a:gd name="T8" fmla="*/ 9 w 29"/>
                  <a:gd name="T9" fmla="*/ 7 h 44"/>
                  <a:gd name="T10" fmla="*/ 9 w 29"/>
                  <a:gd name="T11" fmla="*/ 17 h 44"/>
                  <a:gd name="T12" fmla="*/ 26 w 29"/>
                  <a:gd name="T13" fmla="*/ 17 h 44"/>
                  <a:gd name="T14" fmla="*/ 26 w 29"/>
                  <a:gd name="T15" fmla="*/ 25 h 44"/>
                  <a:gd name="T16" fmla="*/ 9 w 29"/>
                  <a:gd name="T17" fmla="*/ 25 h 44"/>
                  <a:gd name="T18" fmla="*/ 9 w 29"/>
                  <a:gd name="T19" fmla="*/ 36 h 44"/>
                  <a:gd name="T20" fmla="*/ 29 w 29"/>
                  <a:gd name="T21" fmla="*/ 36 h 44"/>
                  <a:gd name="T22" fmla="*/ 29 w 29"/>
                  <a:gd name="T23" fmla="*/ 44 h 44"/>
                  <a:gd name="T24" fmla="*/ 0 w 29"/>
                  <a:gd name="T25"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4">
                    <a:moveTo>
                      <a:pt x="0" y="44"/>
                    </a:moveTo>
                    <a:lnTo>
                      <a:pt x="0" y="0"/>
                    </a:lnTo>
                    <a:lnTo>
                      <a:pt x="29" y="0"/>
                    </a:lnTo>
                    <a:lnTo>
                      <a:pt x="29" y="7"/>
                    </a:lnTo>
                    <a:lnTo>
                      <a:pt x="9" y="7"/>
                    </a:lnTo>
                    <a:lnTo>
                      <a:pt x="9" y="17"/>
                    </a:lnTo>
                    <a:lnTo>
                      <a:pt x="26" y="17"/>
                    </a:lnTo>
                    <a:lnTo>
                      <a:pt x="26" y="25"/>
                    </a:lnTo>
                    <a:lnTo>
                      <a:pt x="9" y="25"/>
                    </a:lnTo>
                    <a:lnTo>
                      <a:pt x="9" y="36"/>
                    </a:lnTo>
                    <a:lnTo>
                      <a:pt x="29" y="36"/>
                    </a:lnTo>
                    <a:lnTo>
                      <a:pt x="29" y="44"/>
                    </a:lnTo>
                    <a:lnTo>
                      <a:pt x="0" y="44"/>
                    </a:ln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30"/>
              <p:cNvSpPr>
                <a:spLocks/>
              </p:cNvSpPr>
              <p:nvPr userDrawn="1"/>
            </p:nvSpPr>
            <p:spPr bwMode="auto">
              <a:xfrm>
                <a:off x="5764" y="3962"/>
                <a:ext cx="36" cy="44"/>
              </a:xfrm>
              <a:custGeom>
                <a:avLst/>
                <a:gdLst>
                  <a:gd name="T0" fmla="*/ 20 w 36"/>
                  <a:gd name="T1" fmla="*/ 44 h 44"/>
                  <a:gd name="T2" fmla="*/ 14 w 36"/>
                  <a:gd name="T3" fmla="*/ 44 h 44"/>
                  <a:gd name="T4" fmla="*/ 0 w 36"/>
                  <a:gd name="T5" fmla="*/ 0 h 44"/>
                  <a:gd name="T6" fmla="*/ 9 w 36"/>
                  <a:gd name="T7" fmla="*/ 0 h 44"/>
                  <a:gd name="T8" fmla="*/ 18 w 36"/>
                  <a:gd name="T9" fmla="*/ 29 h 44"/>
                  <a:gd name="T10" fmla="*/ 27 w 36"/>
                  <a:gd name="T11" fmla="*/ 0 h 44"/>
                  <a:gd name="T12" fmla="*/ 36 w 36"/>
                  <a:gd name="T13" fmla="*/ 0 h 44"/>
                  <a:gd name="T14" fmla="*/ 20 w 36"/>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44">
                    <a:moveTo>
                      <a:pt x="20" y="44"/>
                    </a:moveTo>
                    <a:lnTo>
                      <a:pt x="14" y="44"/>
                    </a:lnTo>
                    <a:lnTo>
                      <a:pt x="0" y="0"/>
                    </a:lnTo>
                    <a:lnTo>
                      <a:pt x="9" y="0"/>
                    </a:lnTo>
                    <a:lnTo>
                      <a:pt x="18" y="29"/>
                    </a:lnTo>
                    <a:lnTo>
                      <a:pt x="27" y="0"/>
                    </a:lnTo>
                    <a:lnTo>
                      <a:pt x="36" y="0"/>
                    </a:lnTo>
                    <a:lnTo>
                      <a:pt x="20" y="44"/>
                    </a:ln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31"/>
              <p:cNvSpPr>
                <a:spLocks/>
              </p:cNvSpPr>
              <p:nvPr userDrawn="1"/>
            </p:nvSpPr>
            <p:spPr bwMode="auto">
              <a:xfrm>
                <a:off x="5817" y="3962"/>
                <a:ext cx="29" cy="44"/>
              </a:xfrm>
              <a:custGeom>
                <a:avLst/>
                <a:gdLst>
                  <a:gd name="T0" fmla="*/ 0 w 29"/>
                  <a:gd name="T1" fmla="*/ 44 h 44"/>
                  <a:gd name="T2" fmla="*/ 0 w 29"/>
                  <a:gd name="T3" fmla="*/ 0 h 44"/>
                  <a:gd name="T4" fmla="*/ 29 w 29"/>
                  <a:gd name="T5" fmla="*/ 0 h 44"/>
                  <a:gd name="T6" fmla="*/ 29 w 29"/>
                  <a:gd name="T7" fmla="*/ 7 h 44"/>
                  <a:gd name="T8" fmla="*/ 9 w 29"/>
                  <a:gd name="T9" fmla="*/ 7 h 44"/>
                  <a:gd name="T10" fmla="*/ 9 w 29"/>
                  <a:gd name="T11" fmla="*/ 17 h 44"/>
                  <a:gd name="T12" fmla="*/ 27 w 29"/>
                  <a:gd name="T13" fmla="*/ 17 h 44"/>
                  <a:gd name="T14" fmla="*/ 27 w 29"/>
                  <a:gd name="T15" fmla="*/ 25 h 44"/>
                  <a:gd name="T16" fmla="*/ 9 w 29"/>
                  <a:gd name="T17" fmla="*/ 25 h 44"/>
                  <a:gd name="T18" fmla="*/ 9 w 29"/>
                  <a:gd name="T19" fmla="*/ 36 h 44"/>
                  <a:gd name="T20" fmla="*/ 29 w 29"/>
                  <a:gd name="T21" fmla="*/ 36 h 44"/>
                  <a:gd name="T22" fmla="*/ 29 w 29"/>
                  <a:gd name="T23" fmla="*/ 44 h 44"/>
                  <a:gd name="T24" fmla="*/ 0 w 29"/>
                  <a:gd name="T25"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4">
                    <a:moveTo>
                      <a:pt x="0" y="44"/>
                    </a:moveTo>
                    <a:lnTo>
                      <a:pt x="0" y="0"/>
                    </a:lnTo>
                    <a:lnTo>
                      <a:pt x="29" y="0"/>
                    </a:lnTo>
                    <a:lnTo>
                      <a:pt x="29" y="7"/>
                    </a:lnTo>
                    <a:lnTo>
                      <a:pt x="9" y="7"/>
                    </a:lnTo>
                    <a:lnTo>
                      <a:pt x="9" y="17"/>
                    </a:lnTo>
                    <a:lnTo>
                      <a:pt x="27" y="17"/>
                    </a:lnTo>
                    <a:lnTo>
                      <a:pt x="27" y="25"/>
                    </a:lnTo>
                    <a:lnTo>
                      <a:pt x="9" y="25"/>
                    </a:lnTo>
                    <a:lnTo>
                      <a:pt x="9" y="36"/>
                    </a:lnTo>
                    <a:lnTo>
                      <a:pt x="29" y="36"/>
                    </a:lnTo>
                    <a:lnTo>
                      <a:pt x="29" y="44"/>
                    </a:lnTo>
                    <a:lnTo>
                      <a:pt x="0" y="44"/>
                    </a:ln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32"/>
              <p:cNvSpPr>
                <a:spLocks/>
              </p:cNvSpPr>
              <p:nvPr userDrawn="1"/>
            </p:nvSpPr>
            <p:spPr bwMode="auto">
              <a:xfrm>
                <a:off x="5868" y="3962"/>
                <a:ext cx="33" cy="44"/>
              </a:xfrm>
              <a:custGeom>
                <a:avLst/>
                <a:gdLst>
                  <a:gd name="T0" fmla="*/ 25 w 33"/>
                  <a:gd name="T1" fmla="*/ 44 h 44"/>
                  <a:gd name="T2" fmla="*/ 8 w 33"/>
                  <a:gd name="T3" fmla="*/ 16 h 44"/>
                  <a:gd name="T4" fmla="*/ 8 w 33"/>
                  <a:gd name="T5" fmla="*/ 44 h 44"/>
                  <a:gd name="T6" fmla="*/ 0 w 33"/>
                  <a:gd name="T7" fmla="*/ 44 h 44"/>
                  <a:gd name="T8" fmla="*/ 0 w 33"/>
                  <a:gd name="T9" fmla="*/ 0 h 44"/>
                  <a:gd name="T10" fmla="*/ 8 w 33"/>
                  <a:gd name="T11" fmla="*/ 0 h 44"/>
                  <a:gd name="T12" fmla="*/ 24 w 33"/>
                  <a:gd name="T13" fmla="*/ 26 h 44"/>
                  <a:gd name="T14" fmla="*/ 24 w 33"/>
                  <a:gd name="T15" fmla="*/ 0 h 44"/>
                  <a:gd name="T16" fmla="*/ 33 w 33"/>
                  <a:gd name="T17" fmla="*/ 0 h 44"/>
                  <a:gd name="T18" fmla="*/ 33 w 33"/>
                  <a:gd name="T19" fmla="*/ 44 h 44"/>
                  <a:gd name="T20" fmla="*/ 25 w 33"/>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44">
                    <a:moveTo>
                      <a:pt x="25" y="44"/>
                    </a:moveTo>
                    <a:lnTo>
                      <a:pt x="8" y="16"/>
                    </a:lnTo>
                    <a:lnTo>
                      <a:pt x="8" y="44"/>
                    </a:lnTo>
                    <a:lnTo>
                      <a:pt x="0" y="44"/>
                    </a:lnTo>
                    <a:lnTo>
                      <a:pt x="0" y="0"/>
                    </a:lnTo>
                    <a:lnTo>
                      <a:pt x="8" y="0"/>
                    </a:lnTo>
                    <a:lnTo>
                      <a:pt x="24" y="26"/>
                    </a:lnTo>
                    <a:lnTo>
                      <a:pt x="24" y="0"/>
                    </a:lnTo>
                    <a:lnTo>
                      <a:pt x="33" y="0"/>
                    </a:lnTo>
                    <a:lnTo>
                      <a:pt x="33" y="44"/>
                    </a:lnTo>
                    <a:lnTo>
                      <a:pt x="25" y="44"/>
                    </a:ln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33"/>
              <p:cNvSpPr>
                <a:spLocks/>
              </p:cNvSpPr>
              <p:nvPr userDrawn="1"/>
            </p:nvSpPr>
            <p:spPr bwMode="auto">
              <a:xfrm>
                <a:off x="5920" y="3962"/>
                <a:ext cx="32" cy="44"/>
              </a:xfrm>
              <a:custGeom>
                <a:avLst/>
                <a:gdLst>
                  <a:gd name="T0" fmla="*/ 20 w 32"/>
                  <a:gd name="T1" fmla="*/ 7 h 44"/>
                  <a:gd name="T2" fmla="*/ 20 w 32"/>
                  <a:gd name="T3" fmla="*/ 44 h 44"/>
                  <a:gd name="T4" fmla="*/ 13 w 32"/>
                  <a:gd name="T5" fmla="*/ 44 h 44"/>
                  <a:gd name="T6" fmla="*/ 13 w 32"/>
                  <a:gd name="T7" fmla="*/ 7 h 44"/>
                  <a:gd name="T8" fmla="*/ 0 w 32"/>
                  <a:gd name="T9" fmla="*/ 7 h 44"/>
                  <a:gd name="T10" fmla="*/ 0 w 32"/>
                  <a:gd name="T11" fmla="*/ 0 h 44"/>
                  <a:gd name="T12" fmla="*/ 32 w 32"/>
                  <a:gd name="T13" fmla="*/ 0 h 44"/>
                  <a:gd name="T14" fmla="*/ 32 w 32"/>
                  <a:gd name="T15" fmla="*/ 7 h 44"/>
                  <a:gd name="T16" fmla="*/ 20 w 32"/>
                  <a:gd name="T17" fmla="*/ 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44">
                    <a:moveTo>
                      <a:pt x="20" y="7"/>
                    </a:moveTo>
                    <a:lnTo>
                      <a:pt x="20" y="44"/>
                    </a:lnTo>
                    <a:lnTo>
                      <a:pt x="13" y="44"/>
                    </a:lnTo>
                    <a:lnTo>
                      <a:pt x="13" y="7"/>
                    </a:lnTo>
                    <a:lnTo>
                      <a:pt x="0" y="7"/>
                    </a:lnTo>
                    <a:lnTo>
                      <a:pt x="0" y="0"/>
                    </a:lnTo>
                    <a:lnTo>
                      <a:pt x="32" y="0"/>
                    </a:lnTo>
                    <a:lnTo>
                      <a:pt x="32" y="7"/>
                    </a:lnTo>
                    <a:lnTo>
                      <a:pt x="20" y="7"/>
                    </a:ln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Rectangle 34"/>
              <p:cNvSpPr>
                <a:spLocks noChangeArrowheads="1"/>
              </p:cNvSpPr>
              <p:nvPr userDrawn="1"/>
            </p:nvSpPr>
            <p:spPr bwMode="auto">
              <a:xfrm>
                <a:off x="5972" y="3962"/>
                <a:ext cx="9" cy="44"/>
              </a:xfrm>
              <a:prstGeom prst="rect">
                <a:avLst/>
              </a:prstGeom>
              <a:solidFill>
                <a:srgbClr val="06060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35"/>
              <p:cNvSpPr>
                <a:spLocks noEditPoints="1"/>
              </p:cNvSpPr>
              <p:nvPr userDrawn="1"/>
            </p:nvSpPr>
            <p:spPr bwMode="auto">
              <a:xfrm>
                <a:off x="6001" y="3962"/>
                <a:ext cx="33" cy="44"/>
              </a:xfrm>
              <a:custGeom>
                <a:avLst/>
                <a:gdLst>
                  <a:gd name="T0" fmla="*/ 22 w 26"/>
                  <a:gd name="T1" fmla="*/ 31 h 35"/>
                  <a:gd name="T2" fmla="*/ 13 w 26"/>
                  <a:gd name="T3" fmla="*/ 35 h 35"/>
                  <a:gd name="T4" fmla="*/ 4 w 26"/>
                  <a:gd name="T5" fmla="*/ 31 h 35"/>
                  <a:gd name="T6" fmla="*/ 0 w 26"/>
                  <a:gd name="T7" fmla="*/ 17 h 35"/>
                  <a:gd name="T8" fmla="*/ 4 w 26"/>
                  <a:gd name="T9" fmla="*/ 3 h 35"/>
                  <a:gd name="T10" fmla="*/ 13 w 26"/>
                  <a:gd name="T11" fmla="*/ 0 h 35"/>
                  <a:gd name="T12" fmla="*/ 22 w 26"/>
                  <a:gd name="T13" fmla="*/ 3 h 35"/>
                  <a:gd name="T14" fmla="*/ 26 w 26"/>
                  <a:gd name="T15" fmla="*/ 17 h 35"/>
                  <a:gd name="T16" fmla="*/ 22 w 26"/>
                  <a:gd name="T17" fmla="*/ 31 h 35"/>
                  <a:gd name="T18" fmla="*/ 17 w 26"/>
                  <a:gd name="T19" fmla="*/ 8 h 35"/>
                  <a:gd name="T20" fmla="*/ 13 w 26"/>
                  <a:gd name="T21" fmla="*/ 6 h 35"/>
                  <a:gd name="T22" fmla="*/ 9 w 26"/>
                  <a:gd name="T23" fmla="*/ 8 h 35"/>
                  <a:gd name="T24" fmla="*/ 7 w 26"/>
                  <a:gd name="T25" fmla="*/ 17 h 35"/>
                  <a:gd name="T26" fmla="*/ 9 w 26"/>
                  <a:gd name="T27" fmla="*/ 27 h 35"/>
                  <a:gd name="T28" fmla="*/ 13 w 26"/>
                  <a:gd name="T29" fmla="*/ 29 h 35"/>
                  <a:gd name="T30" fmla="*/ 17 w 26"/>
                  <a:gd name="T31" fmla="*/ 27 h 35"/>
                  <a:gd name="T32" fmla="*/ 19 w 26"/>
                  <a:gd name="T33" fmla="*/ 17 h 35"/>
                  <a:gd name="T34" fmla="*/ 17 w 26"/>
                  <a:gd name="T35"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35">
                    <a:moveTo>
                      <a:pt x="22" y="31"/>
                    </a:moveTo>
                    <a:cubicBezTo>
                      <a:pt x="20" y="34"/>
                      <a:pt x="17" y="35"/>
                      <a:pt x="13" y="35"/>
                    </a:cubicBezTo>
                    <a:cubicBezTo>
                      <a:pt x="9" y="35"/>
                      <a:pt x="6" y="34"/>
                      <a:pt x="4" y="31"/>
                    </a:cubicBezTo>
                    <a:cubicBezTo>
                      <a:pt x="0" y="28"/>
                      <a:pt x="0" y="24"/>
                      <a:pt x="0" y="17"/>
                    </a:cubicBezTo>
                    <a:cubicBezTo>
                      <a:pt x="0" y="11"/>
                      <a:pt x="0" y="7"/>
                      <a:pt x="4" y="3"/>
                    </a:cubicBezTo>
                    <a:cubicBezTo>
                      <a:pt x="6" y="1"/>
                      <a:pt x="9" y="0"/>
                      <a:pt x="13" y="0"/>
                    </a:cubicBezTo>
                    <a:cubicBezTo>
                      <a:pt x="17" y="0"/>
                      <a:pt x="20" y="1"/>
                      <a:pt x="22" y="3"/>
                    </a:cubicBezTo>
                    <a:cubicBezTo>
                      <a:pt x="26" y="7"/>
                      <a:pt x="26" y="11"/>
                      <a:pt x="26" y="17"/>
                    </a:cubicBezTo>
                    <a:cubicBezTo>
                      <a:pt x="26" y="24"/>
                      <a:pt x="26" y="28"/>
                      <a:pt x="22" y="31"/>
                    </a:cubicBezTo>
                    <a:close/>
                    <a:moveTo>
                      <a:pt x="17" y="8"/>
                    </a:moveTo>
                    <a:cubicBezTo>
                      <a:pt x="16" y="6"/>
                      <a:pt x="15" y="6"/>
                      <a:pt x="13" y="6"/>
                    </a:cubicBezTo>
                    <a:cubicBezTo>
                      <a:pt x="11" y="6"/>
                      <a:pt x="10" y="6"/>
                      <a:pt x="9" y="8"/>
                    </a:cubicBezTo>
                    <a:cubicBezTo>
                      <a:pt x="7" y="9"/>
                      <a:pt x="7" y="11"/>
                      <a:pt x="7" y="17"/>
                    </a:cubicBezTo>
                    <a:cubicBezTo>
                      <a:pt x="7" y="24"/>
                      <a:pt x="7" y="26"/>
                      <a:pt x="9" y="27"/>
                    </a:cubicBezTo>
                    <a:cubicBezTo>
                      <a:pt x="10" y="28"/>
                      <a:pt x="11" y="29"/>
                      <a:pt x="13" y="29"/>
                    </a:cubicBezTo>
                    <a:cubicBezTo>
                      <a:pt x="15" y="29"/>
                      <a:pt x="16" y="28"/>
                      <a:pt x="17" y="27"/>
                    </a:cubicBezTo>
                    <a:cubicBezTo>
                      <a:pt x="19" y="26"/>
                      <a:pt x="19" y="24"/>
                      <a:pt x="19" y="17"/>
                    </a:cubicBezTo>
                    <a:cubicBezTo>
                      <a:pt x="19" y="11"/>
                      <a:pt x="19" y="9"/>
                      <a:pt x="17" y="8"/>
                    </a:cubicBez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36"/>
              <p:cNvSpPr>
                <a:spLocks/>
              </p:cNvSpPr>
              <p:nvPr userDrawn="1"/>
            </p:nvSpPr>
            <p:spPr bwMode="auto">
              <a:xfrm>
                <a:off x="6054" y="3962"/>
                <a:ext cx="35" cy="44"/>
              </a:xfrm>
              <a:custGeom>
                <a:avLst/>
                <a:gdLst>
                  <a:gd name="T0" fmla="*/ 27 w 35"/>
                  <a:gd name="T1" fmla="*/ 44 h 44"/>
                  <a:gd name="T2" fmla="*/ 9 w 35"/>
                  <a:gd name="T3" fmla="*/ 16 h 44"/>
                  <a:gd name="T4" fmla="*/ 9 w 35"/>
                  <a:gd name="T5" fmla="*/ 44 h 44"/>
                  <a:gd name="T6" fmla="*/ 0 w 35"/>
                  <a:gd name="T7" fmla="*/ 44 h 44"/>
                  <a:gd name="T8" fmla="*/ 0 w 35"/>
                  <a:gd name="T9" fmla="*/ 0 h 44"/>
                  <a:gd name="T10" fmla="*/ 9 w 35"/>
                  <a:gd name="T11" fmla="*/ 0 h 44"/>
                  <a:gd name="T12" fmla="*/ 26 w 35"/>
                  <a:gd name="T13" fmla="*/ 26 h 44"/>
                  <a:gd name="T14" fmla="*/ 26 w 35"/>
                  <a:gd name="T15" fmla="*/ 0 h 44"/>
                  <a:gd name="T16" fmla="*/ 35 w 35"/>
                  <a:gd name="T17" fmla="*/ 0 h 44"/>
                  <a:gd name="T18" fmla="*/ 35 w 35"/>
                  <a:gd name="T19" fmla="*/ 44 h 44"/>
                  <a:gd name="T20" fmla="*/ 27 w 35"/>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44">
                    <a:moveTo>
                      <a:pt x="27" y="44"/>
                    </a:moveTo>
                    <a:lnTo>
                      <a:pt x="9" y="16"/>
                    </a:lnTo>
                    <a:lnTo>
                      <a:pt x="9" y="44"/>
                    </a:lnTo>
                    <a:lnTo>
                      <a:pt x="0" y="44"/>
                    </a:lnTo>
                    <a:lnTo>
                      <a:pt x="0" y="0"/>
                    </a:lnTo>
                    <a:lnTo>
                      <a:pt x="9" y="0"/>
                    </a:lnTo>
                    <a:lnTo>
                      <a:pt x="26" y="26"/>
                    </a:lnTo>
                    <a:lnTo>
                      <a:pt x="26" y="0"/>
                    </a:lnTo>
                    <a:lnTo>
                      <a:pt x="35" y="0"/>
                    </a:lnTo>
                    <a:lnTo>
                      <a:pt x="35" y="44"/>
                    </a:lnTo>
                    <a:lnTo>
                      <a:pt x="27" y="44"/>
                    </a:ln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5" name="Group 134"/>
            <p:cNvGrpSpPr/>
            <p:nvPr userDrawn="1"/>
          </p:nvGrpSpPr>
          <p:grpSpPr>
            <a:xfrm>
              <a:off x="9140479" y="5882283"/>
              <a:ext cx="1508125" cy="269875"/>
              <a:chOff x="9145588" y="5880100"/>
              <a:chExt cx="1508125" cy="269875"/>
            </a:xfrm>
          </p:grpSpPr>
          <p:sp>
            <p:nvSpPr>
              <p:cNvPr id="136" name="AutoShape 39"/>
              <p:cNvSpPr>
                <a:spLocks noChangeAspect="1" noChangeArrowheads="1" noTextEdit="1"/>
              </p:cNvSpPr>
              <p:nvPr userDrawn="1"/>
            </p:nvSpPr>
            <p:spPr bwMode="auto">
              <a:xfrm>
                <a:off x="9145588" y="5880100"/>
                <a:ext cx="1508125"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50"/>
              <p:cNvSpPr>
                <a:spLocks/>
              </p:cNvSpPr>
              <p:nvPr userDrawn="1"/>
            </p:nvSpPr>
            <p:spPr bwMode="auto">
              <a:xfrm>
                <a:off x="9983788" y="5880100"/>
                <a:ext cx="33338" cy="71438"/>
              </a:xfrm>
              <a:custGeom>
                <a:avLst/>
                <a:gdLst>
                  <a:gd name="T0" fmla="*/ 85 w 101"/>
                  <a:gd name="T1" fmla="*/ 204 h 215"/>
                  <a:gd name="T2" fmla="*/ 52 w 101"/>
                  <a:gd name="T3" fmla="*/ 215 h 215"/>
                  <a:gd name="T4" fmla="*/ 16 w 101"/>
                  <a:gd name="T5" fmla="*/ 200 h 215"/>
                  <a:gd name="T6" fmla="*/ 0 w 101"/>
                  <a:gd name="T7" fmla="*/ 108 h 215"/>
                  <a:gd name="T8" fmla="*/ 16 w 101"/>
                  <a:gd name="T9" fmla="*/ 15 h 215"/>
                  <a:gd name="T10" fmla="*/ 52 w 101"/>
                  <a:gd name="T11" fmla="*/ 0 h 215"/>
                  <a:gd name="T12" fmla="*/ 85 w 101"/>
                  <a:gd name="T13" fmla="*/ 12 h 215"/>
                  <a:gd name="T14" fmla="*/ 101 w 101"/>
                  <a:gd name="T15" fmla="*/ 54 h 215"/>
                  <a:gd name="T16" fmla="*/ 75 w 101"/>
                  <a:gd name="T17" fmla="*/ 54 h 215"/>
                  <a:gd name="T18" fmla="*/ 69 w 101"/>
                  <a:gd name="T19" fmla="*/ 30 h 215"/>
                  <a:gd name="T20" fmla="*/ 52 w 101"/>
                  <a:gd name="T21" fmla="*/ 23 h 215"/>
                  <a:gd name="T22" fmla="*/ 35 w 101"/>
                  <a:gd name="T23" fmla="*/ 31 h 215"/>
                  <a:gd name="T24" fmla="*/ 26 w 101"/>
                  <a:gd name="T25" fmla="*/ 108 h 215"/>
                  <a:gd name="T26" fmla="*/ 35 w 101"/>
                  <a:gd name="T27" fmla="*/ 185 h 215"/>
                  <a:gd name="T28" fmla="*/ 52 w 101"/>
                  <a:gd name="T29" fmla="*/ 193 h 215"/>
                  <a:gd name="T30" fmla="*/ 69 w 101"/>
                  <a:gd name="T31" fmla="*/ 185 h 215"/>
                  <a:gd name="T32" fmla="*/ 75 w 101"/>
                  <a:gd name="T33" fmla="*/ 161 h 215"/>
                  <a:gd name="T34" fmla="*/ 101 w 101"/>
                  <a:gd name="T35" fmla="*/ 161 h 215"/>
                  <a:gd name="T36" fmla="*/ 85 w 101"/>
                  <a:gd name="T37" fmla="*/ 204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1" h="215">
                    <a:moveTo>
                      <a:pt x="85" y="204"/>
                    </a:moveTo>
                    <a:cubicBezTo>
                      <a:pt x="76" y="211"/>
                      <a:pt x="66" y="215"/>
                      <a:pt x="52" y="215"/>
                    </a:cubicBezTo>
                    <a:cubicBezTo>
                      <a:pt x="35" y="215"/>
                      <a:pt x="24" y="209"/>
                      <a:pt x="16" y="200"/>
                    </a:cubicBezTo>
                    <a:cubicBezTo>
                      <a:pt x="2" y="184"/>
                      <a:pt x="0" y="166"/>
                      <a:pt x="0" y="108"/>
                    </a:cubicBezTo>
                    <a:cubicBezTo>
                      <a:pt x="0" y="49"/>
                      <a:pt x="2" y="31"/>
                      <a:pt x="16" y="15"/>
                    </a:cubicBezTo>
                    <a:cubicBezTo>
                      <a:pt x="24" y="6"/>
                      <a:pt x="35" y="0"/>
                      <a:pt x="52" y="0"/>
                    </a:cubicBezTo>
                    <a:cubicBezTo>
                      <a:pt x="67" y="0"/>
                      <a:pt x="77" y="4"/>
                      <a:pt x="85" y="12"/>
                    </a:cubicBezTo>
                    <a:cubicBezTo>
                      <a:pt x="95" y="22"/>
                      <a:pt x="100" y="37"/>
                      <a:pt x="101" y="54"/>
                    </a:cubicBezTo>
                    <a:cubicBezTo>
                      <a:pt x="75" y="54"/>
                      <a:pt x="75" y="54"/>
                      <a:pt x="75" y="54"/>
                    </a:cubicBezTo>
                    <a:cubicBezTo>
                      <a:pt x="75" y="45"/>
                      <a:pt x="74" y="36"/>
                      <a:pt x="69" y="30"/>
                    </a:cubicBezTo>
                    <a:cubicBezTo>
                      <a:pt x="65" y="26"/>
                      <a:pt x="60" y="23"/>
                      <a:pt x="52" y="23"/>
                    </a:cubicBezTo>
                    <a:cubicBezTo>
                      <a:pt x="44" y="23"/>
                      <a:pt x="38" y="26"/>
                      <a:pt x="35" y="31"/>
                    </a:cubicBezTo>
                    <a:cubicBezTo>
                      <a:pt x="27" y="41"/>
                      <a:pt x="26" y="58"/>
                      <a:pt x="26" y="108"/>
                    </a:cubicBezTo>
                    <a:cubicBezTo>
                      <a:pt x="26" y="158"/>
                      <a:pt x="27" y="175"/>
                      <a:pt x="35" y="185"/>
                    </a:cubicBezTo>
                    <a:cubicBezTo>
                      <a:pt x="38" y="189"/>
                      <a:pt x="44" y="193"/>
                      <a:pt x="52" y="193"/>
                    </a:cubicBezTo>
                    <a:cubicBezTo>
                      <a:pt x="60" y="193"/>
                      <a:pt x="65" y="189"/>
                      <a:pt x="69" y="185"/>
                    </a:cubicBezTo>
                    <a:cubicBezTo>
                      <a:pt x="73" y="179"/>
                      <a:pt x="75" y="170"/>
                      <a:pt x="75" y="161"/>
                    </a:cubicBezTo>
                    <a:cubicBezTo>
                      <a:pt x="101" y="161"/>
                      <a:pt x="101" y="161"/>
                      <a:pt x="101" y="161"/>
                    </a:cubicBezTo>
                    <a:cubicBezTo>
                      <a:pt x="100" y="179"/>
                      <a:pt x="95" y="194"/>
                      <a:pt x="85" y="204"/>
                    </a:cubicBezTo>
                    <a:close/>
                  </a:path>
                </a:pathLst>
              </a:custGeom>
              <a:solidFill>
                <a:srgbClr val="393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51"/>
              <p:cNvSpPr>
                <a:spLocks/>
              </p:cNvSpPr>
              <p:nvPr userDrawn="1"/>
            </p:nvSpPr>
            <p:spPr bwMode="auto">
              <a:xfrm>
                <a:off x="10039351" y="5881688"/>
                <a:ext cx="31750" cy="68263"/>
              </a:xfrm>
              <a:custGeom>
                <a:avLst/>
                <a:gdLst>
                  <a:gd name="T0" fmla="*/ 14 w 20"/>
                  <a:gd name="T1" fmla="*/ 43 h 43"/>
                  <a:gd name="T2" fmla="*/ 14 w 20"/>
                  <a:gd name="T3" fmla="*/ 23 h 43"/>
                  <a:gd name="T4" fmla="*/ 5 w 20"/>
                  <a:gd name="T5" fmla="*/ 23 h 43"/>
                  <a:gd name="T6" fmla="*/ 5 w 20"/>
                  <a:gd name="T7" fmla="*/ 43 h 43"/>
                  <a:gd name="T8" fmla="*/ 0 w 20"/>
                  <a:gd name="T9" fmla="*/ 43 h 43"/>
                  <a:gd name="T10" fmla="*/ 0 w 20"/>
                  <a:gd name="T11" fmla="*/ 0 h 43"/>
                  <a:gd name="T12" fmla="*/ 5 w 20"/>
                  <a:gd name="T13" fmla="*/ 0 h 43"/>
                  <a:gd name="T14" fmla="*/ 5 w 20"/>
                  <a:gd name="T15" fmla="*/ 19 h 43"/>
                  <a:gd name="T16" fmla="*/ 14 w 20"/>
                  <a:gd name="T17" fmla="*/ 19 h 43"/>
                  <a:gd name="T18" fmla="*/ 14 w 20"/>
                  <a:gd name="T19" fmla="*/ 0 h 43"/>
                  <a:gd name="T20" fmla="*/ 20 w 20"/>
                  <a:gd name="T21" fmla="*/ 0 h 43"/>
                  <a:gd name="T22" fmla="*/ 20 w 20"/>
                  <a:gd name="T23" fmla="*/ 43 h 43"/>
                  <a:gd name="T24" fmla="*/ 14 w 20"/>
                  <a:gd name="T2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43">
                    <a:moveTo>
                      <a:pt x="14" y="43"/>
                    </a:moveTo>
                    <a:lnTo>
                      <a:pt x="14" y="23"/>
                    </a:lnTo>
                    <a:lnTo>
                      <a:pt x="5" y="23"/>
                    </a:lnTo>
                    <a:lnTo>
                      <a:pt x="5" y="43"/>
                    </a:lnTo>
                    <a:lnTo>
                      <a:pt x="0" y="43"/>
                    </a:lnTo>
                    <a:lnTo>
                      <a:pt x="0" y="0"/>
                    </a:lnTo>
                    <a:lnTo>
                      <a:pt x="5" y="0"/>
                    </a:lnTo>
                    <a:lnTo>
                      <a:pt x="5" y="19"/>
                    </a:lnTo>
                    <a:lnTo>
                      <a:pt x="14" y="19"/>
                    </a:lnTo>
                    <a:lnTo>
                      <a:pt x="14" y="0"/>
                    </a:lnTo>
                    <a:lnTo>
                      <a:pt x="20" y="0"/>
                    </a:lnTo>
                    <a:lnTo>
                      <a:pt x="20" y="43"/>
                    </a:lnTo>
                    <a:lnTo>
                      <a:pt x="14" y="43"/>
                    </a:lnTo>
                    <a:close/>
                  </a:path>
                </a:pathLst>
              </a:custGeom>
              <a:solidFill>
                <a:srgbClr val="393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52"/>
              <p:cNvSpPr>
                <a:spLocks/>
              </p:cNvSpPr>
              <p:nvPr userDrawn="1"/>
            </p:nvSpPr>
            <p:spPr bwMode="auto">
              <a:xfrm>
                <a:off x="10093326" y="5881688"/>
                <a:ext cx="26988" cy="68263"/>
              </a:xfrm>
              <a:custGeom>
                <a:avLst/>
                <a:gdLst>
                  <a:gd name="T0" fmla="*/ 0 w 17"/>
                  <a:gd name="T1" fmla="*/ 43 h 43"/>
                  <a:gd name="T2" fmla="*/ 0 w 17"/>
                  <a:gd name="T3" fmla="*/ 0 h 43"/>
                  <a:gd name="T4" fmla="*/ 17 w 17"/>
                  <a:gd name="T5" fmla="*/ 0 h 43"/>
                  <a:gd name="T6" fmla="*/ 17 w 17"/>
                  <a:gd name="T7" fmla="*/ 4 h 43"/>
                  <a:gd name="T8" fmla="*/ 6 w 17"/>
                  <a:gd name="T9" fmla="*/ 4 h 43"/>
                  <a:gd name="T10" fmla="*/ 6 w 17"/>
                  <a:gd name="T11" fmla="*/ 19 h 43"/>
                  <a:gd name="T12" fmla="*/ 16 w 17"/>
                  <a:gd name="T13" fmla="*/ 19 h 43"/>
                  <a:gd name="T14" fmla="*/ 16 w 17"/>
                  <a:gd name="T15" fmla="*/ 24 h 43"/>
                  <a:gd name="T16" fmla="*/ 6 w 17"/>
                  <a:gd name="T17" fmla="*/ 24 h 43"/>
                  <a:gd name="T18" fmla="*/ 6 w 17"/>
                  <a:gd name="T19" fmla="*/ 38 h 43"/>
                  <a:gd name="T20" fmla="*/ 17 w 17"/>
                  <a:gd name="T21" fmla="*/ 38 h 43"/>
                  <a:gd name="T22" fmla="*/ 17 w 17"/>
                  <a:gd name="T23" fmla="*/ 43 h 43"/>
                  <a:gd name="T24" fmla="*/ 0 w 17"/>
                  <a:gd name="T2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43">
                    <a:moveTo>
                      <a:pt x="0" y="43"/>
                    </a:moveTo>
                    <a:lnTo>
                      <a:pt x="0" y="0"/>
                    </a:lnTo>
                    <a:lnTo>
                      <a:pt x="17" y="0"/>
                    </a:lnTo>
                    <a:lnTo>
                      <a:pt x="17" y="4"/>
                    </a:lnTo>
                    <a:lnTo>
                      <a:pt x="6" y="4"/>
                    </a:lnTo>
                    <a:lnTo>
                      <a:pt x="6" y="19"/>
                    </a:lnTo>
                    <a:lnTo>
                      <a:pt x="16" y="19"/>
                    </a:lnTo>
                    <a:lnTo>
                      <a:pt x="16" y="24"/>
                    </a:lnTo>
                    <a:lnTo>
                      <a:pt x="6" y="24"/>
                    </a:lnTo>
                    <a:lnTo>
                      <a:pt x="6" y="38"/>
                    </a:lnTo>
                    <a:lnTo>
                      <a:pt x="17" y="38"/>
                    </a:lnTo>
                    <a:lnTo>
                      <a:pt x="17" y="43"/>
                    </a:lnTo>
                    <a:lnTo>
                      <a:pt x="0" y="43"/>
                    </a:lnTo>
                    <a:close/>
                  </a:path>
                </a:pathLst>
              </a:custGeom>
              <a:solidFill>
                <a:srgbClr val="393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53"/>
              <p:cNvSpPr>
                <a:spLocks/>
              </p:cNvSpPr>
              <p:nvPr userDrawn="1"/>
            </p:nvSpPr>
            <p:spPr bwMode="auto">
              <a:xfrm>
                <a:off x="10140951" y="5880100"/>
                <a:ext cx="31750" cy="71438"/>
              </a:xfrm>
              <a:custGeom>
                <a:avLst/>
                <a:gdLst>
                  <a:gd name="T0" fmla="*/ 84 w 100"/>
                  <a:gd name="T1" fmla="*/ 204 h 215"/>
                  <a:gd name="T2" fmla="*/ 52 w 100"/>
                  <a:gd name="T3" fmla="*/ 215 h 215"/>
                  <a:gd name="T4" fmla="*/ 16 w 100"/>
                  <a:gd name="T5" fmla="*/ 200 h 215"/>
                  <a:gd name="T6" fmla="*/ 0 w 100"/>
                  <a:gd name="T7" fmla="*/ 108 h 215"/>
                  <a:gd name="T8" fmla="*/ 16 w 100"/>
                  <a:gd name="T9" fmla="*/ 15 h 215"/>
                  <a:gd name="T10" fmla="*/ 52 w 100"/>
                  <a:gd name="T11" fmla="*/ 0 h 215"/>
                  <a:gd name="T12" fmla="*/ 85 w 100"/>
                  <a:gd name="T13" fmla="*/ 12 h 215"/>
                  <a:gd name="T14" fmla="*/ 100 w 100"/>
                  <a:gd name="T15" fmla="*/ 54 h 215"/>
                  <a:gd name="T16" fmla="*/ 75 w 100"/>
                  <a:gd name="T17" fmla="*/ 54 h 215"/>
                  <a:gd name="T18" fmla="*/ 68 w 100"/>
                  <a:gd name="T19" fmla="*/ 30 h 215"/>
                  <a:gd name="T20" fmla="*/ 52 w 100"/>
                  <a:gd name="T21" fmla="*/ 23 h 215"/>
                  <a:gd name="T22" fmla="*/ 34 w 100"/>
                  <a:gd name="T23" fmla="*/ 31 h 215"/>
                  <a:gd name="T24" fmla="*/ 26 w 100"/>
                  <a:gd name="T25" fmla="*/ 108 h 215"/>
                  <a:gd name="T26" fmla="*/ 34 w 100"/>
                  <a:gd name="T27" fmla="*/ 185 h 215"/>
                  <a:gd name="T28" fmla="*/ 52 w 100"/>
                  <a:gd name="T29" fmla="*/ 193 h 215"/>
                  <a:gd name="T30" fmla="*/ 68 w 100"/>
                  <a:gd name="T31" fmla="*/ 185 h 215"/>
                  <a:gd name="T32" fmla="*/ 75 w 100"/>
                  <a:gd name="T33" fmla="*/ 161 h 215"/>
                  <a:gd name="T34" fmla="*/ 100 w 100"/>
                  <a:gd name="T35" fmla="*/ 161 h 215"/>
                  <a:gd name="T36" fmla="*/ 84 w 100"/>
                  <a:gd name="T37" fmla="*/ 204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0" h="215">
                    <a:moveTo>
                      <a:pt x="84" y="204"/>
                    </a:moveTo>
                    <a:cubicBezTo>
                      <a:pt x="76" y="211"/>
                      <a:pt x="66" y="215"/>
                      <a:pt x="52" y="215"/>
                    </a:cubicBezTo>
                    <a:cubicBezTo>
                      <a:pt x="35" y="215"/>
                      <a:pt x="24" y="209"/>
                      <a:pt x="16" y="200"/>
                    </a:cubicBezTo>
                    <a:cubicBezTo>
                      <a:pt x="2" y="184"/>
                      <a:pt x="0" y="166"/>
                      <a:pt x="0" y="108"/>
                    </a:cubicBezTo>
                    <a:cubicBezTo>
                      <a:pt x="0" y="49"/>
                      <a:pt x="2" y="31"/>
                      <a:pt x="16" y="15"/>
                    </a:cubicBezTo>
                    <a:cubicBezTo>
                      <a:pt x="24" y="6"/>
                      <a:pt x="35" y="0"/>
                      <a:pt x="52" y="0"/>
                    </a:cubicBezTo>
                    <a:cubicBezTo>
                      <a:pt x="66" y="0"/>
                      <a:pt x="77" y="4"/>
                      <a:pt x="85" y="12"/>
                    </a:cubicBezTo>
                    <a:cubicBezTo>
                      <a:pt x="95" y="22"/>
                      <a:pt x="100" y="37"/>
                      <a:pt x="100" y="54"/>
                    </a:cubicBezTo>
                    <a:cubicBezTo>
                      <a:pt x="75" y="54"/>
                      <a:pt x="75" y="54"/>
                      <a:pt x="75" y="54"/>
                    </a:cubicBezTo>
                    <a:cubicBezTo>
                      <a:pt x="75" y="45"/>
                      <a:pt x="73" y="36"/>
                      <a:pt x="68" y="30"/>
                    </a:cubicBezTo>
                    <a:cubicBezTo>
                      <a:pt x="65" y="26"/>
                      <a:pt x="60" y="23"/>
                      <a:pt x="52" y="23"/>
                    </a:cubicBezTo>
                    <a:cubicBezTo>
                      <a:pt x="43" y="23"/>
                      <a:pt x="38" y="26"/>
                      <a:pt x="34" y="31"/>
                    </a:cubicBezTo>
                    <a:cubicBezTo>
                      <a:pt x="27" y="41"/>
                      <a:pt x="26" y="58"/>
                      <a:pt x="26" y="108"/>
                    </a:cubicBezTo>
                    <a:cubicBezTo>
                      <a:pt x="26" y="158"/>
                      <a:pt x="27" y="175"/>
                      <a:pt x="34" y="185"/>
                    </a:cubicBezTo>
                    <a:cubicBezTo>
                      <a:pt x="38" y="189"/>
                      <a:pt x="43" y="193"/>
                      <a:pt x="52" y="193"/>
                    </a:cubicBezTo>
                    <a:cubicBezTo>
                      <a:pt x="60" y="193"/>
                      <a:pt x="65" y="189"/>
                      <a:pt x="68" y="185"/>
                    </a:cubicBezTo>
                    <a:cubicBezTo>
                      <a:pt x="73" y="179"/>
                      <a:pt x="75" y="170"/>
                      <a:pt x="75" y="161"/>
                    </a:cubicBezTo>
                    <a:cubicBezTo>
                      <a:pt x="100" y="161"/>
                      <a:pt x="100" y="161"/>
                      <a:pt x="100" y="161"/>
                    </a:cubicBezTo>
                    <a:cubicBezTo>
                      <a:pt x="100" y="179"/>
                      <a:pt x="95" y="194"/>
                      <a:pt x="84" y="204"/>
                    </a:cubicBezTo>
                    <a:close/>
                  </a:path>
                </a:pathLst>
              </a:custGeom>
              <a:solidFill>
                <a:srgbClr val="393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54"/>
              <p:cNvSpPr>
                <a:spLocks/>
              </p:cNvSpPr>
              <p:nvPr userDrawn="1"/>
            </p:nvSpPr>
            <p:spPr bwMode="auto">
              <a:xfrm>
                <a:off x="10194926" y="5881688"/>
                <a:ext cx="34925" cy="68263"/>
              </a:xfrm>
              <a:custGeom>
                <a:avLst/>
                <a:gdLst>
                  <a:gd name="T0" fmla="*/ 17 w 22"/>
                  <a:gd name="T1" fmla="*/ 43 h 43"/>
                  <a:gd name="T2" fmla="*/ 9 w 22"/>
                  <a:gd name="T3" fmla="*/ 24 h 43"/>
                  <a:gd name="T4" fmla="*/ 5 w 22"/>
                  <a:gd name="T5" fmla="*/ 31 h 43"/>
                  <a:gd name="T6" fmla="*/ 5 w 22"/>
                  <a:gd name="T7" fmla="*/ 43 h 43"/>
                  <a:gd name="T8" fmla="*/ 0 w 22"/>
                  <a:gd name="T9" fmla="*/ 43 h 43"/>
                  <a:gd name="T10" fmla="*/ 0 w 22"/>
                  <a:gd name="T11" fmla="*/ 0 h 43"/>
                  <a:gd name="T12" fmla="*/ 5 w 22"/>
                  <a:gd name="T13" fmla="*/ 0 h 43"/>
                  <a:gd name="T14" fmla="*/ 5 w 22"/>
                  <a:gd name="T15" fmla="*/ 22 h 43"/>
                  <a:gd name="T16" fmla="*/ 16 w 22"/>
                  <a:gd name="T17" fmla="*/ 0 h 43"/>
                  <a:gd name="T18" fmla="*/ 21 w 22"/>
                  <a:gd name="T19" fmla="*/ 0 h 43"/>
                  <a:gd name="T20" fmla="*/ 12 w 22"/>
                  <a:gd name="T21" fmla="*/ 18 h 43"/>
                  <a:gd name="T22" fmla="*/ 22 w 22"/>
                  <a:gd name="T23" fmla="*/ 43 h 43"/>
                  <a:gd name="T24" fmla="*/ 17 w 22"/>
                  <a:gd name="T2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43">
                    <a:moveTo>
                      <a:pt x="17" y="43"/>
                    </a:moveTo>
                    <a:lnTo>
                      <a:pt x="9" y="24"/>
                    </a:lnTo>
                    <a:lnTo>
                      <a:pt x="5" y="31"/>
                    </a:lnTo>
                    <a:lnTo>
                      <a:pt x="5" y="43"/>
                    </a:lnTo>
                    <a:lnTo>
                      <a:pt x="0" y="43"/>
                    </a:lnTo>
                    <a:lnTo>
                      <a:pt x="0" y="0"/>
                    </a:lnTo>
                    <a:lnTo>
                      <a:pt x="5" y="0"/>
                    </a:lnTo>
                    <a:lnTo>
                      <a:pt x="5" y="22"/>
                    </a:lnTo>
                    <a:lnTo>
                      <a:pt x="16" y="0"/>
                    </a:lnTo>
                    <a:lnTo>
                      <a:pt x="21" y="0"/>
                    </a:lnTo>
                    <a:lnTo>
                      <a:pt x="12" y="18"/>
                    </a:lnTo>
                    <a:lnTo>
                      <a:pt x="22" y="43"/>
                    </a:lnTo>
                    <a:lnTo>
                      <a:pt x="17" y="43"/>
                    </a:lnTo>
                    <a:close/>
                  </a:path>
                </a:pathLst>
              </a:custGeom>
              <a:solidFill>
                <a:srgbClr val="393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55"/>
              <p:cNvSpPr>
                <a:spLocks noEditPoints="1"/>
              </p:cNvSpPr>
              <p:nvPr userDrawn="1"/>
            </p:nvSpPr>
            <p:spPr bwMode="auto">
              <a:xfrm>
                <a:off x="10283826" y="5881688"/>
                <a:ext cx="31750" cy="68263"/>
              </a:xfrm>
              <a:custGeom>
                <a:avLst/>
                <a:gdLst>
                  <a:gd name="T0" fmla="*/ 48 w 98"/>
                  <a:gd name="T1" fmla="*/ 123 h 211"/>
                  <a:gd name="T2" fmla="*/ 26 w 98"/>
                  <a:gd name="T3" fmla="*/ 123 h 211"/>
                  <a:gd name="T4" fmla="*/ 26 w 98"/>
                  <a:gd name="T5" fmla="*/ 211 h 211"/>
                  <a:gd name="T6" fmla="*/ 0 w 98"/>
                  <a:gd name="T7" fmla="*/ 211 h 211"/>
                  <a:gd name="T8" fmla="*/ 0 w 98"/>
                  <a:gd name="T9" fmla="*/ 0 h 211"/>
                  <a:gd name="T10" fmla="*/ 48 w 98"/>
                  <a:gd name="T11" fmla="*/ 0 h 211"/>
                  <a:gd name="T12" fmla="*/ 98 w 98"/>
                  <a:gd name="T13" fmla="*/ 62 h 211"/>
                  <a:gd name="T14" fmla="*/ 48 w 98"/>
                  <a:gd name="T15" fmla="*/ 123 h 211"/>
                  <a:gd name="T16" fmla="*/ 47 w 98"/>
                  <a:gd name="T17" fmla="*/ 23 h 211"/>
                  <a:gd name="T18" fmla="*/ 26 w 98"/>
                  <a:gd name="T19" fmla="*/ 23 h 211"/>
                  <a:gd name="T20" fmla="*/ 26 w 98"/>
                  <a:gd name="T21" fmla="*/ 100 h 211"/>
                  <a:gd name="T22" fmla="*/ 47 w 98"/>
                  <a:gd name="T23" fmla="*/ 100 h 211"/>
                  <a:gd name="T24" fmla="*/ 72 w 98"/>
                  <a:gd name="T25" fmla="*/ 62 h 211"/>
                  <a:gd name="T26" fmla="*/ 47 w 98"/>
                  <a:gd name="T27" fmla="*/ 23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211">
                    <a:moveTo>
                      <a:pt x="48" y="123"/>
                    </a:moveTo>
                    <a:cubicBezTo>
                      <a:pt x="26" y="123"/>
                      <a:pt x="26" y="123"/>
                      <a:pt x="26" y="123"/>
                    </a:cubicBezTo>
                    <a:cubicBezTo>
                      <a:pt x="26" y="211"/>
                      <a:pt x="26" y="211"/>
                      <a:pt x="26" y="211"/>
                    </a:cubicBezTo>
                    <a:cubicBezTo>
                      <a:pt x="0" y="211"/>
                      <a:pt x="0" y="211"/>
                      <a:pt x="0" y="211"/>
                    </a:cubicBezTo>
                    <a:cubicBezTo>
                      <a:pt x="0" y="0"/>
                      <a:pt x="0" y="0"/>
                      <a:pt x="0" y="0"/>
                    </a:cubicBezTo>
                    <a:cubicBezTo>
                      <a:pt x="48" y="0"/>
                      <a:pt x="48" y="0"/>
                      <a:pt x="48" y="0"/>
                    </a:cubicBezTo>
                    <a:cubicBezTo>
                      <a:pt x="79" y="0"/>
                      <a:pt x="98" y="15"/>
                      <a:pt x="98" y="62"/>
                    </a:cubicBezTo>
                    <a:cubicBezTo>
                      <a:pt x="98" y="108"/>
                      <a:pt x="79" y="123"/>
                      <a:pt x="48" y="123"/>
                    </a:cubicBezTo>
                    <a:close/>
                    <a:moveTo>
                      <a:pt x="47" y="23"/>
                    </a:moveTo>
                    <a:cubicBezTo>
                      <a:pt x="26" y="23"/>
                      <a:pt x="26" y="23"/>
                      <a:pt x="26" y="23"/>
                    </a:cubicBezTo>
                    <a:cubicBezTo>
                      <a:pt x="26" y="100"/>
                      <a:pt x="26" y="100"/>
                      <a:pt x="26" y="100"/>
                    </a:cubicBezTo>
                    <a:cubicBezTo>
                      <a:pt x="47" y="100"/>
                      <a:pt x="47" y="100"/>
                      <a:pt x="47" y="100"/>
                    </a:cubicBezTo>
                    <a:cubicBezTo>
                      <a:pt x="64" y="100"/>
                      <a:pt x="72" y="90"/>
                      <a:pt x="72" y="62"/>
                    </a:cubicBezTo>
                    <a:cubicBezTo>
                      <a:pt x="72" y="33"/>
                      <a:pt x="64" y="23"/>
                      <a:pt x="47" y="23"/>
                    </a:cubicBezTo>
                    <a:close/>
                  </a:path>
                </a:pathLst>
              </a:custGeom>
              <a:solidFill>
                <a:srgbClr val="393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56"/>
              <p:cNvSpPr>
                <a:spLocks noEditPoints="1"/>
              </p:cNvSpPr>
              <p:nvPr userDrawn="1"/>
            </p:nvSpPr>
            <p:spPr bwMode="auto">
              <a:xfrm>
                <a:off x="10336213" y="5880100"/>
                <a:ext cx="33338" cy="71438"/>
              </a:xfrm>
              <a:custGeom>
                <a:avLst/>
                <a:gdLst>
                  <a:gd name="T0" fmla="*/ 87 w 103"/>
                  <a:gd name="T1" fmla="*/ 200 h 215"/>
                  <a:gd name="T2" fmla="*/ 51 w 103"/>
                  <a:gd name="T3" fmla="*/ 215 h 215"/>
                  <a:gd name="T4" fmla="*/ 15 w 103"/>
                  <a:gd name="T5" fmla="*/ 200 h 215"/>
                  <a:gd name="T6" fmla="*/ 0 w 103"/>
                  <a:gd name="T7" fmla="*/ 108 h 215"/>
                  <a:gd name="T8" fmla="*/ 15 w 103"/>
                  <a:gd name="T9" fmla="*/ 15 h 215"/>
                  <a:gd name="T10" fmla="*/ 51 w 103"/>
                  <a:gd name="T11" fmla="*/ 0 h 215"/>
                  <a:gd name="T12" fmla="*/ 87 w 103"/>
                  <a:gd name="T13" fmla="*/ 15 h 215"/>
                  <a:gd name="T14" fmla="*/ 103 w 103"/>
                  <a:gd name="T15" fmla="*/ 108 h 215"/>
                  <a:gd name="T16" fmla="*/ 87 w 103"/>
                  <a:gd name="T17" fmla="*/ 200 h 215"/>
                  <a:gd name="T18" fmla="*/ 68 w 103"/>
                  <a:gd name="T19" fmla="*/ 31 h 215"/>
                  <a:gd name="T20" fmla="*/ 51 w 103"/>
                  <a:gd name="T21" fmla="*/ 23 h 215"/>
                  <a:gd name="T22" fmla="*/ 34 w 103"/>
                  <a:gd name="T23" fmla="*/ 31 h 215"/>
                  <a:gd name="T24" fmla="*/ 25 w 103"/>
                  <a:gd name="T25" fmla="*/ 108 h 215"/>
                  <a:gd name="T26" fmla="*/ 34 w 103"/>
                  <a:gd name="T27" fmla="*/ 185 h 215"/>
                  <a:gd name="T28" fmla="*/ 51 w 103"/>
                  <a:gd name="T29" fmla="*/ 193 h 215"/>
                  <a:gd name="T30" fmla="*/ 68 w 103"/>
                  <a:gd name="T31" fmla="*/ 185 h 215"/>
                  <a:gd name="T32" fmla="*/ 77 w 103"/>
                  <a:gd name="T33" fmla="*/ 108 h 215"/>
                  <a:gd name="T34" fmla="*/ 68 w 103"/>
                  <a:gd name="T35" fmla="*/ 31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15">
                    <a:moveTo>
                      <a:pt x="87" y="200"/>
                    </a:moveTo>
                    <a:cubicBezTo>
                      <a:pt x="79" y="209"/>
                      <a:pt x="68" y="215"/>
                      <a:pt x="51" y="215"/>
                    </a:cubicBezTo>
                    <a:cubicBezTo>
                      <a:pt x="35" y="215"/>
                      <a:pt x="23" y="209"/>
                      <a:pt x="15" y="200"/>
                    </a:cubicBezTo>
                    <a:cubicBezTo>
                      <a:pt x="1" y="185"/>
                      <a:pt x="0" y="166"/>
                      <a:pt x="0" y="108"/>
                    </a:cubicBezTo>
                    <a:cubicBezTo>
                      <a:pt x="0" y="49"/>
                      <a:pt x="1" y="30"/>
                      <a:pt x="15" y="15"/>
                    </a:cubicBezTo>
                    <a:cubicBezTo>
                      <a:pt x="23" y="6"/>
                      <a:pt x="35" y="0"/>
                      <a:pt x="51" y="0"/>
                    </a:cubicBezTo>
                    <a:cubicBezTo>
                      <a:pt x="68" y="0"/>
                      <a:pt x="79" y="6"/>
                      <a:pt x="87" y="15"/>
                    </a:cubicBezTo>
                    <a:cubicBezTo>
                      <a:pt x="101" y="30"/>
                      <a:pt x="103" y="49"/>
                      <a:pt x="103" y="108"/>
                    </a:cubicBezTo>
                    <a:cubicBezTo>
                      <a:pt x="103" y="166"/>
                      <a:pt x="101" y="185"/>
                      <a:pt x="87" y="200"/>
                    </a:cubicBezTo>
                    <a:close/>
                    <a:moveTo>
                      <a:pt x="68" y="31"/>
                    </a:moveTo>
                    <a:cubicBezTo>
                      <a:pt x="65" y="26"/>
                      <a:pt x="59" y="23"/>
                      <a:pt x="51" y="23"/>
                    </a:cubicBezTo>
                    <a:cubicBezTo>
                      <a:pt x="43" y="23"/>
                      <a:pt x="37" y="26"/>
                      <a:pt x="34" y="31"/>
                    </a:cubicBezTo>
                    <a:cubicBezTo>
                      <a:pt x="26" y="41"/>
                      <a:pt x="25" y="58"/>
                      <a:pt x="25" y="108"/>
                    </a:cubicBezTo>
                    <a:cubicBezTo>
                      <a:pt x="25" y="158"/>
                      <a:pt x="26" y="175"/>
                      <a:pt x="34" y="185"/>
                    </a:cubicBezTo>
                    <a:cubicBezTo>
                      <a:pt x="37" y="189"/>
                      <a:pt x="43" y="193"/>
                      <a:pt x="51" y="193"/>
                    </a:cubicBezTo>
                    <a:cubicBezTo>
                      <a:pt x="59" y="193"/>
                      <a:pt x="65" y="189"/>
                      <a:pt x="68" y="185"/>
                    </a:cubicBezTo>
                    <a:cubicBezTo>
                      <a:pt x="76" y="175"/>
                      <a:pt x="77" y="158"/>
                      <a:pt x="77" y="108"/>
                    </a:cubicBezTo>
                    <a:cubicBezTo>
                      <a:pt x="77" y="58"/>
                      <a:pt x="76" y="41"/>
                      <a:pt x="68" y="31"/>
                    </a:cubicBezTo>
                    <a:close/>
                  </a:path>
                </a:pathLst>
              </a:custGeom>
              <a:solidFill>
                <a:srgbClr val="393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Rectangle 57"/>
              <p:cNvSpPr>
                <a:spLocks noChangeArrowheads="1"/>
              </p:cNvSpPr>
              <p:nvPr userDrawn="1"/>
            </p:nvSpPr>
            <p:spPr bwMode="auto">
              <a:xfrm>
                <a:off x="10393363" y="5881688"/>
                <a:ext cx="7938" cy="68263"/>
              </a:xfrm>
              <a:prstGeom prst="rect">
                <a:avLst/>
              </a:prstGeom>
              <a:solidFill>
                <a:srgbClr val="39393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58"/>
              <p:cNvSpPr>
                <a:spLocks/>
              </p:cNvSpPr>
              <p:nvPr userDrawn="1"/>
            </p:nvSpPr>
            <p:spPr bwMode="auto">
              <a:xfrm>
                <a:off x="10425113" y="5881688"/>
                <a:ext cx="33338" cy="68263"/>
              </a:xfrm>
              <a:custGeom>
                <a:avLst/>
                <a:gdLst>
                  <a:gd name="T0" fmla="*/ 16 w 21"/>
                  <a:gd name="T1" fmla="*/ 43 h 43"/>
                  <a:gd name="T2" fmla="*/ 5 w 21"/>
                  <a:gd name="T3" fmla="*/ 13 h 43"/>
                  <a:gd name="T4" fmla="*/ 5 w 21"/>
                  <a:gd name="T5" fmla="*/ 43 h 43"/>
                  <a:gd name="T6" fmla="*/ 0 w 21"/>
                  <a:gd name="T7" fmla="*/ 43 h 43"/>
                  <a:gd name="T8" fmla="*/ 0 w 21"/>
                  <a:gd name="T9" fmla="*/ 0 h 43"/>
                  <a:gd name="T10" fmla="*/ 5 w 21"/>
                  <a:gd name="T11" fmla="*/ 0 h 43"/>
                  <a:gd name="T12" fmla="*/ 16 w 21"/>
                  <a:gd name="T13" fmla="*/ 29 h 43"/>
                  <a:gd name="T14" fmla="*/ 16 w 21"/>
                  <a:gd name="T15" fmla="*/ 0 h 43"/>
                  <a:gd name="T16" fmla="*/ 21 w 21"/>
                  <a:gd name="T17" fmla="*/ 0 h 43"/>
                  <a:gd name="T18" fmla="*/ 21 w 21"/>
                  <a:gd name="T19" fmla="*/ 43 h 43"/>
                  <a:gd name="T20" fmla="*/ 16 w 21"/>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3">
                    <a:moveTo>
                      <a:pt x="16" y="43"/>
                    </a:moveTo>
                    <a:lnTo>
                      <a:pt x="5" y="13"/>
                    </a:lnTo>
                    <a:lnTo>
                      <a:pt x="5" y="43"/>
                    </a:lnTo>
                    <a:lnTo>
                      <a:pt x="0" y="43"/>
                    </a:lnTo>
                    <a:lnTo>
                      <a:pt x="0" y="0"/>
                    </a:lnTo>
                    <a:lnTo>
                      <a:pt x="5" y="0"/>
                    </a:lnTo>
                    <a:lnTo>
                      <a:pt x="16" y="29"/>
                    </a:lnTo>
                    <a:lnTo>
                      <a:pt x="16" y="0"/>
                    </a:lnTo>
                    <a:lnTo>
                      <a:pt x="21" y="0"/>
                    </a:lnTo>
                    <a:lnTo>
                      <a:pt x="21" y="43"/>
                    </a:lnTo>
                    <a:lnTo>
                      <a:pt x="16" y="43"/>
                    </a:lnTo>
                    <a:close/>
                  </a:path>
                </a:pathLst>
              </a:custGeom>
              <a:solidFill>
                <a:srgbClr val="393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59"/>
              <p:cNvSpPr>
                <a:spLocks/>
              </p:cNvSpPr>
              <p:nvPr userDrawn="1"/>
            </p:nvSpPr>
            <p:spPr bwMode="auto">
              <a:xfrm>
                <a:off x="10479088" y="5881688"/>
                <a:ext cx="31750" cy="68263"/>
              </a:xfrm>
              <a:custGeom>
                <a:avLst/>
                <a:gdLst>
                  <a:gd name="T0" fmla="*/ 12 w 20"/>
                  <a:gd name="T1" fmla="*/ 4 h 43"/>
                  <a:gd name="T2" fmla="*/ 12 w 20"/>
                  <a:gd name="T3" fmla="*/ 43 h 43"/>
                  <a:gd name="T4" fmla="*/ 7 w 20"/>
                  <a:gd name="T5" fmla="*/ 43 h 43"/>
                  <a:gd name="T6" fmla="*/ 7 w 20"/>
                  <a:gd name="T7" fmla="*/ 4 h 43"/>
                  <a:gd name="T8" fmla="*/ 0 w 20"/>
                  <a:gd name="T9" fmla="*/ 4 h 43"/>
                  <a:gd name="T10" fmla="*/ 0 w 20"/>
                  <a:gd name="T11" fmla="*/ 0 h 43"/>
                  <a:gd name="T12" fmla="*/ 20 w 20"/>
                  <a:gd name="T13" fmla="*/ 0 h 43"/>
                  <a:gd name="T14" fmla="*/ 20 w 20"/>
                  <a:gd name="T15" fmla="*/ 4 h 43"/>
                  <a:gd name="T16" fmla="*/ 12 w 20"/>
                  <a:gd name="T17" fmla="*/ 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3">
                    <a:moveTo>
                      <a:pt x="12" y="4"/>
                    </a:moveTo>
                    <a:lnTo>
                      <a:pt x="12" y="43"/>
                    </a:lnTo>
                    <a:lnTo>
                      <a:pt x="7" y="43"/>
                    </a:lnTo>
                    <a:lnTo>
                      <a:pt x="7" y="4"/>
                    </a:lnTo>
                    <a:lnTo>
                      <a:pt x="0" y="4"/>
                    </a:lnTo>
                    <a:lnTo>
                      <a:pt x="0" y="0"/>
                    </a:lnTo>
                    <a:lnTo>
                      <a:pt x="20" y="0"/>
                    </a:lnTo>
                    <a:lnTo>
                      <a:pt x="20" y="4"/>
                    </a:lnTo>
                    <a:lnTo>
                      <a:pt x="12" y="4"/>
                    </a:lnTo>
                    <a:close/>
                  </a:path>
                </a:pathLst>
              </a:custGeom>
              <a:solidFill>
                <a:srgbClr val="393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Rectangle 60"/>
              <p:cNvSpPr>
                <a:spLocks noChangeArrowheads="1"/>
              </p:cNvSpPr>
              <p:nvPr userDrawn="1"/>
            </p:nvSpPr>
            <p:spPr bwMode="auto">
              <a:xfrm>
                <a:off x="9986963" y="6003925"/>
                <a:ext cx="22225" cy="146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61"/>
              <p:cNvSpPr>
                <a:spLocks/>
              </p:cNvSpPr>
              <p:nvPr userDrawn="1"/>
            </p:nvSpPr>
            <p:spPr bwMode="auto">
              <a:xfrm>
                <a:off x="10045701" y="6003925"/>
                <a:ext cx="77788" cy="146050"/>
              </a:xfrm>
              <a:custGeom>
                <a:avLst/>
                <a:gdLst>
                  <a:gd name="T0" fmla="*/ 36 w 49"/>
                  <a:gd name="T1" fmla="*/ 92 h 92"/>
                  <a:gd name="T2" fmla="*/ 14 w 49"/>
                  <a:gd name="T3" fmla="*/ 37 h 92"/>
                  <a:gd name="T4" fmla="*/ 14 w 49"/>
                  <a:gd name="T5" fmla="*/ 92 h 92"/>
                  <a:gd name="T6" fmla="*/ 0 w 49"/>
                  <a:gd name="T7" fmla="*/ 92 h 92"/>
                  <a:gd name="T8" fmla="*/ 0 w 49"/>
                  <a:gd name="T9" fmla="*/ 0 h 92"/>
                  <a:gd name="T10" fmla="*/ 13 w 49"/>
                  <a:gd name="T11" fmla="*/ 0 h 92"/>
                  <a:gd name="T12" fmla="*/ 34 w 49"/>
                  <a:gd name="T13" fmla="*/ 55 h 92"/>
                  <a:gd name="T14" fmla="*/ 34 w 49"/>
                  <a:gd name="T15" fmla="*/ 0 h 92"/>
                  <a:gd name="T16" fmla="*/ 49 w 49"/>
                  <a:gd name="T17" fmla="*/ 0 h 92"/>
                  <a:gd name="T18" fmla="*/ 49 w 49"/>
                  <a:gd name="T19" fmla="*/ 92 h 92"/>
                  <a:gd name="T20" fmla="*/ 36 w 49"/>
                  <a:gd name="T21"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92">
                    <a:moveTo>
                      <a:pt x="36" y="92"/>
                    </a:moveTo>
                    <a:lnTo>
                      <a:pt x="14" y="37"/>
                    </a:lnTo>
                    <a:lnTo>
                      <a:pt x="14" y="92"/>
                    </a:lnTo>
                    <a:lnTo>
                      <a:pt x="0" y="92"/>
                    </a:lnTo>
                    <a:lnTo>
                      <a:pt x="0" y="0"/>
                    </a:lnTo>
                    <a:lnTo>
                      <a:pt x="13" y="0"/>
                    </a:lnTo>
                    <a:lnTo>
                      <a:pt x="34" y="55"/>
                    </a:lnTo>
                    <a:lnTo>
                      <a:pt x="34" y="0"/>
                    </a:lnTo>
                    <a:lnTo>
                      <a:pt x="49" y="0"/>
                    </a:lnTo>
                    <a:lnTo>
                      <a:pt x="49" y="92"/>
                    </a:lnTo>
                    <a:lnTo>
                      <a:pt x="36" y="9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62"/>
              <p:cNvSpPr>
                <a:spLocks/>
              </p:cNvSpPr>
              <p:nvPr userDrawn="1"/>
            </p:nvSpPr>
            <p:spPr bwMode="auto">
              <a:xfrm>
                <a:off x="10160001" y="6003925"/>
                <a:ext cx="60325" cy="146050"/>
              </a:xfrm>
              <a:custGeom>
                <a:avLst/>
                <a:gdLst>
                  <a:gd name="T0" fmla="*/ 14 w 38"/>
                  <a:gd name="T1" fmla="*/ 13 h 92"/>
                  <a:gd name="T2" fmla="*/ 14 w 38"/>
                  <a:gd name="T3" fmla="*/ 39 h 92"/>
                  <a:gd name="T4" fmla="*/ 35 w 38"/>
                  <a:gd name="T5" fmla="*/ 39 h 92"/>
                  <a:gd name="T6" fmla="*/ 35 w 38"/>
                  <a:gd name="T7" fmla="*/ 52 h 92"/>
                  <a:gd name="T8" fmla="*/ 14 w 38"/>
                  <a:gd name="T9" fmla="*/ 52 h 92"/>
                  <a:gd name="T10" fmla="*/ 14 w 38"/>
                  <a:gd name="T11" fmla="*/ 92 h 92"/>
                  <a:gd name="T12" fmla="*/ 0 w 38"/>
                  <a:gd name="T13" fmla="*/ 92 h 92"/>
                  <a:gd name="T14" fmla="*/ 0 w 38"/>
                  <a:gd name="T15" fmla="*/ 0 h 92"/>
                  <a:gd name="T16" fmla="*/ 38 w 38"/>
                  <a:gd name="T17" fmla="*/ 0 h 92"/>
                  <a:gd name="T18" fmla="*/ 38 w 38"/>
                  <a:gd name="T19" fmla="*/ 13 h 92"/>
                  <a:gd name="T20" fmla="*/ 14 w 38"/>
                  <a:gd name="T21" fmla="*/ 1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92">
                    <a:moveTo>
                      <a:pt x="14" y="13"/>
                    </a:moveTo>
                    <a:lnTo>
                      <a:pt x="14" y="39"/>
                    </a:lnTo>
                    <a:lnTo>
                      <a:pt x="35" y="39"/>
                    </a:lnTo>
                    <a:lnTo>
                      <a:pt x="35" y="52"/>
                    </a:lnTo>
                    <a:lnTo>
                      <a:pt x="14" y="52"/>
                    </a:lnTo>
                    <a:lnTo>
                      <a:pt x="14" y="92"/>
                    </a:lnTo>
                    <a:lnTo>
                      <a:pt x="0" y="92"/>
                    </a:lnTo>
                    <a:lnTo>
                      <a:pt x="0" y="0"/>
                    </a:lnTo>
                    <a:lnTo>
                      <a:pt x="38" y="0"/>
                    </a:lnTo>
                    <a:lnTo>
                      <a:pt x="38" y="13"/>
                    </a:lnTo>
                    <a:lnTo>
                      <a:pt x="14"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Rectangle 63"/>
              <p:cNvSpPr>
                <a:spLocks noChangeArrowheads="1"/>
              </p:cNvSpPr>
              <p:nvPr userDrawn="1"/>
            </p:nvSpPr>
            <p:spPr bwMode="auto">
              <a:xfrm>
                <a:off x="10252076" y="6003925"/>
                <a:ext cx="23813" cy="146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64"/>
              <p:cNvSpPr>
                <a:spLocks/>
              </p:cNvSpPr>
              <p:nvPr userDrawn="1"/>
            </p:nvSpPr>
            <p:spPr bwMode="auto">
              <a:xfrm>
                <a:off x="10312401" y="6003925"/>
                <a:ext cx="76200" cy="146050"/>
              </a:xfrm>
              <a:custGeom>
                <a:avLst/>
                <a:gdLst>
                  <a:gd name="T0" fmla="*/ 36 w 48"/>
                  <a:gd name="T1" fmla="*/ 92 h 92"/>
                  <a:gd name="T2" fmla="*/ 14 w 48"/>
                  <a:gd name="T3" fmla="*/ 37 h 92"/>
                  <a:gd name="T4" fmla="*/ 14 w 48"/>
                  <a:gd name="T5" fmla="*/ 92 h 92"/>
                  <a:gd name="T6" fmla="*/ 0 w 48"/>
                  <a:gd name="T7" fmla="*/ 92 h 92"/>
                  <a:gd name="T8" fmla="*/ 0 w 48"/>
                  <a:gd name="T9" fmla="*/ 0 h 92"/>
                  <a:gd name="T10" fmla="*/ 12 w 48"/>
                  <a:gd name="T11" fmla="*/ 0 h 92"/>
                  <a:gd name="T12" fmla="*/ 34 w 48"/>
                  <a:gd name="T13" fmla="*/ 55 h 92"/>
                  <a:gd name="T14" fmla="*/ 34 w 48"/>
                  <a:gd name="T15" fmla="*/ 0 h 92"/>
                  <a:gd name="T16" fmla="*/ 48 w 48"/>
                  <a:gd name="T17" fmla="*/ 0 h 92"/>
                  <a:gd name="T18" fmla="*/ 48 w 48"/>
                  <a:gd name="T19" fmla="*/ 92 h 92"/>
                  <a:gd name="T20" fmla="*/ 36 w 48"/>
                  <a:gd name="T21"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92">
                    <a:moveTo>
                      <a:pt x="36" y="92"/>
                    </a:moveTo>
                    <a:lnTo>
                      <a:pt x="14" y="37"/>
                    </a:lnTo>
                    <a:lnTo>
                      <a:pt x="14" y="92"/>
                    </a:lnTo>
                    <a:lnTo>
                      <a:pt x="0" y="92"/>
                    </a:lnTo>
                    <a:lnTo>
                      <a:pt x="0" y="0"/>
                    </a:lnTo>
                    <a:lnTo>
                      <a:pt x="12" y="0"/>
                    </a:lnTo>
                    <a:lnTo>
                      <a:pt x="34" y="55"/>
                    </a:lnTo>
                    <a:lnTo>
                      <a:pt x="34" y="0"/>
                    </a:lnTo>
                    <a:lnTo>
                      <a:pt x="48" y="0"/>
                    </a:lnTo>
                    <a:lnTo>
                      <a:pt x="48" y="92"/>
                    </a:lnTo>
                    <a:lnTo>
                      <a:pt x="36" y="9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Rectangle 65"/>
              <p:cNvSpPr>
                <a:spLocks noChangeArrowheads="1"/>
              </p:cNvSpPr>
              <p:nvPr userDrawn="1"/>
            </p:nvSpPr>
            <p:spPr bwMode="auto">
              <a:xfrm>
                <a:off x="10425113" y="6003925"/>
                <a:ext cx="23813" cy="146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6"/>
              <p:cNvSpPr>
                <a:spLocks/>
              </p:cNvSpPr>
              <p:nvPr userDrawn="1"/>
            </p:nvSpPr>
            <p:spPr bwMode="auto">
              <a:xfrm>
                <a:off x="10479088" y="6003925"/>
                <a:ext cx="71438" cy="146050"/>
              </a:xfrm>
              <a:custGeom>
                <a:avLst/>
                <a:gdLst>
                  <a:gd name="T0" fmla="*/ 30 w 45"/>
                  <a:gd name="T1" fmla="*/ 13 h 92"/>
                  <a:gd name="T2" fmla="*/ 30 w 45"/>
                  <a:gd name="T3" fmla="*/ 92 h 92"/>
                  <a:gd name="T4" fmla="*/ 15 w 45"/>
                  <a:gd name="T5" fmla="*/ 92 h 92"/>
                  <a:gd name="T6" fmla="*/ 15 w 45"/>
                  <a:gd name="T7" fmla="*/ 13 h 92"/>
                  <a:gd name="T8" fmla="*/ 0 w 45"/>
                  <a:gd name="T9" fmla="*/ 13 h 92"/>
                  <a:gd name="T10" fmla="*/ 0 w 45"/>
                  <a:gd name="T11" fmla="*/ 0 h 92"/>
                  <a:gd name="T12" fmla="*/ 45 w 45"/>
                  <a:gd name="T13" fmla="*/ 0 h 92"/>
                  <a:gd name="T14" fmla="*/ 45 w 45"/>
                  <a:gd name="T15" fmla="*/ 13 h 92"/>
                  <a:gd name="T16" fmla="*/ 30 w 45"/>
                  <a:gd name="T17" fmla="*/ 1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92">
                    <a:moveTo>
                      <a:pt x="30" y="13"/>
                    </a:moveTo>
                    <a:lnTo>
                      <a:pt x="30" y="92"/>
                    </a:lnTo>
                    <a:lnTo>
                      <a:pt x="15" y="92"/>
                    </a:lnTo>
                    <a:lnTo>
                      <a:pt x="15" y="13"/>
                    </a:lnTo>
                    <a:lnTo>
                      <a:pt x="0" y="13"/>
                    </a:lnTo>
                    <a:lnTo>
                      <a:pt x="0" y="0"/>
                    </a:lnTo>
                    <a:lnTo>
                      <a:pt x="45" y="0"/>
                    </a:lnTo>
                    <a:lnTo>
                      <a:pt x="45" y="13"/>
                    </a:lnTo>
                    <a:lnTo>
                      <a:pt x="3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7"/>
              <p:cNvSpPr>
                <a:spLocks/>
              </p:cNvSpPr>
              <p:nvPr userDrawn="1"/>
            </p:nvSpPr>
            <p:spPr bwMode="auto">
              <a:xfrm>
                <a:off x="10574338" y="6003925"/>
                <a:ext cx="79375" cy="146050"/>
              </a:xfrm>
              <a:custGeom>
                <a:avLst/>
                <a:gdLst>
                  <a:gd name="T0" fmla="*/ 32 w 50"/>
                  <a:gd name="T1" fmla="*/ 56 h 92"/>
                  <a:gd name="T2" fmla="*/ 32 w 50"/>
                  <a:gd name="T3" fmla="*/ 92 h 92"/>
                  <a:gd name="T4" fmla="*/ 17 w 50"/>
                  <a:gd name="T5" fmla="*/ 92 h 92"/>
                  <a:gd name="T6" fmla="*/ 17 w 50"/>
                  <a:gd name="T7" fmla="*/ 56 h 92"/>
                  <a:gd name="T8" fmla="*/ 0 w 50"/>
                  <a:gd name="T9" fmla="*/ 0 h 92"/>
                  <a:gd name="T10" fmla="*/ 16 w 50"/>
                  <a:gd name="T11" fmla="*/ 0 h 92"/>
                  <a:gd name="T12" fmla="*/ 25 w 50"/>
                  <a:gd name="T13" fmla="*/ 36 h 92"/>
                  <a:gd name="T14" fmla="*/ 34 w 50"/>
                  <a:gd name="T15" fmla="*/ 0 h 92"/>
                  <a:gd name="T16" fmla="*/ 50 w 50"/>
                  <a:gd name="T17" fmla="*/ 0 h 92"/>
                  <a:gd name="T18" fmla="*/ 32 w 50"/>
                  <a:gd name="T19"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92">
                    <a:moveTo>
                      <a:pt x="32" y="56"/>
                    </a:moveTo>
                    <a:lnTo>
                      <a:pt x="32" y="92"/>
                    </a:lnTo>
                    <a:lnTo>
                      <a:pt x="17" y="92"/>
                    </a:lnTo>
                    <a:lnTo>
                      <a:pt x="17" y="56"/>
                    </a:lnTo>
                    <a:lnTo>
                      <a:pt x="0" y="0"/>
                    </a:lnTo>
                    <a:lnTo>
                      <a:pt x="16" y="0"/>
                    </a:lnTo>
                    <a:lnTo>
                      <a:pt x="25" y="36"/>
                    </a:lnTo>
                    <a:lnTo>
                      <a:pt x="34" y="0"/>
                    </a:lnTo>
                    <a:lnTo>
                      <a:pt x="50" y="0"/>
                    </a:lnTo>
                    <a:lnTo>
                      <a:pt x="32" y="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1027" name="Picture 3"/>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8156970" y="5076024"/>
              <a:ext cx="2633472" cy="762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525657561"/>
      </p:ext>
    </p:extLst>
  </p:cSld>
  <p:clrMapOvr>
    <a:masterClrMapping/>
  </p:clrMapOvr>
  <p:transition>
    <p:fade/>
  </p:transition>
  <p:hf sldNum="0" hdr="0" dt="0"/>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ummary">
    <p:spTree>
      <p:nvGrpSpPr>
        <p:cNvPr id="1" name=""/>
        <p:cNvGrpSpPr/>
        <p:nvPr/>
      </p:nvGrpSpPr>
      <p:grpSpPr>
        <a:xfrm>
          <a:off x="0" y="0"/>
          <a:ext cx="0" cy="0"/>
          <a:chOff x="0" y="0"/>
          <a:chExt cx="0" cy="0"/>
        </a:xfrm>
      </p:grpSpPr>
      <p:sp>
        <p:nvSpPr>
          <p:cNvPr id="7" name="Gray gradient"/>
          <p:cNvSpPr/>
          <p:nvPr userDrawn="1"/>
        </p:nvSpPr>
        <p:spPr bwMode="auto">
          <a:xfrm>
            <a:off x="4241060" y="0"/>
            <a:ext cx="8039205" cy="6477855"/>
          </a:xfrm>
          <a:prstGeom prst="rect">
            <a:avLst/>
          </a:prstGeom>
          <a:gradFill flip="none" rotWithShape="1">
            <a:gsLst>
              <a:gs pos="0">
                <a:schemeClr val="bg1">
                  <a:lumMod val="85000"/>
                  <a:alpha val="42000"/>
                </a:schemeClr>
              </a:gs>
              <a:gs pos="100000">
                <a:schemeClr val="bg1">
                  <a:lumMod val="95000"/>
                  <a:shade val="100000"/>
                  <a:satMod val="115000"/>
                  <a:alpha val="0"/>
                </a:schemeClr>
              </a:gs>
            </a:gsLst>
            <a:lin ang="0" scaled="1"/>
            <a:tileRect/>
          </a:gra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a:latin typeface="+mn-lt"/>
            </a:endParaRPr>
          </a:p>
        </p:txBody>
      </p:sp>
      <p:cxnSp>
        <p:nvCxnSpPr>
          <p:cNvPr id="16" name="Pink vertical line"/>
          <p:cNvCxnSpPr/>
          <p:nvPr userDrawn="1"/>
        </p:nvCxnSpPr>
        <p:spPr bwMode="auto">
          <a:xfrm>
            <a:off x="4214166" y="786856"/>
            <a:ext cx="0" cy="4965032"/>
          </a:xfrm>
          <a:prstGeom prst="line">
            <a:avLst/>
          </a:prstGeom>
          <a:solidFill>
            <a:schemeClr val="bg1"/>
          </a:solidFill>
          <a:ln w="508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Date" hidden="1"/>
          <p:cNvSpPr>
            <a:spLocks noGrp="1"/>
          </p:cNvSpPr>
          <p:nvPr userDrawn="1">
            <p:ph type="dt" sz="quarter" idx="12"/>
          </p:nvPr>
        </p:nvSpPr>
        <p:spPr>
          <a:xfrm>
            <a:off x="609600" y="6356350"/>
            <a:ext cx="2843213" cy="365125"/>
          </a:xfrm>
          <a:prstGeom prst="rect">
            <a:avLst/>
          </a:prstGeom>
        </p:spPr>
        <p:txBody>
          <a:bodyPr/>
          <a:lstStyle/>
          <a:p>
            <a:fld id="{00C1096B-9679-429B-9328-0AF82824D437}" type="datetimeFigureOut">
              <a:rPr lang="en-US" smtClean="0"/>
              <a:t>5/31/2023</a:t>
            </a:fld>
            <a:endParaRPr lang="en-US" dirty="0"/>
          </a:p>
        </p:txBody>
      </p:sp>
      <p:sp>
        <p:nvSpPr>
          <p:cNvPr id="4" name="Key points"/>
          <p:cNvSpPr>
            <a:spLocks noGrp="1"/>
          </p:cNvSpPr>
          <p:nvPr userDrawn="1">
            <p:ph type="body" sz="quarter" idx="11"/>
          </p:nvPr>
        </p:nvSpPr>
        <p:spPr>
          <a:xfrm>
            <a:off x="4875530" y="1399032"/>
            <a:ext cx="6730683" cy="4443814"/>
          </a:xfrm>
          <a:prstGeom prst="rect">
            <a:avLst/>
          </a:prstGeom>
        </p:spPr>
        <p:txBody>
          <a:bodyPr lIns="91440" tIns="45720" rIns="91440" bIns="45720" anchor="ctr" anchorCtr="0">
            <a:noAutofit/>
          </a:bodyPr>
          <a:lstStyle>
            <a:lvl1pPr marL="320040" indent="-320040">
              <a:lnSpc>
                <a:spcPct val="95000"/>
              </a:lnSpc>
              <a:buSzPct val="85000"/>
              <a:buFont typeface="Calibri" panose="020F0502020204030204" pitchFamily="34" charset="0"/>
              <a:buChar char="•"/>
              <a:defRPr sz="3200" baseline="0">
                <a:solidFill>
                  <a:schemeClr val="tx1"/>
                </a:solidFill>
                <a:latin typeface="+mn-lt"/>
              </a:defRPr>
            </a:lvl1pPr>
            <a:lvl2pPr marL="667512" indent="-237744">
              <a:lnSpc>
                <a:spcPct val="95000"/>
              </a:lnSpc>
              <a:defRPr sz="2700"/>
            </a:lvl2pPr>
            <a:lvl3pPr>
              <a:defRPr sz="2700"/>
            </a:lvl3pPr>
            <a:lvl4pPr>
              <a:defRPr sz="2700"/>
            </a:lvl4pPr>
            <a:lvl5pPr>
              <a:defRPr sz="2700"/>
            </a:lvl5pPr>
          </a:lstStyle>
          <a:p>
            <a:pPr lvl="0"/>
            <a:r>
              <a:rPr lang="en-US"/>
              <a:t>Click to edit Master text styles</a:t>
            </a:r>
          </a:p>
          <a:p>
            <a:pPr lvl="1"/>
            <a:r>
              <a:rPr lang="en-US"/>
              <a:t>Second level</a:t>
            </a:r>
          </a:p>
        </p:txBody>
      </p:sp>
      <p:sp>
        <p:nvSpPr>
          <p:cNvPr id="6" name="Slide Title"/>
          <p:cNvSpPr>
            <a:spLocks noGrp="1"/>
          </p:cNvSpPr>
          <p:nvPr userDrawn="1">
            <p:ph type="title"/>
          </p:nvPr>
        </p:nvSpPr>
        <p:spPr>
          <a:xfrm>
            <a:off x="368300" y="1947672"/>
            <a:ext cx="3372166" cy="3020519"/>
          </a:xfrm>
        </p:spPr>
        <p:txBody>
          <a:bodyPr vert="horz" lIns="91440" tIns="45720" rIns="91440" bIns="45720" rtlCol="0" anchor="ctr" anchorCtr="0">
            <a:noAutofit/>
          </a:bodyPr>
          <a:lstStyle>
            <a:lvl1pPr marL="0" indent="0" algn="r" defTabSz="1218783" rtl="0" eaLnBrk="1" latinLnBrk="0" hangingPunct="1">
              <a:lnSpc>
                <a:spcPct val="80000"/>
              </a:lnSpc>
              <a:spcBef>
                <a:spcPct val="0"/>
              </a:spcBef>
              <a:buClr>
                <a:schemeClr val="tx1"/>
              </a:buClr>
              <a:buFont typeface="Ciscolight" pitchFamily="2" charset="0"/>
              <a:buNone/>
              <a:defRPr lang="en-US" sz="4000" b="0" kern="1200" spc="0" baseline="0" dirty="0">
                <a:solidFill>
                  <a:schemeClr val="accent1"/>
                </a:solidFill>
                <a:latin typeface="+mj-lt"/>
                <a:ea typeface="+mj-ea"/>
                <a:cs typeface="+mj-cs"/>
              </a:defRPr>
            </a:lvl1pPr>
          </a:lstStyle>
          <a:p>
            <a:r>
              <a:rPr lang="en-US"/>
              <a:t>Click to edit Master title style</a:t>
            </a:r>
            <a:endParaRPr lang="en-US" dirty="0"/>
          </a:p>
        </p:txBody>
      </p:sp>
    </p:spTree>
    <p:extLst>
      <p:ext uri="{BB962C8B-B14F-4D97-AF65-F5344CB8AC3E}">
        <p14:creationId xmlns:p14="http://schemas.microsoft.com/office/powerpoint/2010/main" val="499789008"/>
      </p:ext>
    </p:extLst>
  </p:cSld>
  <p:clrMapOvr>
    <a:masterClrMapping/>
  </p:clrMapOvr>
  <p:transition>
    <p:fade/>
  </p:transition>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0733" y="0"/>
            <a:ext cx="9141619" cy="914400"/>
          </a:xfrm>
          <a:prstGeom prst="rect">
            <a:avLst/>
          </a:prstGeom>
        </p:spPr>
        <p:txBody>
          <a:bodyPr anchor="ctr" anchorCtr="0">
            <a:normAutofit/>
          </a:bodyPr>
          <a:lstStyle>
            <a:lvl1pPr>
              <a:defRPr sz="2800"/>
            </a:lvl1pPr>
          </a:lstStyle>
          <a:p>
            <a:r>
              <a:rPr lang="en-US" dirty="0"/>
              <a:t>Click to edit Master title style</a:t>
            </a:r>
          </a:p>
        </p:txBody>
      </p:sp>
      <p:sp>
        <p:nvSpPr>
          <p:cNvPr id="3" name="Content Placeholder 2"/>
          <p:cNvSpPr>
            <a:spLocks noGrp="1"/>
          </p:cNvSpPr>
          <p:nvPr>
            <p:ph idx="1"/>
          </p:nvPr>
        </p:nvSpPr>
        <p:spPr>
          <a:xfrm>
            <a:off x="450733" y="1325880"/>
            <a:ext cx="11283128" cy="4992624"/>
          </a:xfrm>
          <a:prstGeom prst="rect">
            <a:avLst/>
          </a:prstGeom>
        </p:spPr>
        <p:txBody>
          <a:bodyPr/>
          <a:lstStyle>
            <a:lvl1pPr marL="285750" indent="-285750">
              <a:spcBef>
                <a:spcPts val="1800"/>
              </a:spcBef>
              <a:defRPr sz="2400"/>
            </a:lvl1pPr>
            <a:lvl2pPr>
              <a:defRPr sz="2200"/>
            </a:lvl2pPr>
            <a:lvl3pPr>
              <a:defRPr sz="2000"/>
            </a:lvl3pPr>
            <a:lvl4pPr>
              <a:defRPr sz="18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a:xfrm>
            <a:off x="2877917" y="6502400"/>
            <a:ext cx="5281824" cy="355600"/>
          </a:xfrm>
        </p:spPr>
        <p:txBody>
          <a:bodyPr/>
          <a:lstStyle>
            <a:lvl1pPr algn="ctr">
              <a:defRPr sz="800"/>
            </a:lvl1pPr>
          </a:lstStyle>
          <a:p>
            <a:r>
              <a:rPr lang="en-US"/>
              <a:t> [Confidential] For designated groups and individuals​</a:t>
            </a:r>
          </a:p>
        </p:txBody>
      </p:sp>
      <p:sp>
        <p:nvSpPr>
          <p:cNvPr id="4" name="Date Placeholder 3"/>
          <p:cNvSpPr>
            <a:spLocks noGrp="1"/>
          </p:cNvSpPr>
          <p:nvPr>
            <p:ph type="dt" sz="quarter" idx="11"/>
          </p:nvPr>
        </p:nvSpPr>
        <p:spPr>
          <a:xfrm>
            <a:off x="609441" y="6356351"/>
            <a:ext cx="2844059" cy="365125"/>
          </a:xfrm>
          <a:prstGeom prst="rect">
            <a:avLst/>
          </a:prstGeom>
        </p:spPr>
        <p:txBody>
          <a:bodyPr/>
          <a:lstStyle/>
          <a:p>
            <a:fld id="{791A041C-9445-40CB-839D-32CBE8156665}" type="datetimeFigureOut">
              <a:rPr lang="en-US" smtClean="0"/>
              <a:t>5/31/2023</a:t>
            </a:fld>
            <a:endParaRPr lang="en-US"/>
          </a:p>
        </p:txBody>
      </p:sp>
    </p:spTree>
    <p:extLst>
      <p:ext uri="{BB962C8B-B14F-4D97-AF65-F5344CB8AC3E}">
        <p14:creationId xmlns:p14="http://schemas.microsoft.com/office/powerpoint/2010/main" val="2521816083"/>
      </p:ext>
    </p:extLst>
  </p:cSld>
  <p:clrMapOvr>
    <a:masterClrMapping/>
  </p:clrMapOvr>
  <p:transition>
    <p:fade/>
  </p:transition>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Standard title and bullets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12"/>
          <p:cNvSpPr>
            <a:spLocks noGrp="1"/>
          </p:cNvSpPr>
          <p:nvPr>
            <p:ph sz="quarter" idx="11"/>
          </p:nvPr>
        </p:nvSpPr>
        <p:spPr>
          <a:xfrm>
            <a:off x="463430" y="1325880"/>
            <a:ext cx="11264082" cy="5003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01026263"/>
      </p:ext>
    </p:extLst>
  </p:cSld>
  <p:clrMapOvr>
    <a:masterClrMapping/>
  </p:clrMapOvr>
  <p:transition>
    <p:fade/>
  </p:transition>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4" name="Date" hidden="1"/>
          <p:cNvSpPr>
            <a:spLocks noGrp="1"/>
          </p:cNvSpPr>
          <p:nvPr>
            <p:ph type="dt" sz="half" idx="11"/>
          </p:nvPr>
        </p:nvSpPr>
        <p:spPr/>
        <p:txBody>
          <a:bodyPr/>
          <a:lstStyle/>
          <a:p>
            <a:fld id="{285138E8-3F3E-4DC5-A5FA-50868B94627A}" type="datetimeFigureOut">
              <a:rPr lang="en-US" smtClean="0"/>
              <a:t>5/31/2023</a:t>
            </a:fld>
            <a:endParaRPr lang="en-US" dirty="0"/>
          </a:p>
        </p:txBody>
      </p:sp>
      <p:sp>
        <p:nvSpPr>
          <p:cNvPr id="6" name="Agenda list"/>
          <p:cNvSpPr>
            <a:spLocks noGrp="1"/>
          </p:cNvSpPr>
          <p:nvPr>
            <p:ph sz="quarter" idx="12"/>
          </p:nvPr>
        </p:nvSpPr>
        <p:spPr>
          <a:xfrm>
            <a:off x="2243780" y="1752898"/>
            <a:ext cx="9211620" cy="4163242"/>
          </a:xfrm>
        </p:spPr>
        <p:txBody>
          <a:bodyPr/>
          <a:lstStyle>
            <a:lvl1pPr marL="228600" indent="-228600">
              <a:lnSpc>
                <a:spcPct val="120000"/>
              </a:lnSpc>
              <a:buFont typeface="Calibri" panose="020F0502020204030204" pitchFamily="34" charset="0"/>
              <a:buChar char="•"/>
              <a:defRPr sz="2400">
                <a:solidFill>
                  <a:schemeClr val="tx2">
                    <a:lumMod val="75000"/>
                  </a:schemeClr>
                </a:solidFill>
              </a:defRPr>
            </a:lvl1pPr>
            <a:lvl2pPr marL="576072" indent="-228600">
              <a:buFont typeface="Calibri" panose="020F0502020204030204" pitchFamily="34" charset="0"/>
              <a:buChar char="̶"/>
              <a:defRPr>
                <a:solidFill>
                  <a:schemeClr val="tx2">
                    <a:lumMod val="75000"/>
                  </a:schemeClr>
                </a:solidFill>
              </a:defRPr>
            </a:lvl2pPr>
          </a:lstStyle>
          <a:p>
            <a:pPr lvl="0"/>
            <a:r>
              <a:rPr lang="en-US"/>
              <a:t>Click to edit Master text styles</a:t>
            </a:r>
          </a:p>
          <a:p>
            <a:pPr lvl="1"/>
            <a:r>
              <a:rPr lang="en-US"/>
              <a:t>Second level</a:t>
            </a:r>
          </a:p>
        </p:txBody>
      </p:sp>
      <p:sp>
        <p:nvSpPr>
          <p:cNvPr id="2" name="Slide Title"/>
          <p:cNvSpPr>
            <a:spLocks noGrp="1"/>
          </p:cNvSpPr>
          <p:nvPr>
            <p:ph type="title"/>
          </p:nvPr>
        </p:nvSpPr>
        <p:spPr>
          <a:xfrm>
            <a:off x="1166813" y="976680"/>
            <a:ext cx="8483330" cy="707289"/>
          </a:xfrm>
        </p:spPr>
        <p:txBody>
          <a:bodyPr/>
          <a:lstStyle>
            <a:lvl1pPr>
              <a:defRPr>
                <a:solidFill>
                  <a:schemeClr val="accent1"/>
                </a:solidFill>
              </a:defRPr>
            </a:lvl1pPr>
          </a:lstStyle>
          <a:p>
            <a:r>
              <a:rPr lang="en-US"/>
              <a:t>Click to edit Master title style</a:t>
            </a:r>
            <a:endParaRPr lang="en-US" dirty="0"/>
          </a:p>
        </p:txBody>
      </p:sp>
    </p:spTree>
    <p:extLst>
      <p:ext uri="{BB962C8B-B14F-4D97-AF65-F5344CB8AC3E}">
        <p14:creationId xmlns:p14="http://schemas.microsoft.com/office/powerpoint/2010/main" val="721832947"/>
      </p:ext>
    </p:extLst>
  </p:cSld>
  <p:clrMapOvr>
    <a:masterClrMapping/>
  </p:clrMapOvr>
  <p:transition>
    <p:fade/>
  </p:transition>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tandard title and bullets">
    <p:spTree>
      <p:nvGrpSpPr>
        <p:cNvPr id="1" name=""/>
        <p:cNvGrpSpPr/>
        <p:nvPr/>
      </p:nvGrpSpPr>
      <p:grpSpPr>
        <a:xfrm>
          <a:off x="0" y="0"/>
          <a:ext cx="0" cy="0"/>
          <a:chOff x="0" y="0"/>
          <a:chExt cx="0" cy="0"/>
        </a:xfrm>
      </p:grpSpPr>
      <p:sp>
        <p:nvSpPr>
          <p:cNvPr id="4" name="Date" hidden="1"/>
          <p:cNvSpPr>
            <a:spLocks noGrp="1"/>
          </p:cNvSpPr>
          <p:nvPr>
            <p:ph type="dt" sz="quarter" idx="12"/>
          </p:nvPr>
        </p:nvSpPr>
        <p:spPr>
          <a:xfrm>
            <a:off x="609600" y="6356350"/>
            <a:ext cx="2843213" cy="365125"/>
          </a:xfrm>
          <a:prstGeom prst="rect">
            <a:avLst/>
          </a:prstGeom>
        </p:spPr>
        <p:txBody>
          <a:bodyPr/>
          <a:lstStyle/>
          <a:p>
            <a:fld id="{1C396E99-728E-4BC1-9827-5FA2D157E6FB}" type="datetimeFigureOut">
              <a:rPr lang="en-US" smtClean="0"/>
              <a:t>5/31/2023</a:t>
            </a:fld>
            <a:endParaRPr lang="en-US" dirty="0"/>
          </a:p>
        </p:txBody>
      </p:sp>
      <p:sp>
        <p:nvSpPr>
          <p:cNvPr id="13" name="Bullet text"/>
          <p:cNvSpPr>
            <a:spLocks noGrp="1"/>
          </p:cNvSpPr>
          <p:nvPr>
            <p:ph sz="quarter" idx="11"/>
          </p:nvPr>
        </p:nvSpPr>
        <p:spPr>
          <a:xfrm>
            <a:off x="583074" y="1457960"/>
            <a:ext cx="11000914" cy="4676140"/>
          </a:xfrm>
        </p:spPr>
        <p:txBody>
          <a:bodyPr/>
          <a:lstStyle/>
          <a:p>
            <a:pPr lvl="0"/>
            <a:r>
              <a:rPr lang="en-US"/>
              <a:t>Click to edit Master text styles</a:t>
            </a:r>
          </a:p>
          <a:p>
            <a:pPr lvl="1"/>
            <a:r>
              <a:rPr lang="en-US"/>
              <a:t>Second level</a:t>
            </a:r>
          </a:p>
          <a:p>
            <a:pPr lvl="2"/>
            <a:r>
              <a:rPr lang="en-US"/>
              <a:t>Third level</a:t>
            </a:r>
          </a:p>
        </p:txBody>
      </p:sp>
      <p:sp>
        <p:nvSpPr>
          <p:cNvPr id="2" name="Slide Title"/>
          <p:cNvSpPr>
            <a:spLocks noGrp="1"/>
          </p:cNvSpPr>
          <p:nvPr>
            <p:ph type="title"/>
          </p:nvPr>
        </p:nvSpPr>
        <p:spPr>
          <a:xfrm>
            <a:off x="583842" y="460552"/>
            <a:ext cx="9857339" cy="923748"/>
          </a:xfrm>
        </p:spPr>
        <p:txBody>
          <a:bodyPr/>
          <a:lstStyle>
            <a:lvl1pPr>
              <a:defRPr>
                <a:solidFill>
                  <a:schemeClr val="accent1"/>
                </a:solidFill>
              </a:defRPr>
            </a:lvl1pPr>
          </a:lstStyle>
          <a:p>
            <a:r>
              <a:rPr lang="en-US"/>
              <a:t>Click to edit Master title style</a:t>
            </a:r>
            <a:endParaRPr lang="en-US" dirty="0"/>
          </a:p>
        </p:txBody>
      </p:sp>
    </p:spTree>
    <p:extLst>
      <p:ext uri="{BB962C8B-B14F-4D97-AF65-F5344CB8AC3E}">
        <p14:creationId xmlns:p14="http://schemas.microsoft.com/office/powerpoint/2010/main" val="390263407"/>
      </p:ext>
    </p:extLst>
  </p:cSld>
  <p:clrMapOvr>
    <a:masterClrMapping/>
  </p:clrMapOvr>
  <p:transition>
    <p:fade/>
  </p:transition>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Bullets_2 columns">
    <p:spTree>
      <p:nvGrpSpPr>
        <p:cNvPr id="1" name=""/>
        <p:cNvGrpSpPr/>
        <p:nvPr/>
      </p:nvGrpSpPr>
      <p:grpSpPr>
        <a:xfrm>
          <a:off x="0" y="0"/>
          <a:ext cx="0" cy="0"/>
          <a:chOff x="0" y="0"/>
          <a:chExt cx="0" cy="0"/>
        </a:xfrm>
      </p:grpSpPr>
      <p:sp>
        <p:nvSpPr>
          <p:cNvPr id="4" name="Date" hidden="1"/>
          <p:cNvSpPr>
            <a:spLocks noGrp="1"/>
          </p:cNvSpPr>
          <p:nvPr>
            <p:ph type="dt" sz="half" idx="11"/>
          </p:nvPr>
        </p:nvSpPr>
        <p:spPr/>
        <p:txBody>
          <a:bodyPr/>
          <a:lstStyle/>
          <a:p>
            <a:fld id="{285138E8-3F3E-4DC5-A5FA-50868B94627A}" type="datetimeFigureOut">
              <a:rPr lang="en-US" smtClean="0"/>
              <a:t>5/31/2023</a:t>
            </a:fld>
            <a:endParaRPr lang="en-US" dirty="0"/>
          </a:p>
        </p:txBody>
      </p:sp>
      <p:sp>
        <p:nvSpPr>
          <p:cNvPr id="2" name="Slide Title"/>
          <p:cNvSpPr>
            <a:spLocks noGrp="1"/>
          </p:cNvSpPr>
          <p:nvPr>
            <p:ph type="title"/>
          </p:nvPr>
        </p:nvSpPr>
        <p:spPr>
          <a:xfrm>
            <a:off x="583842" y="460552"/>
            <a:ext cx="9857339" cy="914400"/>
          </a:xfrm>
        </p:spPr>
        <p:txBody>
          <a:bodyPr/>
          <a:lstStyle/>
          <a:p>
            <a:r>
              <a:rPr lang="en-US"/>
              <a:t>Click to edit Master title style</a:t>
            </a:r>
            <a:endParaRPr lang="en-US" dirty="0"/>
          </a:p>
        </p:txBody>
      </p:sp>
      <p:sp>
        <p:nvSpPr>
          <p:cNvPr id="7" name="Bullet text_left"/>
          <p:cNvSpPr>
            <a:spLocks noGrp="1"/>
          </p:cNvSpPr>
          <p:nvPr>
            <p:ph sz="half" idx="2"/>
          </p:nvPr>
        </p:nvSpPr>
        <p:spPr>
          <a:xfrm>
            <a:off x="583842" y="1525588"/>
            <a:ext cx="5120640" cy="4533380"/>
          </a:xfrm>
          <a:prstGeom prst="rect">
            <a:avLst/>
          </a:prstGeom>
        </p:spPr>
        <p:txBody>
          <a:bodyPr lIns="91440" tIns="45720" rIns="91440" bIns="45720">
            <a:noAutofit/>
          </a:bodyPr>
          <a:lstStyle>
            <a:lvl1pPr marL="228600" indent="-228600">
              <a:lnSpc>
                <a:spcPct val="95000"/>
              </a:lnSpc>
              <a:spcBef>
                <a:spcPts val="1000"/>
              </a:spcBef>
              <a:buClr>
                <a:schemeClr val="accent1"/>
              </a:buClr>
              <a:buSzPct val="85000"/>
              <a:buFont typeface="Calibri" panose="020F0502020204030204" pitchFamily="34" charset="0"/>
              <a:buChar char="•"/>
              <a:defRPr sz="2400">
                <a:solidFill>
                  <a:schemeClr val="tx1"/>
                </a:solidFill>
              </a:defRPr>
            </a:lvl1pPr>
            <a:lvl2pPr marL="475488" indent="-228600">
              <a:lnSpc>
                <a:spcPct val="95000"/>
              </a:lnSpc>
              <a:spcBef>
                <a:spcPts val="800"/>
              </a:spcBef>
              <a:buClr>
                <a:schemeClr val="accent1"/>
              </a:buClr>
              <a:buFont typeface="Calibri" panose="020F0502020204030204" pitchFamily="34" charset="0"/>
              <a:buChar char="–"/>
              <a:defRPr sz="2000">
                <a:solidFill>
                  <a:schemeClr val="tx1"/>
                </a:solidFill>
              </a:defRPr>
            </a:lvl2pPr>
            <a:lvl3pPr marL="704088" indent="-155448">
              <a:lnSpc>
                <a:spcPct val="95000"/>
              </a:lnSpc>
              <a:spcBef>
                <a:spcPts val="800"/>
              </a:spcBef>
              <a:buClr>
                <a:schemeClr val="accent1"/>
              </a:buClr>
              <a:buFont typeface="Calibri" panose="020F0502020204030204" pitchFamily="34" charset="0"/>
              <a:buChar char="̶"/>
              <a:defRPr sz="1800">
                <a:solidFill>
                  <a:schemeClr val="tx1"/>
                </a:solidFill>
              </a:defRPr>
            </a:lvl3pPr>
            <a:lvl4pPr marL="905256" indent="-155448">
              <a:lnSpc>
                <a:spcPct val="95000"/>
              </a:lnSpc>
              <a:spcBef>
                <a:spcPts val="800"/>
              </a:spcBef>
              <a:buClr>
                <a:schemeClr val="accent1"/>
              </a:buClr>
              <a:buFont typeface="Calibri" panose="020F0502020204030204" pitchFamily="34" charset="0"/>
              <a:buChar char="̶"/>
              <a:defRPr sz="1600">
                <a:solidFill>
                  <a:schemeClr val="tx1"/>
                </a:solidFill>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Bullet text_left"/>
          <p:cNvSpPr>
            <a:spLocks noGrp="1"/>
          </p:cNvSpPr>
          <p:nvPr>
            <p:ph sz="half" idx="12"/>
          </p:nvPr>
        </p:nvSpPr>
        <p:spPr>
          <a:xfrm>
            <a:off x="6500813" y="1525588"/>
            <a:ext cx="5120640" cy="4533380"/>
          </a:xfrm>
          <a:prstGeom prst="rect">
            <a:avLst/>
          </a:prstGeom>
        </p:spPr>
        <p:txBody>
          <a:bodyPr lIns="91440" tIns="45720" rIns="91440" bIns="45720">
            <a:noAutofit/>
          </a:bodyPr>
          <a:lstStyle>
            <a:lvl1pPr marL="228600" indent="-228600">
              <a:lnSpc>
                <a:spcPct val="95000"/>
              </a:lnSpc>
              <a:spcBef>
                <a:spcPts val="1000"/>
              </a:spcBef>
              <a:buClr>
                <a:schemeClr val="accent1"/>
              </a:buClr>
              <a:buSzPct val="85000"/>
              <a:buFont typeface="Calibri" panose="020F0502020204030204" pitchFamily="34" charset="0"/>
              <a:buChar char="•"/>
              <a:defRPr sz="2400">
                <a:solidFill>
                  <a:schemeClr val="tx1"/>
                </a:solidFill>
              </a:defRPr>
            </a:lvl1pPr>
            <a:lvl2pPr marL="475488" indent="-228600">
              <a:lnSpc>
                <a:spcPct val="95000"/>
              </a:lnSpc>
              <a:spcBef>
                <a:spcPts val="800"/>
              </a:spcBef>
              <a:buClr>
                <a:schemeClr val="accent1"/>
              </a:buClr>
              <a:buFont typeface="Calibri" panose="020F0502020204030204" pitchFamily="34" charset="0"/>
              <a:buChar char="–"/>
              <a:defRPr sz="2000">
                <a:solidFill>
                  <a:schemeClr val="tx1"/>
                </a:solidFill>
              </a:defRPr>
            </a:lvl2pPr>
            <a:lvl3pPr marL="704088" indent="-155448">
              <a:lnSpc>
                <a:spcPct val="95000"/>
              </a:lnSpc>
              <a:spcBef>
                <a:spcPts val="800"/>
              </a:spcBef>
              <a:buClr>
                <a:schemeClr val="accent1"/>
              </a:buClr>
              <a:buFont typeface="Calibri" panose="020F0502020204030204" pitchFamily="34" charset="0"/>
              <a:buChar char="̶"/>
              <a:defRPr sz="1800">
                <a:solidFill>
                  <a:schemeClr val="tx1"/>
                </a:solidFill>
              </a:defRPr>
            </a:lvl3pPr>
            <a:lvl4pPr marL="905256" indent="-155448">
              <a:lnSpc>
                <a:spcPct val="95000"/>
              </a:lnSpc>
              <a:spcBef>
                <a:spcPts val="800"/>
              </a:spcBef>
              <a:buClr>
                <a:schemeClr val="accent1"/>
              </a:buClr>
              <a:buFont typeface="Calibri" panose="020F0502020204030204" pitchFamily="34" charset="0"/>
              <a:buChar char="̶"/>
              <a:defRPr sz="1600">
                <a:solidFill>
                  <a:schemeClr val="tx1"/>
                </a:solidFill>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517431086"/>
      </p:ext>
    </p:extLst>
  </p:cSld>
  <p:clrMapOvr>
    <a:masterClrMapping/>
  </p:clrMapOvr>
  <p:transition>
    <p:fade/>
  </p:transition>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Subtitle+ Bullets_3 Columns">
    <p:spTree>
      <p:nvGrpSpPr>
        <p:cNvPr id="1" name=""/>
        <p:cNvGrpSpPr/>
        <p:nvPr/>
      </p:nvGrpSpPr>
      <p:grpSpPr>
        <a:xfrm>
          <a:off x="0" y="0"/>
          <a:ext cx="0" cy="0"/>
          <a:chOff x="0" y="0"/>
          <a:chExt cx="0" cy="0"/>
        </a:xfrm>
      </p:grpSpPr>
      <p:sp>
        <p:nvSpPr>
          <p:cNvPr id="4" name="Date" hidden="1"/>
          <p:cNvSpPr>
            <a:spLocks noGrp="1"/>
          </p:cNvSpPr>
          <p:nvPr>
            <p:ph type="dt" sz="half" idx="11"/>
          </p:nvPr>
        </p:nvSpPr>
        <p:spPr/>
        <p:txBody>
          <a:bodyPr/>
          <a:lstStyle/>
          <a:p>
            <a:fld id="{285138E8-3F3E-4DC5-A5FA-50868B94627A}" type="datetimeFigureOut">
              <a:rPr lang="en-US" smtClean="0"/>
              <a:t>5/31/2023</a:t>
            </a:fld>
            <a:endParaRPr lang="en-US" dirty="0"/>
          </a:p>
        </p:txBody>
      </p:sp>
      <p:sp>
        <p:nvSpPr>
          <p:cNvPr id="13" name="Sub-title_column 3"/>
          <p:cNvSpPr>
            <a:spLocks noGrp="1"/>
          </p:cNvSpPr>
          <p:nvPr userDrawn="1">
            <p:ph type="body" sz="quarter" idx="16"/>
          </p:nvPr>
        </p:nvSpPr>
        <p:spPr>
          <a:xfrm>
            <a:off x="8289002" y="1525707"/>
            <a:ext cx="3345117" cy="776499"/>
          </a:xfrm>
          <a:prstGeom prst="rect">
            <a:avLst/>
          </a:prstGeom>
        </p:spPr>
        <p:txBody>
          <a:bodyPr lIns="91440" tIns="45720" rIns="91440" bIns="45720" anchor="t" anchorCtr="0">
            <a:noAutofit/>
          </a:bodyPr>
          <a:lstStyle>
            <a:lvl1pPr marL="0" indent="0">
              <a:lnSpc>
                <a:spcPct val="85000"/>
              </a:lnSpc>
              <a:buNone/>
              <a:defRPr sz="2800">
                <a:solidFill>
                  <a:schemeClr val="accent1"/>
                </a:solidFill>
              </a:defRPr>
            </a:lvl1pPr>
          </a:lstStyle>
          <a:p>
            <a:pPr lvl="0"/>
            <a:r>
              <a:rPr lang="en-US"/>
              <a:t>Click to edit Master text styles</a:t>
            </a:r>
          </a:p>
        </p:txBody>
      </p:sp>
      <p:sp>
        <p:nvSpPr>
          <p:cNvPr id="11" name="Sub-title_column 2"/>
          <p:cNvSpPr>
            <a:spLocks noGrp="1"/>
          </p:cNvSpPr>
          <p:nvPr userDrawn="1">
            <p:ph type="body" sz="quarter" idx="14"/>
          </p:nvPr>
        </p:nvSpPr>
        <p:spPr>
          <a:xfrm>
            <a:off x="4438649" y="1525707"/>
            <a:ext cx="3374116" cy="776499"/>
          </a:xfrm>
          <a:prstGeom prst="rect">
            <a:avLst/>
          </a:prstGeom>
        </p:spPr>
        <p:txBody>
          <a:bodyPr lIns="91440" tIns="45720" rIns="91440" bIns="45720" anchor="t" anchorCtr="0">
            <a:noAutofit/>
          </a:bodyPr>
          <a:lstStyle>
            <a:lvl1pPr marL="0" indent="0">
              <a:lnSpc>
                <a:spcPct val="85000"/>
              </a:lnSpc>
              <a:buNone/>
              <a:defRPr sz="2800">
                <a:solidFill>
                  <a:schemeClr val="accent1"/>
                </a:solidFill>
              </a:defRPr>
            </a:lvl1pPr>
          </a:lstStyle>
          <a:p>
            <a:pPr lvl="0"/>
            <a:r>
              <a:rPr lang="en-US"/>
              <a:t>Click to edit Master text styles</a:t>
            </a:r>
          </a:p>
        </p:txBody>
      </p:sp>
      <p:sp>
        <p:nvSpPr>
          <p:cNvPr id="6" name="Sub-title_column 1"/>
          <p:cNvSpPr>
            <a:spLocks noGrp="1"/>
          </p:cNvSpPr>
          <p:nvPr>
            <p:ph type="body" sz="quarter" idx="12"/>
          </p:nvPr>
        </p:nvSpPr>
        <p:spPr>
          <a:xfrm>
            <a:off x="584737" y="1525707"/>
            <a:ext cx="3402012" cy="776499"/>
          </a:xfrm>
          <a:prstGeom prst="rect">
            <a:avLst/>
          </a:prstGeom>
        </p:spPr>
        <p:txBody>
          <a:bodyPr lIns="91440" tIns="45720" rIns="91440" bIns="45720" anchor="t" anchorCtr="0">
            <a:noAutofit/>
          </a:bodyPr>
          <a:lstStyle>
            <a:lvl1pPr marL="0" indent="0">
              <a:lnSpc>
                <a:spcPct val="85000"/>
              </a:lnSpc>
              <a:buNone/>
              <a:defRPr sz="2800">
                <a:solidFill>
                  <a:schemeClr val="accent1"/>
                </a:solidFill>
              </a:defRPr>
            </a:lvl1pPr>
          </a:lstStyle>
          <a:p>
            <a:pPr lvl="0"/>
            <a:r>
              <a:rPr lang="en-US"/>
              <a:t>Click to edit Master text styles</a:t>
            </a:r>
          </a:p>
        </p:txBody>
      </p:sp>
      <p:sp>
        <p:nvSpPr>
          <p:cNvPr id="2" name="Slide Title"/>
          <p:cNvSpPr>
            <a:spLocks noGrp="1"/>
          </p:cNvSpPr>
          <p:nvPr>
            <p:ph type="title"/>
          </p:nvPr>
        </p:nvSpPr>
        <p:spPr>
          <a:xfrm>
            <a:off x="585216" y="460552"/>
            <a:ext cx="9857339" cy="914400"/>
          </a:xfrm>
        </p:spPr>
        <p:txBody>
          <a:bodyPr/>
          <a:lstStyle>
            <a:lvl1pPr>
              <a:defRPr/>
            </a:lvl1pPr>
          </a:lstStyle>
          <a:p>
            <a:r>
              <a:rPr lang="en-US"/>
              <a:t>Click to edit Master title style</a:t>
            </a:r>
            <a:endParaRPr lang="en-US" dirty="0"/>
          </a:p>
        </p:txBody>
      </p:sp>
      <p:sp>
        <p:nvSpPr>
          <p:cNvPr id="14" name="Text_column 2"/>
          <p:cNvSpPr>
            <a:spLocks noGrp="1"/>
          </p:cNvSpPr>
          <p:nvPr>
            <p:ph sz="half" idx="20"/>
          </p:nvPr>
        </p:nvSpPr>
        <p:spPr>
          <a:xfrm>
            <a:off x="582848" y="2560972"/>
            <a:ext cx="3337560" cy="3601231"/>
          </a:xfrm>
          <a:prstGeom prst="rect">
            <a:avLst/>
          </a:prstGeom>
        </p:spPr>
        <p:txBody>
          <a:bodyPr lIns="91440" tIns="91440" rIns="91440" bIns="91440">
            <a:noAutofit/>
          </a:bodyPr>
          <a:lstStyle>
            <a:lvl1pPr marL="228600" indent="-228600">
              <a:lnSpc>
                <a:spcPct val="95000"/>
              </a:lnSpc>
              <a:spcBef>
                <a:spcPts val="1000"/>
              </a:spcBef>
              <a:buClr>
                <a:schemeClr val="accent1"/>
              </a:buClr>
              <a:buSzPct val="85000"/>
              <a:buFont typeface="Calibri" panose="020F0502020204030204" pitchFamily="34" charset="0"/>
              <a:buChar char="•"/>
              <a:defRPr sz="2000">
                <a:solidFill>
                  <a:schemeClr val="tx1"/>
                </a:solidFill>
              </a:defRPr>
            </a:lvl1pPr>
            <a:lvl2pPr marL="475488" indent="-228600">
              <a:lnSpc>
                <a:spcPct val="95000"/>
              </a:lnSpc>
              <a:spcBef>
                <a:spcPts val="800"/>
              </a:spcBef>
              <a:buClr>
                <a:schemeClr val="accent1"/>
              </a:buClr>
              <a:buFont typeface="Calibri" panose="020F0502020204030204" pitchFamily="34" charset="0"/>
              <a:buChar char="–"/>
              <a:defRPr sz="1800">
                <a:solidFill>
                  <a:schemeClr val="tx1"/>
                </a:solidFill>
              </a:defRPr>
            </a:lvl2pPr>
            <a:lvl3pPr marL="685800" indent="-155448">
              <a:lnSpc>
                <a:spcPct val="95000"/>
              </a:lnSpc>
              <a:spcBef>
                <a:spcPts val="800"/>
              </a:spcBef>
              <a:buClr>
                <a:schemeClr val="accent1"/>
              </a:buClr>
              <a:buFont typeface="Calibri" panose="020F0502020204030204" pitchFamily="34" charset="0"/>
              <a:buChar char="̶"/>
              <a:tabLst>
                <a:tab pos="688975" algn="l"/>
              </a:tabLst>
              <a:defRPr sz="1600">
                <a:solidFill>
                  <a:schemeClr val="tx1"/>
                </a:solidFill>
              </a:defRPr>
            </a:lvl3pPr>
            <a:lvl4pPr marL="886968" indent="-155448">
              <a:lnSpc>
                <a:spcPct val="95000"/>
              </a:lnSpc>
              <a:spcBef>
                <a:spcPts val="800"/>
              </a:spcBef>
              <a:buClr>
                <a:schemeClr val="accent1"/>
              </a:buClr>
              <a:buFont typeface="Calibri" panose="020F0502020204030204" pitchFamily="34" charset="0"/>
              <a:buChar char="̶"/>
              <a:defRPr sz="1400">
                <a:solidFill>
                  <a:schemeClr val="tx1"/>
                </a:solidFill>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16" name="Text_column 2"/>
          <p:cNvSpPr>
            <a:spLocks noGrp="1"/>
          </p:cNvSpPr>
          <p:nvPr>
            <p:ph sz="half" idx="21"/>
          </p:nvPr>
        </p:nvSpPr>
        <p:spPr>
          <a:xfrm>
            <a:off x="4434154" y="2560972"/>
            <a:ext cx="3337560" cy="3601231"/>
          </a:xfrm>
          <a:prstGeom prst="rect">
            <a:avLst/>
          </a:prstGeom>
        </p:spPr>
        <p:txBody>
          <a:bodyPr lIns="91440" tIns="91440" rIns="91440" bIns="91440">
            <a:noAutofit/>
          </a:bodyPr>
          <a:lstStyle>
            <a:lvl1pPr marL="228600" indent="-228600">
              <a:lnSpc>
                <a:spcPct val="95000"/>
              </a:lnSpc>
              <a:spcBef>
                <a:spcPts val="1000"/>
              </a:spcBef>
              <a:buClr>
                <a:schemeClr val="accent1"/>
              </a:buClr>
              <a:buSzPct val="85000"/>
              <a:buFont typeface="Calibri" panose="020F0502020204030204" pitchFamily="34" charset="0"/>
              <a:buChar char="•"/>
              <a:defRPr sz="2000">
                <a:solidFill>
                  <a:schemeClr val="tx1"/>
                </a:solidFill>
              </a:defRPr>
            </a:lvl1pPr>
            <a:lvl2pPr marL="475488" indent="-228600">
              <a:lnSpc>
                <a:spcPct val="95000"/>
              </a:lnSpc>
              <a:spcBef>
                <a:spcPts val="800"/>
              </a:spcBef>
              <a:buClr>
                <a:schemeClr val="accent1"/>
              </a:buClr>
              <a:buFont typeface="Calibri" panose="020F0502020204030204" pitchFamily="34" charset="0"/>
              <a:buChar char="–"/>
              <a:defRPr sz="1800">
                <a:solidFill>
                  <a:schemeClr val="tx1"/>
                </a:solidFill>
              </a:defRPr>
            </a:lvl2pPr>
            <a:lvl3pPr marL="685800" indent="-155448">
              <a:lnSpc>
                <a:spcPct val="95000"/>
              </a:lnSpc>
              <a:spcBef>
                <a:spcPts val="800"/>
              </a:spcBef>
              <a:buClr>
                <a:schemeClr val="accent1"/>
              </a:buClr>
              <a:buFont typeface="Calibri" panose="020F0502020204030204" pitchFamily="34" charset="0"/>
              <a:buChar char="̶"/>
              <a:tabLst>
                <a:tab pos="688975" algn="l"/>
              </a:tabLst>
              <a:defRPr sz="1600">
                <a:solidFill>
                  <a:schemeClr val="tx1"/>
                </a:solidFill>
              </a:defRPr>
            </a:lvl3pPr>
            <a:lvl4pPr marL="886968" indent="-155448">
              <a:lnSpc>
                <a:spcPct val="95000"/>
              </a:lnSpc>
              <a:spcBef>
                <a:spcPts val="800"/>
              </a:spcBef>
              <a:buClr>
                <a:schemeClr val="accent1"/>
              </a:buClr>
              <a:buFont typeface="Calibri" panose="020F0502020204030204" pitchFamily="34" charset="0"/>
              <a:buChar char="̶"/>
              <a:defRPr sz="1400">
                <a:solidFill>
                  <a:schemeClr val="tx1"/>
                </a:solidFill>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18" name="Text_column 2"/>
          <p:cNvSpPr>
            <a:spLocks noGrp="1"/>
          </p:cNvSpPr>
          <p:nvPr>
            <p:ph sz="half" idx="22"/>
          </p:nvPr>
        </p:nvSpPr>
        <p:spPr>
          <a:xfrm>
            <a:off x="8283370" y="2560972"/>
            <a:ext cx="3337560" cy="3601231"/>
          </a:xfrm>
          <a:prstGeom prst="rect">
            <a:avLst/>
          </a:prstGeom>
        </p:spPr>
        <p:txBody>
          <a:bodyPr lIns="91440" tIns="91440" rIns="91440" bIns="91440">
            <a:noAutofit/>
          </a:bodyPr>
          <a:lstStyle>
            <a:lvl1pPr marL="228600" indent="-228600">
              <a:lnSpc>
                <a:spcPct val="95000"/>
              </a:lnSpc>
              <a:spcBef>
                <a:spcPts val="1000"/>
              </a:spcBef>
              <a:buClr>
                <a:schemeClr val="accent1"/>
              </a:buClr>
              <a:buSzPct val="85000"/>
              <a:buFont typeface="Calibri" panose="020F0502020204030204" pitchFamily="34" charset="0"/>
              <a:buChar char="•"/>
              <a:defRPr sz="2000">
                <a:solidFill>
                  <a:schemeClr val="tx1"/>
                </a:solidFill>
              </a:defRPr>
            </a:lvl1pPr>
            <a:lvl2pPr marL="475488" indent="-228600">
              <a:lnSpc>
                <a:spcPct val="95000"/>
              </a:lnSpc>
              <a:spcBef>
                <a:spcPts val="800"/>
              </a:spcBef>
              <a:buClr>
                <a:schemeClr val="accent1"/>
              </a:buClr>
              <a:buFont typeface="Calibri" panose="020F0502020204030204" pitchFamily="34" charset="0"/>
              <a:buChar char="–"/>
              <a:defRPr sz="1800">
                <a:solidFill>
                  <a:schemeClr val="tx1"/>
                </a:solidFill>
              </a:defRPr>
            </a:lvl2pPr>
            <a:lvl3pPr marL="685800" indent="-155448">
              <a:lnSpc>
                <a:spcPct val="95000"/>
              </a:lnSpc>
              <a:spcBef>
                <a:spcPts val="800"/>
              </a:spcBef>
              <a:buClr>
                <a:schemeClr val="accent1"/>
              </a:buClr>
              <a:buFont typeface="Calibri" panose="020F0502020204030204" pitchFamily="34" charset="0"/>
              <a:buChar char="̶"/>
              <a:tabLst>
                <a:tab pos="688975" algn="l"/>
              </a:tabLst>
              <a:defRPr sz="1600">
                <a:solidFill>
                  <a:schemeClr val="tx1"/>
                </a:solidFill>
              </a:defRPr>
            </a:lvl3pPr>
            <a:lvl4pPr marL="886968" indent="-155448">
              <a:lnSpc>
                <a:spcPct val="95000"/>
              </a:lnSpc>
              <a:spcBef>
                <a:spcPts val="800"/>
              </a:spcBef>
              <a:buClr>
                <a:schemeClr val="accent1"/>
              </a:buClr>
              <a:buFont typeface="Calibri" panose="020F0502020204030204" pitchFamily="34" charset="0"/>
              <a:buChar char="̶"/>
              <a:defRPr sz="1400">
                <a:solidFill>
                  <a:schemeClr val="tx1"/>
                </a:solidFill>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899616874"/>
      </p:ext>
    </p:extLst>
  </p:cSld>
  <p:clrMapOvr>
    <a:masterClrMapping/>
  </p:clrMapOvr>
  <p:transition>
    <p:fade/>
  </p:transition>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4" name="Date" hidden="1"/>
          <p:cNvSpPr>
            <a:spLocks noGrp="1"/>
          </p:cNvSpPr>
          <p:nvPr>
            <p:ph type="dt" sz="quarter" idx="12"/>
          </p:nvPr>
        </p:nvSpPr>
        <p:spPr>
          <a:xfrm>
            <a:off x="609600" y="6356350"/>
            <a:ext cx="2843213" cy="365125"/>
          </a:xfrm>
          <a:prstGeom prst="rect">
            <a:avLst/>
          </a:prstGeom>
        </p:spPr>
        <p:txBody>
          <a:bodyPr/>
          <a:lstStyle/>
          <a:p>
            <a:fld id="{1C396E99-728E-4BC1-9827-5FA2D157E6FB}" type="datetimeFigureOut">
              <a:rPr lang="en-US" smtClean="0"/>
              <a:t>5/31/2023</a:t>
            </a:fld>
            <a:endParaRPr lang="en-US" dirty="0"/>
          </a:p>
        </p:txBody>
      </p:sp>
      <p:sp>
        <p:nvSpPr>
          <p:cNvPr id="2" name="Slide Title"/>
          <p:cNvSpPr>
            <a:spLocks noGrp="1"/>
          </p:cNvSpPr>
          <p:nvPr>
            <p:ph type="title"/>
          </p:nvPr>
        </p:nvSpPr>
        <p:spPr>
          <a:xfrm>
            <a:off x="583842" y="460552"/>
            <a:ext cx="9857339" cy="923748"/>
          </a:xfrm>
        </p:spPr>
        <p:txBody>
          <a:bodyPr/>
          <a:lstStyle>
            <a:lvl1pPr>
              <a:defRPr>
                <a:solidFill>
                  <a:schemeClr val="accent1"/>
                </a:solidFill>
              </a:defRPr>
            </a:lvl1pPr>
          </a:lstStyle>
          <a:p>
            <a:r>
              <a:rPr lang="en-US"/>
              <a:t>Click to edit Master title style</a:t>
            </a:r>
            <a:endParaRPr lang="en-US" dirty="0"/>
          </a:p>
        </p:txBody>
      </p:sp>
    </p:spTree>
    <p:extLst>
      <p:ext uri="{BB962C8B-B14F-4D97-AF65-F5344CB8AC3E}">
        <p14:creationId xmlns:p14="http://schemas.microsoft.com/office/powerpoint/2010/main" val="41042522"/>
      </p:ext>
    </p:extLst>
  </p:cSld>
  <p:clrMapOvr>
    <a:masterClrMapping/>
  </p:clrMapOvr>
  <p:transition>
    <p:fade/>
  </p:transition>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
    <p:spTree>
      <p:nvGrpSpPr>
        <p:cNvPr id="1" name=""/>
        <p:cNvGrpSpPr/>
        <p:nvPr/>
      </p:nvGrpSpPr>
      <p:grpSpPr>
        <a:xfrm>
          <a:off x="0" y="0"/>
          <a:ext cx="0" cy="0"/>
          <a:chOff x="0" y="0"/>
          <a:chExt cx="0" cy="0"/>
        </a:xfrm>
      </p:grpSpPr>
      <p:sp>
        <p:nvSpPr>
          <p:cNvPr id="4" name="Date" hidden="1"/>
          <p:cNvSpPr>
            <a:spLocks noGrp="1"/>
          </p:cNvSpPr>
          <p:nvPr>
            <p:ph type="dt" sz="half" idx="11"/>
          </p:nvPr>
        </p:nvSpPr>
        <p:spPr/>
        <p:txBody>
          <a:bodyPr/>
          <a:lstStyle/>
          <a:p>
            <a:fld id="{285138E8-3F3E-4DC5-A5FA-50868B94627A}" type="datetimeFigureOut">
              <a:rPr lang="en-US" smtClean="0"/>
              <a:t>5/31/2023</a:t>
            </a:fld>
            <a:endParaRPr lang="en-US" dirty="0"/>
          </a:p>
        </p:txBody>
      </p:sp>
    </p:spTree>
    <p:extLst>
      <p:ext uri="{BB962C8B-B14F-4D97-AF65-F5344CB8AC3E}">
        <p14:creationId xmlns:p14="http://schemas.microsoft.com/office/powerpoint/2010/main" val="1832976253"/>
      </p:ext>
    </p:extLst>
  </p:cSld>
  <p:clrMapOvr>
    <a:masterClrMapping/>
  </p:clrMapOvr>
  <p:transition>
    <p:fade/>
  </p:transition>
  <p:hf sldNum="0" hd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Bullets+Half Page Quote">
    <p:spTree>
      <p:nvGrpSpPr>
        <p:cNvPr id="1" name=""/>
        <p:cNvGrpSpPr/>
        <p:nvPr/>
      </p:nvGrpSpPr>
      <p:grpSpPr>
        <a:xfrm>
          <a:off x="0" y="0"/>
          <a:ext cx="0" cy="0"/>
          <a:chOff x="0" y="0"/>
          <a:chExt cx="0" cy="0"/>
        </a:xfrm>
      </p:grpSpPr>
      <p:grpSp>
        <p:nvGrpSpPr>
          <p:cNvPr id="5" name="Pink Background"/>
          <p:cNvGrpSpPr/>
          <p:nvPr userDrawn="1"/>
        </p:nvGrpSpPr>
        <p:grpSpPr>
          <a:xfrm>
            <a:off x="6127749" y="1639737"/>
            <a:ext cx="6067112" cy="3810151"/>
            <a:chOff x="6127749" y="1639737"/>
            <a:chExt cx="6067112" cy="3785633"/>
          </a:xfrm>
        </p:grpSpPr>
        <p:sp>
          <p:nvSpPr>
            <p:cNvPr id="12" name="Pink: 43%"/>
            <p:cNvSpPr/>
            <p:nvPr userDrawn="1"/>
          </p:nvSpPr>
          <p:spPr bwMode="gray">
            <a:xfrm>
              <a:off x="10782300" y="1639737"/>
              <a:ext cx="689705" cy="3783164"/>
            </a:xfrm>
            <a:prstGeom prst="rect">
              <a:avLst/>
            </a:prstGeom>
            <a:solidFill>
              <a:srgbClr val="E45785">
                <a:alpha val="56863"/>
              </a:srgbClr>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600"/>
                </a:spcBef>
                <a:spcAft>
                  <a:spcPts val="0"/>
                </a:spcAft>
                <a:buSzPct val="115000"/>
              </a:pPr>
              <a:endParaRPr lang="en-US" sz="3200" dirty="0">
                <a:latin typeface="+mn-lt"/>
              </a:endParaRPr>
            </a:p>
          </p:txBody>
        </p:sp>
        <p:sp>
          <p:nvSpPr>
            <p:cNvPr id="14" name="Background pink"/>
            <p:cNvSpPr/>
            <p:nvPr userDrawn="1"/>
          </p:nvSpPr>
          <p:spPr bwMode="auto">
            <a:xfrm>
              <a:off x="6127749" y="1639737"/>
              <a:ext cx="4991355" cy="3783164"/>
            </a:xfrm>
            <a:prstGeom prst="rect">
              <a:avLst/>
            </a:prstGeom>
            <a:solidFill>
              <a:schemeClr val="accent1"/>
            </a:solidFill>
            <a:ln w="12700" algn="ctr">
              <a:noFill/>
              <a:miter lim="800000"/>
              <a:headEnd/>
              <a:tailEnd/>
            </a:ln>
            <a:effectLst/>
          </p:spPr>
          <p:txBody>
            <a:bodyPr rot="0" spcFirstLastPara="0" vertOverflow="overflow" horzOverflow="overflow" vert="horz" wrap="square" lIns="121899" tIns="60949" rIns="121899" bIns="60949" numCol="1" spcCol="0" rtlCol="0" fromWordArt="0" anchor="ctr" anchorCtr="0" forceAA="0" compatLnSpc="1">
              <a:prstTxWarp prst="textNoShape">
                <a:avLst/>
              </a:prstTxWarp>
              <a:noAutofit/>
            </a:bodyPr>
            <a:lstStyle/>
            <a:p>
              <a:pPr algn="ctr">
                <a:lnSpc>
                  <a:spcPct val="80000"/>
                </a:lnSpc>
                <a:spcBef>
                  <a:spcPts val="1600"/>
                </a:spcBef>
                <a:spcAft>
                  <a:spcPts val="0"/>
                </a:spcAft>
                <a:buSzPct val="115000"/>
              </a:pPr>
              <a:endParaRPr lang="en-US" sz="3200" dirty="0">
                <a:latin typeface="+mn-lt"/>
              </a:endParaRPr>
            </a:p>
          </p:txBody>
        </p:sp>
        <p:sp>
          <p:nvSpPr>
            <p:cNvPr id="15" name="Pink: 54%"/>
            <p:cNvSpPr/>
            <p:nvPr userDrawn="1"/>
          </p:nvSpPr>
          <p:spPr bwMode="gray">
            <a:xfrm>
              <a:off x="10782300" y="1639737"/>
              <a:ext cx="1049449" cy="3783164"/>
            </a:xfrm>
            <a:prstGeom prst="rect">
              <a:avLst/>
            </a:prstGeom>
            <a:solidFill>
              <a:srgbClr val="E45785">
                <a:alpha val="45490"/>
              </a:srgbClr>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600"/>
                </a:spcBef>
                <a:spcAft>
                  <a:spcPts val="0"/>
                </a:spcAft>
                <a:buSzPct val="115000"/>
              </a:pPr>
              <a:endParaRPr lang="en-US" sz="3200" dirty="0">
                <a:latin typeface="+mn-lt"/>
              </a:endParaRPr>
            </a:p>
          </p:txBody>
        </p:sp>
        <p:sp>
          <p:nvSpPr>
            <p:cNvPr id="18" name="Pink:65%"/>
            <p:cNvSpPr/>
            <p:nvPr userDrawn="1"/>
          </p:nvSpPr>
          <p:spPr bwMode="gray">
            <a:xfrm>
              <a:off x="11017189" y="1642206"/>
              <a:ext cx="1177672" cy="3783164"/>
            </a:xfrm>
            <a:prstGeom prst="rect">
              <a:avLst/>
            </a:prstGeom>
            <a:solidFill>
              <a:srgbClr val="E45785">
                <a:alpha val="34902"/>
              </a:srgbClr>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600"/>
                </a:spcBef>
                <a:spcAft>
                  <a:spcPts val="0"/>
                </a:spcAft>
                <a:buSzPct val="115000"/>
              </a:pPr>
              <a:r>
                <a:rPr lang="en-US" sz="3200" dirty="0">
                  <a:latin typeface="+mn-lt"/>
                </a:rPr>
                <a:t> </a:t>
              </a:r>
            </a:p>
          </p:txBody>
        </p:sp>
      </p:grpSp>
      <p:sp>
        <p:nvSpPr>
          <p:cNvPr id="7" name="Date" hidden="1"/>
          <p:cNvSpPr>
            <a:spLocks noGrp="1"/>
          </p:cNvSpPr>
          <p:nvPr userDrawn="1">
            <p:ph type="dt" sz="quarter" idx="17"/>
          </p:nvPr>
        </p:nvSpPr>
        <p:spPr>
          <a:xfrm>
            <a:off x="609600" y="6356350"/>
            <a:ext cx="2843213" cy="365125"/>
          </a:xfrm>
          <a:prstGeom prst="rect">
            <a:avLst/>
          </a:prstGeom>
        </p:spPr>
        <p:txBody>
          <a:bodyPr/>
          <a:lstStyle/>
          <a:p>
            <a:fld id="{631CED19-27F7-4D05-847C-E59ED2A84874}" type="datetimeFigureOut">
              <a:rPr lang="en-US" smtClean="0"/>
              <a:t>5/31/2023</a:t>
            </a:fld>
            <a:endParaRPr lang="en-US" dirty="0"/>
          </a:p>
        </p:txBody>
      </p:sp>
      <p:sp>
        <p:nvSpPr>
          <p:cNvPr id="17" name="Credit text"/>
          <p:cNvSpPr>
            <a:spLocks noGrp="1"/>
          </p:cNvSpPr>
          <p:nvPr userDrawn="1">
            <p:ph type="body" sz="quarter" idx="14" hasCustomPrompt="1"/>
          </p:nvPr>
        </p:nvSpPr>
        <p:spPr bwMode="white">
          <a:xfrm>
            <a:off x="6478069" y="4736592"/>
            <a:ext cx="4395989" cy="338328"/>
          </a:xfrm>
          <a:prstGeom prst="rect">
            <a:avLst/>
          </a:prstGeom>
          <a:noFill/>
        </p:spPr>
        <p:txBody>
          <a:bodyPr wrap="square" lIns="91440" tIns="45720" rIns="91440" bIns="45720" anchor="ctr">
            <a:noAutofit/>
          </a:bodyPr>
          <a:lstStyle>
            <a:lvl1pPr marL="0" indent="0">
              <a:lnSpc>
                <a:spcPct val="100000"/>
              </a:lnSpc>
              <a:spcBef>
                <a:spcPts val="0"/>
              </a:spcBef>
              <a:buClr>
                <a:schemeClr val="tx2"/>
              </a:buClr>
              <a:buFontTx/>
              <a:buNone/>
              <a:defRPr sz="1600">
                <a:solidFill>
                  <a:schemeClr val="bg1"/>
                </a:solidFill>
                <a:latin typeface="+mn-lt"/>
                <a:cs typeface="Arial" panose="020B0604020202020204" pitchFamily="34" charset="0"/>
              </a:defRPr>
            </a:lvl1pPr>
          </a:lstStyle>
          <a:p>
            <a:pPr lvl="0"/>
            <a:r>
              <a:rPr lang="en-US" dirty="0"/>
              <a:t>Source Name</a:t>
            </a:r>
          </a:p>
        </p:txBody>
      </p:sp>
      <p:sp>
        <p:nvSpPr>
          <p:cNvPr id="16" name="Quote text"/>
          <p:cNvSpPr>
            <a:spLocks noGrp="1"/>
          </p:cNvSpPr>
          <p:nvPr userDrawn="1">
            <p:ph type="body" sz="quarter" idx="11"/>
          </p:nvPr>
        </p:nvSpPr>
        <p:spPr bwMode="white">
          <a:xfrm>
            <a:off x="6318303" y="2011680"/>
            <a:ext cx="4563058" cy="2440001"/>
          </a:xfrm>
          <a:prstGeom prst="rect">
            <a:avLst/>
          </a:prstGeom>
        </p:spPr>
        <p:txBody>
          <a:bodyPr lIns="91440" tIns="45720" rIns="91440" bIns="45720" anchor="ctr">
            <a:noAutofit/>
          </a:bodyPr>
          <a:lstStyle>
            <a:lvl1pPr marL="152345" indent="-152345" algn="l" defTabSz="1218732" rtl="0" eaLnBrk="1" latinLnBrk="0" hangingPunct="1">
              <a:lnSpc>
                <a:spcPct val="95000"/>
              </a:lnSpc>
              <a:spcBef>
                <a:spcPts val="0"/>
              </a:spcBef>
              <a:buNone/>
              <a:defRPr lang="en-US" sz="2800" b="1" kern="1200" dirty="0" smtClean="0">
                <a:solidFill>
                  <a:schemeClr val="bg1"/>
                </a:solidFill>
                <a:latin typeface="+mn-lt"/>
                <a:ea typeface="+mn-ea"/>
                <a:cs typeface="Arial" panose="020B0604020202020204" pitchFamily="34" charset="0"/>
              </a:defRPr>
            </a:lvl1pPr>
            <a:lvl2pPr marL="152345" indent="-152345" algn="l" defTabSz="1218732" rtl="0" eaLnBrk="1" latinLnBrk="0" hangingPunct="1">
              <a:defRPr lang="en-US" sz="2700" kern="1200" dirty="0" smtClean="0">
                <a:solidFill>
                  <a:schemeClr val="accent2"/>
                </a:solidFill>
                <a:latin typeface="Ciscolight" pitchFamily="2" charset="0"/>
                <a:ea typeface="+mn-ea"/>
                <a:cs typeface="+mn-cs"/>
              </a:defRPr>
            </a:lvl2pPr>
            <a:lvl3pPr marL="152345" indent="-152345" algn="l" defTabSz="1218732" rtl="0" eaLnBrk="1" latinLnBrk="0" hangingPunct="1">
              <a:defRPr lang="en-US" sz="2700" kern="1200" dirty="0" smtClean="0">
                <a:solidFill>
                  <a:schemeClr val="accent2"/>
                </a:solidFill>
                <a:latin typeface="Ciscolight" pitchFamily="2" charset="0"/>
                <a:ea typeface="+mn-ea"/>
                <a:cs typeface="+mn-cs"/>
              </a:defRPr>
            </a:lvl3pPr>
            <a:lvl4pPr marL="152345" indent="-152345" algn="l" defTabSz="1218732" rtl="0" eaLnBrk="1" latinLnBrk="0" hangingPunct="1">
              <a:defRPr lang="en-US" sz="2700" kern="1200" dirty="0" smtClean="0">
                <a:solidFill>
                  <a:schemeClr val="accent2"/>
                </a:solidFill>
                <a:latin typeface="Ciscolight" pitchFamily="2" charset="0"/>
                <a:ea typeface="+mn-ea"/>
                <a:cs typeface="+mn-cs"/>
              </a:defRPr>
            </a:lvl4pPr>
            <a:lvl5pPr marL="152345" indent="-152345" algn="l" defTabSz="1218732" rtl="0" eaLnBrk="1" latinLnBrk="0" hangingPunct="1">
              <a:defRPr lang="en-US" sz="2700" kern="1200" dirty="0" smtClean="0">
                <a:solidFill>
                  <a:schemeClr val="accent2"/>
                </a:solidFill>
                <a:latin typeface="Ciscolight" pitchFamily="2" charset="0"/>
                <a:ea typeface="+mn-ea"/>
                <a:cs typeface="+mn-cs"/>
              </a:defRPr>
            </a:lvl5pPr>
          </a:lstStyle>
          <a:p>
            <a:pPr lvl="0"/>
            <a:r>
              <a:rPr lang="en-US"/>
              <a:t>Click to edit Master text styles</a:t>
            </a:r>
          </a:p>
        </p:txBody>
      </p:sp>
      <p:sp>
        <p:nvSpPr>
          <p:cNvPr id="2" name="Slide Title"/>
          <p:cNvSpPr>
            <a:spLocks noGrp="1"/>
          </p:cNvSpPr>
          <p:nvPr userDrawn="1">
            <p:ph type="title"/>
          </p:nvPr>
        </p:nvSpPr>
        <p:spPr>
          <a:xfrm>
            <a:off x="583842" y="460552"/>
            <a:ext cx="9857339" cy="914400"/>
          </a:xfrm>
        </p:spPr>
        <p:txBody>
          <a:bodyPr/>
          <a:lstStyle/>
          <a:p>
            <a:r>
              <a:rPr lang="en-US"/>
              <a:t>Click to edit Master title style</a:t>
            </a:r>
            <a:endParaRPr lang="en-US" dirty="0"/>
          </a:p>
        </p:txBody>
      </p:sp>
      <p:sp>
        <p:nvSpPr>
          <p:cNvPr id="19" name="Bullet text"/>
          <p:cNvSpPr>
            <a:spLocks noGrp="1"/>
          </p:cNvSpPr>
          <p:nvPr>
            <p:ph type="body" sz="quarter" idx="16"/>
          </p:nvPr>
        </p:nvSpPr>
        <p:spPr>
          <a:xfrm>
            <a:off x="583843" y="1639737"/>
            <a:ext cx="5074008" cy="3783163"/>
          </a:xfrm>
          <a:prstGeom prst="rect">
            <a:avLst/>
          </a:prstGeom>
        </p:spPr>
        <p:txBody>
          <a:bodyPr>
            <a:noAutofit/>
          </a:bodyPr>
          <a:lstStyle>
            <a:lvl1pPr marL="224327" indent="-224327">
              <a:lnSpc>
                <a:spcPct val="95000"/>
              </a:lnSpc>
              <a:buSzPct val="85000"/>
              <a:buFont typeface="Calibri" panose="020F0502020204030204" pitchFamily="34" charset="0"/>
              <a:buChar char="•"/>
              <a:defRPr sz="2400">
                <a:solidFill>
                  <a:schemeClr val="tx1"/>
                </a:solidFill>
              </a:defRPr>
            </a:lvl1pPr>
            <a:lvl2pPr marL="458788" indent="-228600">
              <a:lnSpc>
                <a:spcPct val="95000"/>
              </a:lnSpc>
              <a:buFont typeface="Calibri" panose="020F0502020204030204" pitchFamily="34" charset="0"/>
              <a:buChar char="−"/>
              <a:defRPr sz="2000"/>
            </a:lvl2pPr>
            <a:lvl3pPr>
              <a:defRPr sz="2100"/>
            </a:lvl3pPr>
            <a:lvl4pPr>
              <a:defRPr sz="1900"/>
            </a:lvl4pPr>
            <a:lvl5pPr>
              <a:defRPr sz="1600"/>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318371307"/>
      </p:ext>
    </p:extLst>
  </p:cSld>
  <p:clrMapOvr>
    <a:masterClrMapping/>
  </p:clrMapOvr>
  <p:transition>
    <p:fade/>
  </p:transition>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gue slide">
    <p:spTree>
      <p:nvGrpSpPr>
        <p:cNvPr id="1" name=""/>
        <p:cNvGrpSpPr/>
        <p:nvPr/>
      </p:nvGrpSpPr>
      <p:grpSpPr>
        <a:xfrm>
          <a:off x="0" y="0"/>
          <a:ext cx="0" cy="0"/>
          <a:chOff x="0" y="0"/>
          <a:chExt cx="0" cy="0"/>
        </a:xfrm>
      </p:grpSpPr>
      <p:sp>
        <p:nvSpPr>
          <p:cNvPr id="12" name="Pink: 43%"/>
          <p:cNvSpPr/>
          <p:nvPr userDrawn="1"/>
        </p:nvSpPr>
        <p:spPr bwMode="gray">
          <a:xfrm>
            <a:off x="10782300" y="0"/>
            <a:ext cx="689705" cy="6858000"/>
          </a:xfrm>
          <a:prstGeom prst="rect">
            <a:avLst/>
          </a:prstGeom>
          <a:solidFill>
            <a:srgbClr val="E45785">
              <a:alpha val="56863"/>
            </a:srgbClr>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600"/>
              </a:spcBef>
              <a:spcAft>
                <a:spcPts val="0"/>
              </a:spcAft>
              <a:buSzPct val="115000"/>
            </a:pPr>
            <a:endParaRPr lang="en-US" sz="3200" dirty="0">
              <a:latin typeface="+mn-lt"/>
            </a:endParaRPr>
          </a:p>
        </p:txBody>
      </p:sp>
      <p:sp>
        <p:nvSpPr>
          <p:cNvPr id="15" name="Background pink"/>
          <p:cNvSpPr/>
          <p:nvPr userDrawn="1"/>
        </p:nvSpPr>
        <p:spPr bwMode="auto">
          <a:xfrm>
            <a:off x="1" y="0"/>
            <a:ext cx="11119104" cy="6858000"/>
          </a:xfrm>
          <a:prstGeom prst="rect">
            <a:avLst/>
          </a:prstGeom>
          <a:solidFill>
            <a:schemeClr val="accent1"/>
          </a:solidFill>
          <a:ln w="12700" algn="ctr">
            <a:noFill/>
            <a:miter lim="800000"/>
            <a:headEnd/>
            <a:tailEnd/>
          </a:ln>
          <a:effectLst/>
        </p:spPr>
        <p:txBody>
          <a:bodyPr rot="0" spcFirstLastPara="0" vertOverflow="overflow" horzOverflow="overflow" vert="horz" wrap="square" lIns="121899" tIns="60949" rIns="121899" bIns="60949" numCol="1" spcCol="0" rtlCol="0" fromWordArt="0" anchor="ctr" anchorCtr="0" forceAA="0" compatLnSpc="1">
            <a:prstTxWarp prst="textNoShape">
              <a:avLst/>
            </a:prstTxWarp>
            <a:noAutofit/>
          </a:bodyPr>
          <a:lstStyle/>
          <a:p>
            <a:pPr algn="ctr">
              <a:lnSpc>
                <a:spcPct val="80000"/>
              </a:lnSpc>
              <a:spcBef>
                <a:spcPts val="1600"/>
              </a:spcBef>
              <a:spcAft>
                <a:spcPts val="0"/>
              </a:spcAft>
              <a:buSzPct val="115000"/>
            </a:pPr>
            <a:endParaRPr lang="en-US" sz="3200" dirty="0">
              <a:latin typeface="+mn-lt"/>
            </a:endParaRPr>
          </a:p>
        </p:txBody>
      </p:sp>
      <p:sp>
        <p:nvSpPr>
          <p:cNvPr id="17" name="Pink: 54%"/>
          <p:cNvSpPr/>
          <p:nvPr userDrawn="1"/>
        </p:nvSpPr>
        <p:spPr bwMode="gray">
          <a:xfrm>
            <a:off x="10782300" y="0"/>
            <a:ext cx="1049449" cy="6858000"/>
          </a:xfrm>
          <a:prstGeom prst="rect">
            <a:avLst/>
          </a:prstGeom>
          <a:solidFill>
            <a:srgbClr val="E45785">
              <a:alpha val="45490"/>
            </a:srgbClr>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600"/>
              </a:spcBef>
              <a:spcAft>
                <a:spcPts val="0"/>
              </a:spcAft>
              <a:buSzPct val="115000"/>
            </a:pPr>
            <a:endParaRPr lang="en-US" sz="3200" dirty="0">
              <a:latin typeface="+mn-lt"/>
            </a:endParaRPr>
          </a:p>
        </p:txBody>
      </p:sp>
      <p:sp>
        <p:nvSpPr>
          <p:cNvPr id="18" name="Pink:65%"/>
          <p:cNvSpPr/>
          <p:nvPr userDrawn="1"/>
        </p:nvSpPr>
        <p:spPr bwMode="gray">
          <a:xfrm>
            <a:off x="11017189" y="2469"/>
            <a:ext cx="1177672" cy="6858000"/>
          </a:xfrm>
          <a:prstGeom prst="rect">
            <a:avLst/>
          </a:prstGeom>
          <a:solidFill>
            <a:srgbClr val="E45785">
              <a:alpha val="34902"/>
            </a:srgbClr>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600"/>
              </a:spcBef>
              <a:spcAft>
                <a:spcPts val="0"/>
              </a:spcAft>
              <a:buSzPct val="115000"/>
            </a:pPr>
            <a:r>
              <a:rPr lang="en-US" sz="3200" dirty="0">
                <a:latin typeface="+mn-lt"/>
              </a:rPr>
              <a:t> </a:t>
            </a:r>
          </a:p>
        </p:txBody>
      </p:sp>
      <p:cxnSp>
        <p:nvCxnSpPr>
          <p:cNvPr id="19" name="Footer_line"/>
          <p:cNvCxnSpPr/>
          <p:nvPr userDrawn="1"/>
        </p:nvCxnSpPr>
        <p:spPr bwMode="auto">
          <a:xfrm>
            <a:off x="1" y="6541707"/>
            <a:ext cx="11113840" cy="0"/>
          </a:xfrm>
          <a:prstGeom prst="line">
            <a:avLst/>
          </a:prstGeom>
          <a:solidFill>
            <a:schemeClr val="bg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Date" hidden="1"/>
          <p:cNvSpPr>
            <a:spLocks noGrp="1"/>
          </p:cNvSpPr>
          <p:nvPr userDrawn="1">
            <p:ph type="dt" sz="quarter" idx="17"/>
          </p:nvPr>
        </p:nvSpPr>
        <p:spPr>
          <a:xfrm>
            <a:off x="609600" y="6356350"/>
            <a:ext cx="2843213" cy="365125"/>
          </a:xfrm>
          <a:prstGeom prst="rect">
            <a:avLst/>
          </a:prstGeom>
        </p:spPr>
        <p:txBody>
          <a:bodyPr/>
          <a:lstStyle/>
          <a:p>
            <a:fld id="{04122083-5F1C-4B60-A9EF-EE0A01B04516}" type="datetimeFigureOut">
              <a:rPr lang="en-US" smtClean="0"/>
              <a:t>5/31/2023</a:t>
            </a:fld>
            <a:endParaRPr lang="en-US" dirty="0"/>
          </a:p>
        </p:txBody>
      </p:sp>
      <p:sp>
        <p:nvSpPr>
          <p:cNvPr id="4" name="Section title"/>
          <p:cNvSpPr>
            <a:spLocks noGrp="1"/>
          </p:cNvSpPr>
          <p:nvPr userDrawn="1">
            <p:ph type="body" sz="quarter" idx="12"/>
          </p:nvPr>
        </p:nvSpPr>
        <p:spPr bwMode="white">
          <a:xfrm>
            <a:off x="637179" y="2171235"/>
            <a:ext cx="9682338" cy="3027783"/>
          </a:xfrm>
          <a:prstGeom prst="rect">
            <a:avLst/>
          </a:prstGeom>
        </p:spPr>
        <p:txBody>
          <a:bodyPr wrap="square" anchor="t" anchorCtr="0">
            <a:noAutofit/>
          </a:bodyPr>
          <a:lstStyle>
            <a:lvl1pPr marL="0" indent="0" algn="l">
              <a:lnSpc>
                <a:spcPct val="100000"/>
              </a:lnSpc>
              <a:spcBef>
                <a:spcPts val="0"/>
              </a:spcBef>
              <a:buNone/>
              <a:defRPr sz="7000" b="0" cap="all" baseline="0">
                <a:solidFill>
                  <a:schemeClr val="bg1"/>
                </a:solidFill>
              </a:defRPr>
            </a:lvl1pPr>
            <a:lvl5pPr marL="1371360" indent="0">
              <a:buNone/>
              <a:defRPr/>
            </a:lvl5pPr>
          </a:lstStyle>
          <a:p>
            <a:pPr lvl="0"/>
            <a:r>
              <a:rPr lang="en-US"/>
              <a:t>Click to edit Master text styles</a:t>
            </a:r>
          </a:p>
        </p:txBody>
      </p:sp>
      <p:sp>
        <p:nvSpPr>
          <p:cNvPr id="29" name="Section number"/>
          <p:cNvSpPr>
            <a:spLocks noGrp="1"/>
          </p:cNvSpPr>
          <p:nvPr userDrawn="1">
            <p:ph type="body" sz="quarter" idx="16" hasCustomPrompt="1"/>
          </p:nvPr>
        </p:nvSpPr>
        <p:spPr bwMode="white">
          <a:xfrm>
            <a:off x="614319" y="1306287"/>
            <a:ext cx="9682338" cy="891075"/>
          </a:xfrm>
          <a:prstGeom prst="rect">
            <a:avLst/>
          </a:prstGeom>
        </p:spPr>
        <p:txBody>
          <a:bodyPr anchor="t" anchorCtr="0">
            <a:noAutofit/>
          </a:bodyPr>
          <a:lstStyle>
            <a:lvl1pPr marL="0" indent="0" algn="l">
              <a:lnSpc>
                <a:spcPct val="100000"/>
              </a:lnSpc>
              <a:spcBef>
                <a:spcPts val="0"/>
              </a:spcBef>
              <a:buNone/>
              <a:defRPr sz="7000" b="1" baseline="0">
                <a:solidFill>
                  <a:schemeClr val="tx1">
                    <a:lumMod val="50000"/>
                  </a:schemeClr>
                </a:solidFill>
              </a:defRPr>
            </a:lvl1pPr>
            <a:lvl5pPr marL="1371360" indent="0">
              <a:buNone/>
              <a:defRPr/>
            </a:lvl5pPr>
          </a:lstStyle>
          <a:p>
            <a:pPr lvl="0"/>
            <a:r>
              <a:rPr lang="en-US" dirty="0"/>
              <a:t>Edit #</a:t>
            </a:r>
          </a:p>
        </p:txBody>
      </p:sp>
      <p:sp>
        <p:nvSpPr>
          <p:cNvPr id="20" name="Footer_copyright"/>
          <p:cNvSpPr txBox="1">
            <a:spLocks/>
          </p:cNvSpPr>
          <p:nvPr userDrawn="1"/>
        </p:nvSpPr>
        <p:spPr>
          <a:xfrm>
            <a:off x="800158" y="6527656"/>
            <a:ext cx="2744799" cy="304221"/>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fontAlgn="auto">
              <a:spcBef>
                <a:spcPts val="0"/>
              </a:spcBef>
              <a:spcAft>
                <a:spcPts val="0"/>
              </a:spcAft>
              <a:buClrTx/>
              <a:buSzTx/>
              <a:buFontTx/>
              <a:buNone/>
              <a:defRPr/>
            </a:pPr>
            <a:r>
              <a:rPr lang="en-US" sz="900" kern="0" dirty="0">
                <a:solidFill>
                  <a:schemeClr val="bg1">
                    <a:lumMod val="75000"/>
                  </a:schemeClr>
                </a:solidFill>
              </a:rPr>
              <a:t>©2017 Check Point Software Technologies</a:t>
            </a:r>
            <a:r>
              <a:rPr lang="en-US" sz="900" kern="0" baseline="0" dirty="0">
                <a:solidFill>
                  <a:schemeClr val="bg1">
                    <a:lumMod val="75000"/>
                  </a:schemeClr>
                </a:solidFill>
              </a:rPr>
              <a:t> </a:t>
            </a:r>
            <a:r>
              <a:rPr lang="en-US" sz="900" kern="0" dirty="0">
                <a:solidFill>
                  <a:schemeClr val="bg1">
                    <a:lumMod val="75000"/>
                  </a:schemeClr>
                </a:solidFill>
              </a:rPr>
              <a:t>Ltd. </a:t>
            </a:r>
          </a:p>
        </p:txBody>
      </p:sp>
    </p:spTree>
    <p:extLst>
      <p:ext uri="{BB962C8B-B14F-4D97-AF65-F5344CB8AC3E}">
        <p14:creationId xmlns:p14="http://schemas.microsoft.com/office/powerpoint/2010/main" val="1399437414"/>
      </p:ext>
    </p:extLst>
  </p:cSld>
  <p:clrMapOvr>
    <a:masterClrMapping/>
  </p:clrMapOvr>
  <p:transition>
    <p:fade/>
  </p:transition>
  <p:hf sldNum="0" hdr="0" dt="0"/>
</p:sldLayout>
</file>

<file path=ppt/slideMasters/_rels/slideMaster1.xml.rels><?xml version="1.0" encoding="UTF-8" ?><Relationships xmlns="http://schemas.openxmlformats.org/package/2006/relationships"><Relationship Target="../slideLayouts/slideLayout8.xml" Type="http://schemas.openxmlformats.org/officeDocument/2006/relationships/slideLayout" Id="rId8"></Relationship><Relationship Target="../theme/theme1.xml" Type="http://schemas.openxmlformats.org/officeDocument/2006/relationships/theme" Id="rId13"></Relationship><Relationship Target="../slideLayouts/slideLayout3.xml" Type="http://schemas.openxmlformats.org/officeDocument/2006/relationships/slideLayout" Id="rId3"></Relationship><Relationship Target="../slideLayouts/slideLayout7.xml" Type="http://schemas.openxmlformats.org/officeDocument/2006/relationships/slideLayout" Id="rId7"></Relationship><Relationship Target="../slideLayouts/slideLayout12.xml" Type="http://schemas.openxmlformats.org/officeDocument/2006/relationships/slideLayout" Id="rId12"></Relationship><Relationship Target="../slideLayouts/slideLayout2.xml" Type="http://schemas.openxmlformats.org/officeDocument/2006/relationships/slideLayout" Id="rId2"></Relationship><Relationship Target="../slideLayouts/slideLayout1.xml" Type="http://schemas.openxmlformats.org/officeDocument/2006/relationships/slideLayout" Id="rId1"></Relationship><Relationship Target="../slideLayouts/slideLayout6.xml" Type="http://schemas.openxmlformats.org/officeDocument/2006/relationships/slideLayout" Id="rId6"></Relationship><Relationship Target="../slideLayouts/slideLayout11.xml" Type="http://schemas.openxmlformats.org/officeDocument/2006/relationships/slideLayout" Id="rId11"></Relationship><Relationship Target="../slideLayouts/slideLayout5.xml" Type="http://schemas.openxmlformats.org/officeDocument/2006/relationships/slideLayout" Id="rId5"></Relationship><Relationship Target="../media/image2.emf" Type="http://schemas.openxmlformats.org/officeDocument/2006/relationships/image" Id="rId15"></Relationship><Relationship Target="../slideLayouts/slideLayout10.xml" Type="http://schemas.openxmlformats.org/officeDocument/2006/relationships/slideLayout" Id="rId10"></Relationship><Relationship Target="../slideLayouts/slideLayout4.xml" Type="http://schemas.openxmlformats.org/officeDocument/2006/relationships/slideLayout" Id="rId4"></Relationship><Relationship Target="../slideLayouts/slideLayout9.xml" Type="http://schemas.openxmlformats.org/officeDocument/2006/relationships/slideLayout" Id="rId9"></Relationship><Relationship Target="../media/image1.emf" Type="http://schemas.openxmlformats.org/officeDocument/2006/relationships/image" Id="rId14"></Relationshi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ooter_page number"/>
          <p:cNvSpPr txBox="1">
            <a:spLocks/>
          </p:cNvSpPr>
          <p:nvPr/>
        </p:nvSpPr>
        <p:spPr>
          <a:xfrm>
            <a:off x="10006331" y="6556249"/>
            <a:ext cx="1840451" cy="269820"/>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r" fontAlgn="auto">
              <a:spcBef>
                <a:spcPts val="0"/>
              </a:spcBef>
              <a:spcAft>
                <a:spcPts val="0"/>
              </a:spcAft>
              <a:buClrTx/>
              <a:buSzTx/>
              <a:buFontTx/>
              <a:buNone/>
              <a:defRPr/>
            </a:pPr>
            <a:fld id="{349D3042-9933-4C71-BBE3-FA9237566B45}" type="slidenum">
              <a:rPr lang="en-US" sz="1000" kern="0" smtClean="0">
                <a:solidFill>
                  <a:schemeClr val="accent1"/>
                </a:solidFill>
                <a:latin typeface="+mn-lt"/>
                <a:ea typeface="+mn-ea"/>
                <a:cs typeface="+mn-cs"/>
              </a:rPr>
              <a:pPr algn="r" fontAlgn="auto">
                <a:spcBef>
                  <a:spcPts val="0"/>
                </a:spcBef>
                <a:spcAft>
                  <a:spcPts val="0"/>
                </a:spcAft>
                <a:buClrTx/>
                <a:buSzTx/>
                <a:buFontTx/>
                <a:buNone/>
                <a:defRPr/>
              </a:pPr>
              <a:t>‹#›</a:t>
            </a:fld>
            <a:endParaRPr lang="en-US" sz="1100" kern="0" dirty="0">
              <a:solidFill>
                <a:schemeClr val="accent1"/>
              </a:solidFill>
              <a:latin typeface="+mn-lt"/>
              <a:ea typeface="+mn-ea"/>
              <a:cs typeface="+mn-cs"/>
            </a:endParaRPr>
          </a:p>
        </p:txBody>
      </p:sp>
      <p:sp>
        <p:nvSpPr>
          <p:cNvPr id="2" name="Footer_security classification"/>
          <p:cNvSpPr>
            <a:spLocks noGrp="1"/>
          </p:cNvSpPr>
          <p:nvPr>
            <p:ph type="ftr" sz="quarter" idx="3"/>
          </p:nvPr>
        </p:nvSpPr>
        <p:spPr>
          <a:xfrm>
            <a:off x="5929630" y="6533388"/>
            <a:ext cx="3799400" cy="301752"/>
          </a:xfrm>
          <a:prstGeom prst="rect">
            <a:avLst/>
          </a:prstGeom>
        </p:spPr>
        <p:txBody>
          <a:bodyPr vert="horz" lIns="121899" tIns="60949" rIns="121899" bIns="60949" rtlCol="0" anchor="ctr"/>
          <a:lstStyle>
            <a:lvl1pPr algn="ctr">
              <a:defRPr sz="900">
                <a:solidFill>
                  <a:schemeClr val="tx2"/>
                </a:solidFill>
                <a:latin typeface="+mn-lt"/>
              </a:defRPr>
            </a:lvl1pPr>
          </a:lstStyle>
          <a:p>
            <a:r>
              <a:rPr lang="en-US"/>
              <a:t> [Restricted] for designated teams ​</a:t>
            </a:r>
            <a:endParaRPr lang="en-US" dirty="0"/>
          </a:p>
        </p:txBody>
      </p:sp>
      <p:sp>
        <p:nvSpPr>
          <p:cNvPr id="8" name="Footer_copyright"/>
          <p:cNvSpPr txBox="1">
            <a:spLocks/>
          </p:cNvSpPr>
          <p:nvPr/>
        </p:nvSpPr>
        <p:spPr>
          <a:xfrm>
            <a:off x="800158" y="6527656"/>
            <a:ext cx="2744799" cy="304221"/>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fontAlgn="auto">
              <a:spcBef>
                <a:spcPts val="0"/>
              </a:spcBef>
              <a:spcAft>
                <a:spcPts val="0"/>
              </a:spcAft>
              <a:buClrTx/>
              <a:buSzTx/>
              <a:buFontTx/>
              <a:buNone/>
              <a:defRPr/>
            </a:pPr>
            <a:r>
              <a:rPr lang="en-US" sz="900" kern="0" dirty="0">
                <a:solidFill>
                  <a:schemeClr val="tx2"/>
                </a:solidFill>
              </a:rPr>
              <a:t>©2017 Check Point Software Technologies</a:t>
            </a:r>
            <a:r>
              <a:rPr lang="en-US" sz="900" kern="0" baseline="0" dirty="0">
                <a:solidFill>
                  <a:schemeClr val="tx2"/>
                </a:solidFill>
              </a:rPr>
              <a:t> </a:t>
            </a:r>
            <a:r>
              <a:rPr lang="en-US" sz="900" kern="0" dirty="0">
                <a:solidFill>
                  <a:schemeClr val="tx2"/>
                </a:solidFill>
              </a:rPr>
              <a:t>Ltd. </a:t>
            </a:r>
          </a:p>
        </p:txBody>
      </p:sp>
      <p:sp>
        <p:nvSpPr>
          <p:cNvPr id="3" name="Date" hidden="1"/>
          <p:cNvSpPr>
            <a:spLocks noGrp="1"/>
          </p:cNvSpPr>
          <p:nvPr>
            <p:ph type="dt" sz="half" idx="2"/>
          </p:nvPr>
        </p:nvSpPr>
        <p:spPr>
          <a:xfrm>
            <a:off x="609600" y="6356350"/>
            <a:ext cx="2843213"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5138E8-3F3E-4DC5-A5FA-50868B94627A}" type="datetimeFigureOut">
              <a:rPr lang="en-US" smtClean="0"/>
              <a:t>5/31/2023</a:t>
            </a:fld>
            <a:endParaRPr lang="en-US" dirty="0"/>
          </a:p>
        </p:txBody>
      </p:sp>
      <p:sp>
        <p:nvSpPr>
          <p:cNvPr id="11" name="Bullet text"/>
          <p:cNvSpPr>
            <a:spLocks noGrp="1" noChangeArrowheads="1"/>
          </p:cNvSpPr>
          <p:nvPr>
            <p:ph type="body" idx="1"/>
          </p:nvPr>
        </p:nvSpPr>
        <p:spPr bwMode="auto">
          <a:xfrm>
            <a:off x="583842" y="1534473"/>
            <a:ext cx="11022371" cy="476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dirty="0"/>
              <a:t>First Level</a:t>
            </a:r>
          </a:p>
          <a:p>
            <a:pPr lvl="1"/>
            <a:r>
              <a:rPr lang="en-US" dirty="0"/>
              <a:t>Second level</a:t>
            </a:r>
          </a:p>
          <a:p>
            <a:pPr lvl="2"/>
            <a:r>
              <a:rPr lang="en-US" dirty="0"/>
              <a:t>Third level</a:t>
            </a:r>
          </a:p>
          <a:p>
            <a:pPr lvl="0"/>
            <a:endParaRPr lang="en-US" dirty="0"/>
          </a:p>
          <a:p>
            <a:pPr lvl="0"/>
            <a:endParaRPr lang="en-US" dirty="0"/>
          </a:p>
        </p:txBody>
      </p:sp>
      <p:sp>
        <p:nvSpPr>
          <p:cNvPr id="58371" name="Slide Title"/>
          <p:cNvSpPr>
            <a:spLocks noGrp="1" noChangeArrowheads="1"/>
          </p:cNvSpPr>
          <p:nvPr>
            <p:ph type="title"/>
          </p:nvPr>
        </p:nvSpPr>
        <p:spPr bwMode="auto">
          <a:xfrm>
            <a:off x="583842" y="460552"/>
            <a:ext cx="9857339"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a:t>Click to edit Master title style</a:t>
            </a:r>
            <a:endParaRPr lang="en-US" dirty="0"/>
          </a:p>
        </p:txBody>
      </p:sp>
      <p:grpSp>
        <p:nvGrpSpPr>
          <p:cNvPr id="91" name="Group 90"/>
          <p:cNvGrpSpPr/>
          <p:nvPr/>
        </p:nvGrpSpPr>
        <p:grpSpPr>
          <a:xfrm>
            <a:off x="0" y="6430508"/>
            <a:ext cx="12188825" cy="101600"/>
            <a:chOff x="-76200" y="6495052"/>
            <a:chExt cx="12188825" cy="101600"/>
          </a:xfrm>
        </p:grpSpPr>
        <p:cxnSp>
          <p:nvCxnSpPr>
            <p:cNvPr id="92" name="Footer line"/>
            <p:cNvCxnSpPr/>
            <p:nvPr userDrawn="1"/>
          </p:nvCxnSpPr>
          <p:spPr bwMode="auto">
            <a:xfrm>
              <a:off x="-76200" y="6541347"/>
              <a:ext cx="831574" cy="0"/>
            </a:xfrm>
            <a:prstGeom prst="line">
              <a:avLst/>
            </a:prstGeom>
            <a:solidFill>
              <a:schemeClr val="bg1"/>
            </a:solid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93" name="Picture 2"/>
            <p:cNvPicPr>
              <a:picLocks noChangeAspect="1" noChangeArrowheads="1"/>
            </p:cNvPicPr>
            <p:nvPr userDrawn="1"/>
          </p:nvPicPr>
          <p:blipFill>
            <a:blip r:embed="rId14">
              <a:extLst>
                <a:ext uri="{28A0092B-C50C-407E-A947-70E740481C1C}">
                  <a14:useLocalDpi xmlns:a14="http://schemas.microsoft.com/office/drawing/2010/main"/>
                </a:ext>
              </a:extLst>
            </a:blip>
            <a:srcRect/>
            <a:stretch>
              <a:fillRect/>
            </a:stretch>
          </p:blipFill>
          <p:spPr bwMode="auto">
            <a:xfrm>
              <a:off x="846476" y="6495052"/>
              <a:ext cx="3251200" cy="10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4" name="Footer line"/>
            <p:cNvCxnSpPr/>
            <p:nvPr userDrawn="1"/>
          </p:nvCxnSpPr>
          <p:spPr bwMode="auto">
            <a:xfrm>
              <a:off x="4161767" y="6545184"/>
              <a:ext cx="7950858" cy="0"/>
            </a:xfrm>
            <a:prstGeom prst="line">
              <a:avLst/>
            </a:prstGeom>
            <a:solidFill>
              <a:schemeClr val="bg1"/>
            </a:solid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pic>
        <p:nvPicPr>
          <p:cNvPr id="2051" name="Picture 3"/>
          <p:cNvPicPr>
            <a:picLocks noChangeAspect="1" noChangeArrowheads="1"/>
          </p:cNvPicPr>
          <p:nvPr userDrawn="1"/>
        </p:nvPicPr>
        <p:blipFill>
          <a:blip r:embed="rId15">
            <a:extLst>
              <a:ext uri="{28A0092B-C50C-407E-A947-70E740481C1C}">
                <a14:useLocalDpi xmlns:a14="http://schemas.microsoft.com/office/drawing/2010/main"/>
              </a:ext>
            </a:extLst>
          </a:blip>
          <a:srcRect/>
          <a:stretch>
            <a:fillRect/>
          </a:stretch>
        </p:blipFill>
        <p:spPr bwMode="auto">
          <a:xfrm>
            <a:off x="10570106" y="201999"/>
            <a:ext cx="1289304" cy="808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871122"/>
      </p:ext>
    </p:extLst>
  </p:cSld>
  <p:clrMap bg1="lt1" tx1="dk1" bg2="lt2" tx2="dk2" accent1="accent1" accent2="accent2" accent3="accent3" accent4="accent4" accent5="accent5" accent6="accent6" hlink="hlink" folHlink="folHlink"/>
  <p:sldLayoutIdLst>
    <p:sldLayoutId id="2147483850" r:id="rId1"/>
    <p:sldLayoutId id="2147483869" r:id="rId2"/>
    <p:sldLayoutId id="2147483826" r:id="rId3"/>
    <p:sldLayoutId id="2147483841" r:id="rId4"/>
    <p:sldLayoutId id="2147483842" r:id="rId5"/>
    <p:sldLayoutId id="2147483871" r:id="rId6"/>
    <p:sldLayoutId id="2147483872" r:id="rId7"/>
    <p:sldLayoutId id="2147483765" r:id="rId8"/>
    <p:sldLayoutId id="2147483764" r:id="rId9"/>
    <p:sldLayoutId id="2147483870" r:id="rId10"/>
    <p:sldLayoutId id="2147483873" r:id="rId11"/>
    <p:sldLayoutId id="2147483874" r:id="rId12"/>
  </p:sldLayoutIdLst>
  <p:transition>
    <p:fade/>
  </p:transition>
  <p:hf sldNum="0" hdr="0" dt="0"/>
  <p:txStyles>
    <p:titleStyle>
      <a:lvl1pPr algn="l" rtl="0" eaLnBrk="1" fontAlgn="base" hangingPunct="1">
        <a:lnSpc>
          <a:spcPct val="85000"/>
        </a:lnSpc>
        <a:spcBef>
          <a:spcPct val="0"/>
        </a:spcBef>
        <a:spcAft>
          <a:spcPct val="0"/>
        </a:spcAft>
        <a:defRPr sz="3400" b="1">
          <a:solidFill>
            <a:schemeClr val="accent1"/>
          </a:solidFill>
          <a:latin typeface="+mj-lt"/>
          <a:ea typeface="+mj-ea"/>
          <a:cs typeface="+mj-cs"/>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p:titleStyle>
    <p:bodyStyle>
      <a:lvl1pPr marL="228600" indent="-228600" algn="l" rtl="0" eaLnBrk="1" fontAlgn="base" hangingPunct="1">
        <a:lnSpc>
          <a:spcPct val="95000"/>
        </a:lnSpc>
        <a:spcBef>
          <a:spcPts val="1000"/>
        </a:spcBef>
        <a:spcAft>
          <a:spcPct val="0"/>
        </a:spcAft>
        <a:buClr>
          <a:schemeClr val="accent1"/>
        </a:buClr>
        <a:buSzPct val="85000"/>
        <a:buFont typeface="Calibri" panose="020F0502020204030204" pitchFamily="34" charset="0"/>
        <a:buChar char="•"/>
        <a:defRPr lang="en-US" sz="2800" dirty="0" smtClean="0">
          <a:solidFill>
            <a:schemeClr val="tx1"/>
          </a:solidFill>
          <a:latin typeface="+mn-lt"/>
          <a:ea typeface="+mn-ea"/>
          <a:cs typeface="Arial" pitchFamily="34" charset="0"/>
        </a:defRPr>
      </a:lvl1pPr>
      <a:lvl2pPr marL="576072" indent="-228600" algn="l" rtl="0" eaLnBrk="1" fontAlgn="base" hangingPunct="1">
        <a:lnSpc>
          <a:spcPct val="95000"/>
        </a:lnSpc>
        <a:spcBef>
          <a:spcPts val="800"/>
        </a:spcBef>
        <a:spcAft>
          <a:spcPct val="0"/>
        </a:spcAft>
        <a:buClr>
          <a:schemeClr val="accent1"/>
        </a:buClr>
        <a:buSzPct val="100000"/>
        <a:buFont typeface="Calibri" panose="020F0502020204030204" pitchFamily="34" charset="0"/>
        <a:buChar char="̶"/>
        <a:defRPr lang="en-US" sz="2400" dirty="0" smtClean="0">
          <a:solidFill>
            <a:schemeClr val="tx1"/>
          </a:solidFill>
          <a:latin typeface="+mn-lt"/>
        </a:defRPr>
      </a:lvl2pPr>
      <a:lvl3pPr marL="886968" indent="-228600" algn="l" rtl="0" eaLnBrk="1" fontAlgn="base" hangingPunct="1">
        <a:lnSpc>
          <a:spcPct val="95000"/>
        </a:lnSpc>
        <a:spcBef>
          <a:spcPts val="800"/>
        </a:spcBef>
        <a:spcAft>
          <a:spcPct val="0"/>
        </a:spcAft>
        <a:buClr>
          <a:schemeClr val="accent1"/>
        </a:buClr>
        <a:buSzPct val="100000"/>
        <a:buFont typeface="Calibri" panose="020F0502020204030204" pitchFamily="34" charset="0"/>
        <a:buChar char="̶"/>
        <a:defRPr lang="en-US" sz="2000" dirty="0" smtClean="0">
          <a:solidFill>
            <a:schemeClr val="tx1"/>
          </a:solidFill>
          <a:latin typeface="+mn-lt"/>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Relationships xmlns="http://schemas.openxmlformats.org/package/2006/relationships"><Relationship Target="../media/image7.png" Type="http://schemas.openxmlformats.org/officeDocument/2006/relationships/image" Id="rId3"></Relationship><Relationship Target="../notesSlides/notesSlide1.xml" Type="http://schemas.openxmlformats.org/officeDocument/2006/relationships/notesSlide" Id="rId2"></Relationship><Relationship Target="../slideLayouts/slideLayout1.xml" Type="http://schemas.openxmlformats.org/officeDocument/2006/relationships/slideLayout" Id="rId1"></Relationship></Relationships>
</file>

<file path=ppt/slides/_rels/slide10.xml.rels><?xml version="1.0" encoding="UTF-8" ?><Relationships xmlns="http://schemas.openxmlformats.org/package/2006/relationships"><Relationship Target="../media/image19.png" Type="http://schemas.openxmlformats.org/officeDocument/2006/relationships/image" Id="rId3"></Relationship><Relationship Target="../notesSlides/notesSlide9.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11.xml.rels><?xml version="1.0" encoding="UTF-8" ?><Relationships xmlns="http://schemas.openxmlformats.org/package/2006/relationships"><Relationship Target="../media/image7.png" Type="http://schemas.openxmlformats.org/officeDocument/2006/relationships/image" Id="rId2"></Relationship><Relationship Target="../slideLayouts/slideLayout9.xml" Type="http://schemas.openxmlformats.org/officeDocument/2006/relationships/slideLayout" Id="rId1"></Relationship></Relationships>
</file>

<file path=ppt/slides/_rels/slide12.xml.rels><?xml version="1.0" encoding="UTF-8" ?><Relationships xmlns="http://schemas.openxmlformats.org/package/2006/relationships"><Relationship Target="../notesSlides/notesSlide10.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13.xml.rels><?xml version="1.0" encoding="UTF-8" ?><Relationships xmlns="http://schemas.openxmlformats.org/package/2006/relationships"><Relationship Target="../media/image7.png" Type="http://schemas.openxmlformats.org/officeDocument/2006/relationships/image" Id="rId2"></Relationship><Relationship Target="../slideLayouts/slideLayout9.xml" Type="http://schemas.openxmlformats.org/officeDocument/2006/relationships/slideLayout" Id="rId1"></Relationship></Relationships>
</file>

<file path=ppt/slides/_rels/slide14.xml.rels><?xml version="1.0" encoding="UTF-8" ?><Relationships xmlns="http://schemas.openxmlformats.org/package/2006/relationships"><Relationship Target="../media/image20.png" Type="http://schemas.openxmlformats.org/officeDocument/2006/relationships/image" Id="rId3"></Relationship><Relationship Target="../notesSlides/notesSlide11.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15.xml.rels><?xml version="1.0" encoding="UTF-8" ?><Relationships xmlns="http://schemas.openxmlformats.org/package/2006/relationships"><Relationship Target="../media/image21.png" Type="http://schemas.openxmlformats.org/officeDocument/2006/relationships/image" Id="rId3"></Relationship><Relationship Target="../media/image25.png" Type="http://schemas.openxmlformats.org/officeDocument/2006/relationships/image" Id="rId7"></Relationship><Relationship Target="../notesSlides/notesSlide12.xml" Type="http://schemas.openxmlformats.org/officeDocument/2006/relationships/notesSlide" Id="rId2"></Relationship><Relationship Target="../slideLayouts/slideLayout3.xml" Type="http://schemas.openxmlformats.org/officeDocument/2006/relationships/slideLayout" Id="rId1"></Relationship><Relationship Target="../media/image24.png" Type="http://schemas.openxmlformats.org/officeDocument/2006/relationships/image" Id="rId6"></Relationship><Relationship Target="../media/image23.png" Type="http://schemas.openxmlformats.org/officeDocument/2006/relationships/image" Id="rId5"></Relationship><Relationship Target="../media/image22.png" Type="http://schemas.openxmlformats.org/officeDocument/2006/relationships/image" Id="rId4"></Relationship></Relationships>
</file>

<file path=ppt/slides/_rels/slide16.xml.rels><?xml version="1.0" encoding="UTF-8" ?><Relationships xmlns="http://schemas.openxmlformats.org/package/2006/relationships"><Relationship Target="../media/image27.png" Type="http://schemas.openxmlformats.org/officeDocument/2006/relationships/image" Id="rId8"></Relationship><Relationship Target="../media/image21.png" Type="http://schemas.openxmlformats.org/officeDocument/2006/relationships/image" Id="rId3"></Relationship><Relationship Target="../media/image26.png" Type="http://schemas.openxmlformats.org/officeDocument/2006/relationships/image" Id="rId7"></Relationship><Relationship Target="../notesSlides/notesSlide13.xml" Type="http://schemas.openxmlformats.org/officeDocument/2006/relationships/notesSlide" Id="rId2"></Relationship><Relationship Target="../slideLayouts/slideLayout3.xml" Type="http://schemas.openxmlformats.org/officeDocument/2006/relationships/slideLayout" Id="rId1"></Relationship><Relationship Target="../media/image24.png" Type="http://schemas.openxmlformats.org/officeDocument/2006/relationships/image" Id="rId6"></Relationship><Relationship Target="../media/image23.png" Type="http://schemas.openxmlformats.org/officeDocument/2006/relationships/image" Id="rId5"></Relationship><Relationship Target="../media/image22.png" Type="http://schemas.openxmlformats.org/officeDocument/2006/relationships/image" Id="rId4"></Relationship></Relationships>
</file>

<file path=ppt/slides/_rels/slide17.xml.rels><?xml version="1.0" encoding="UTF-8" ?><Relationships xmlns="http://schemas.openxmlformats.org/package/2006/relationships"><Relationship Target="../media/image10.emf" Type="http://schemas.openxmlformats.org/officeDocument/2006/relationships/image" Id="rId3"></Relationship><Relationship Target="../media/image13.emf" Type="http://schemas.openxmlformats.org/officeDocument/2006/relationships/image" Id="rId7"></Relationship><Relationship Target="../notesSlides/notesSlide14.xml" Type="http://schemas.openxmlformats.org/officeDocument/2006/relationships/notesSlide" Id="rId2"></Relationship><Relationship Target="../slideLayouts/slideLayout3.xml" Type="http://schemas.openxmlformats.org/officeDocument/2006/relationships/slideLayout" Id="rId1"></Relationship><Relationship Target="../media/image12.emf" Type="http://schemas.openxmlformats.org/officeDocument/2006/relationships/image" Id="rId6"></Relationship><Relationship Target="../media/image28.emf" Type="http://schemas.openxmlformats.org/officeDocument/2006/relationships/image" Id="rId5"></Relationship><Relationship Target="../media/image11.emf" Type="http://schemas.openxmlformats.org/officeDocument/2006/relationships/image" Id="rId4"></Relationship></Relationships>
</file>

<file path=ppt/slides/_rels/slide18.xml.rels><?xml version="1.0" encoding="UTF-8" ?><Relationships xmlns="http://schemas.openxmlformats.org/package/2006/relationships"><Relationship Target="../media/image29.png" Type="http://schemas.openxmlformats.org/officeDocument/2006/relationships/image" Id="rId3"></Relationship><Relationship Target="../notesSlides/notesSlide15.xml" Type="http://schemas.openxmlformats.org/officeDocument/2006/relationships/notesSlide" Id="rId2"></Relationship><Relationship Target="../slideLayouts/slideLayout11.xml" Type="http://schemas.openxmlformats.org/officeDocument/2006/relationships/slideLayout" Id="rId1"></Relationship></Relationships>
</file>

<file path=ppt/slides/_rels/slide19.xml.rels><?xml version="1.0" encoding="UTF-8" ?><Relationships xmlns="http://schemas.openxmlformats.org/package/2006/relationships"><Relationship Target="../media/image30.png" Type="http://schemas.openxmlformats.org/officeDocument/2006/relationships/image" Id="rId3"></Relationship><Relationship Target="../notesSlides/notesSlide16.xml" Type="http://schemas.openxmlformats.org/officeDocument/2006/relationships/notesSlide" Id="rId2"></Relationship><Relationship Target="../slideLayouts/slideLayout11.xml" Type="http://schemas.openxmlformats.org/officeDocument/2006/relationships/slideLayout" Id="rId1"></Relationship><Relationship Target="../media/image32.png" Type="http://schemas.openxmlformats.org/officeDocument/2006/relationships/image" Id="rId5"></Relationship><Relationship Target="../media/image31.png" Type="http://schemas.openxmlformats.org/officeDocument/2006/relationships/image" Id="rId4"></Relationship></Relationships>
</file>

<file path=ppt/slides/_rels/slide2.xml.rels><?xml version="1.0" encoding="UTF-8" ?><Relationships xmlns="http://schemas.openxmlformats.org/package/2006/relationships"><Relationship Target="../notesSlides/notesSlide2.xml" Type="http://schemas.openxmlformats.org/officeDocument/2006/relationships/notesSlide" Id="rId2"></Relationship><Relationship Target="../slideLayouts/slideLayout2.xml" Type="http://schemas.openxmlformats.org/officeDocument/2006/relationships/slideLayout" Id="rId1"></Relationship></Relationships>
</file>

<file path=ppt/slides/_rels/slide20.xml.rels><?xml version="1.0" encoding="UTF-8" ?><Relationships xmlns="http://schemas.openxmlformats.org/package/2006/relationships"><Relationship Target="../media/image33.png" Type="http://schemas.openxmlformats.org/officeDocument/2006/relationships/image" Id="rId2"></Relationship><Relationship Target="../slideLayouts/slideLayout12.xml" Type="http://schemas.openxmlformats.org/officeDocument/2006/relationships/slideLayout" Id="rId1"></Relationship></Relationships>
</file>

<file path=ppt/slides/_rels/slide21.xml.rels><?xml version="1.0" encoding="UTF-8" ?><Relationships xmlns="http://schemas.openxmlformats.org/package/2006/relationships"><Relationship Target="../media/image34.png" Type="http://schemas.openxmlformats.org/officeDocument/2006/relationships/image" Id="rId2"></Relationship><Relationship Target="../slideLayouts/slideLayout12.xml" Type="http://schemas.openxmlformats.org/officeDocument/2006/relationships/slideLayout" Id="rId1"></Relationship></Relationships>
</file>

<file path=ppt/slides/_rels/slide22.xml.rels><?xml version="1.0" encoding="UTF-8" ?><Relationships xmlns="http://schemas.openxmlformats.org/package/2006/relationships"><Relationship Target="../media/image35.png" Type="http://schemas.openxmlformats.org/officeDocument/2006/relationships/image" Id="rId3"></Relationship><Relationship Target="../notesSlides/notesSlide17.xml" Type="http://schemas.openxmlformats.org/officeDocument/2006/relationships/notesSlide" Id="rId2"></Relationship><Relationship Target="../slideLayouts/slideLayout12.xml" Type="http://schemas.openxmlformats.org/officeDocument/2006/relationships/slideLayout" Id="rId1"></Relationship><Relationship Target="../media/image36.png" Type="http://schemas.openxmlformats.org/officeDocument/2006/relationships/image" Id="rId4"></Relationship></Relationships>
</file>

<file path=ppt/slides/_rels/slide23.xml.rels><?xml version="1.0" encoding="UTF-8" ?><Relationships xmlns="http://schemas.openxmlformats.org/package/2006/relationships"><Relationship Target="../media/image37.png" Type="http://schemas.openxmlformats.org/officeDocument/2006/relationships/image" Id="rId3"></Relationship><Relationship Target="../notesSlides/notesSlide18.xml" Type="http://schemas.openxmlformats.org/officeDocument/2006/relationships/notesSlide" Id="rId2"></Relationship><Relationship Target="../slideLayouts/slideLayout12.xml" Type="http://schemas.openxmlformats.org/officeDocument/2006/relationships/slideLayout" Id="rId1"></Relationship></Relationships>
</file>

<file path=ppt/slides/_rels/slide24.xml.rels><?xml version="1.0" encoding="UTF-8" ?><Relationships xmlns="http://schemas.openxmlformats.org/package/2006/relationships"><Relationship Target="../media/image38.png" Type="http://schemas.openxmlformats.org/officeDocument/2006/relationships/image" Id="rId3"></Relationship><Relationship Target="../notesSlides/notesSlide19.xml" Type="http://schemas.openxmlformats.org/officeDocument/2006/relationships/notesSlide" Id="rId2"></Relationship><Relationship Target="../slideLayouts/slideLayout12.xml" Type="http://schemas.openxmlformats.org/officeDocument/2006/relationships/slideLayout" Id="rId1"></Relationship></Relationships>
</file>

<file path=ppt/slides/_rels/slide25.xml.rels><?xml version="1.0" encoding="UTF-8" ?><Relationships xmlns="http://schemas.openxmlformats.org/package/2006/relationships"><Relationship Target="../media/image40.png" Type="http://schemas.openxmlformats.org/officeDocument/2006/relationships/image" Id="rId3"></Relationship><Relationship Target="../media/image39.png" Type="http://schemas.openxmlformats.org/officeDocument/2006/relationships/image" Id="rId2"></Relationship><Relationship Target="../slideLayouts/slideLayout12.xml" Type="http://schemas.openxmlformats.org/officeDocument/2006/relationships/slideLayout" Id="rId1"></Relationship></Relationships>
</file>

<file path=ppt/slides/_rels/slide26.xml.rels><?xml version="1.0" encoding="UTF-8" ?><Relationships xmlns="http://schemas.openxmlformats.org/package/2006/relationships"><Relationship Target="../media/image41.png" Type="http://schemas.openxmlformats.org/officeDocument/2006/relationships/image" Id="rId2"></Relationship><Relationship Target="../slideLayouts/slideLayout12.xml" Type="http://schemas.openxmlformats.org/officeDocument/2006/relationships/slideLayout" Id="rId1"></Relationship></Relationships>
</file>

<file path=ppt/slides/_rels/slide27.xml.rels><?xml version="1.0" encoding="UTF-8" ?><Relationships xmlns="http://schemas.openxmlformats.org/package/2006/relationships"><Relationship Target="../media/image42.png" Type="http://schemas.openxmlformats.org/officeDocument/2006/relationships/image" Id="rId3"></Relationship><Relationship Target="../notesSlides/notesSlide20.xml" Type="http://schemas.openxmlformats.org/officeDocument/2006/relationships/notesSlide" Id="rId2"></Relationship><Relationship Target="../slideLayouts/slideLayout12.xml" Type="http://schemas.openxmlformats.org/officeDocument/2006/relationships/slideLayout" Id="rId1"></Relationship><Relationship Target="../media/image44.png" Type="http://schemas.openxmlformats.org/officeDocument/2006/relationships/image" Id="rId5"></Relationship><Relationship Target="../media/image43.png" Type="http://schemas.openxmlformats.org/officeDocument/2006/relationships/image" Id="rId4"></Relationship></Relationships>
</file>

<file path=ppt/slides/_rels/slide28.xml.rels><?xml version="1.0" encoding="UTF-8" ?><Relationships xmlns="http://schemas.openxmlformats.org/package/2006/relationships"><Relationship Target="../media/image45.png" Type="http://schemas.openxmlformats.org/officeDocument/2006/relationships/image" Id="rId3"></Relationship><Relationship Target="../notesSlides/notesSlide21.xml" Type="http://schemas.openxmlformats.org/officeDocument/2006/relationships/notesSlide" Id="rId2"></Relationship><Relationship Target="../slideLayouts/slideLayout12.xml" Type="http://schemas.openxmlformats.org/officeDocument/2006/relationships/slideLayout" Id="rId1"></Relationship></Relationships>
</file>

<file path=ppt/slides/_rels/slide29.xml.rels><?xml version="1.0" encoding="UTF-8" ?><Relationships xmlns="http://schemas.openxmlformats.org/package/2006/relationships"><Relationship Target="../media/image46.png" Type="http://schemas.openxmlformats.org/officeDocument/2006/relationships/image" Id="rId3"></Relationship><Relationship Target="../notesSlides/notesSlide22.xml" Type="http://schemas.openxmlformats.org/officeDocument/2006/relationships/notesSlide" Id="rId2"></Relationship><Relationship Target="../slideLayouts/slideLayout12.xml" Type="http://schemas.openxmlformats.org/officeDocument/2006/relationships/slideLayout" Id="rId1"></Relationship></Relationships>
</file>

<file path=ppt/slides/_rels/slide3.xml.rels><?xml version="1.0" encoding="UTF-8" ?><Relationships xmlns="http://schemas.openxmlformats.org/package/2006/relationships"><Relationship Target="../media/image8.png" Type="http://schemas.openxmlformats.org/officeDocument/2006/relationships/image" Id="rId3"></Relationship><Relationship Target="../notesSlides/notesSlide3.xml" Type="http://schemas.openxmlformats.org/officeDocument/2006/relationships/notesSlide" Id="rId2"></Relationship><Relationship Target="../slideLayouts/slideLayout6.xml" Type="http://schemas.openxmlformats.org/officeDocument/2006/relationships/slideLayout" Id="rId1"></Relationship></Relationships>
</file>

<file path=ppt/slides/_rels/slide30.xml.rels><?xml version="1.0" encoding="UTF-8" ?><Relationships xmlns="http://schemas.openxmlformats.org/package/2006/relationships"><Relationship Target="../media/image48.png" Type="http://schemas.openxmlformats.org/officeDocument/2006/relationships/image" Id="rId3"></Relationship><Relationship Target="../media/image47.png" Type="http://schemas.openxmlformats.org/officeDocument/2006/relationships/image" Id="rId2"></Relationship><Relationship Target="../slideLayouts/slideLayout12.xml" Type="http://schemas.openxmlformats.org/officeDocument/2006/relationships/slideLayout" Id="rId1"></Relationship></Relationships>
</file>

<file path=ppt/slides/_rels/slide31.xml.rels><?xml version="1.0" encoding="UTF-8" ?><Relationships xmlns="http://schemas.openxmlformats.org/package/2006/relationships"><Relationship Target="../media/image50.png" Type="http://schemas.openxmlformats.org/officeDocument/2006/relationships/image" Id="rId3"></Relationship><Relationship Target="../media/image49.png" Type="http://schemas.openxmlformats.org/officeDocument/2006/relationships/image" Id="rId2"></Relationship><Relationship Target="../slideLayouts/slideLayout12.xml" Type="http://schemas.openxmlformats.org/officeDocument/2006/relationships/slideLayout" Id="rId1"></Relationship></Relationships>
</file>

<file path=ppt/slides/_rels/slide32.xml.rels><?xml version="1.0" encoding="UTF-8" ?><Relationships xmlns="http://schemas.openxmlformats.org/package/2006/relationships"><Relationship Target="../media/image52.png" Type="http://schemas.openxmlformats.org/officeDocument/2006/relationships/image" Id="rId3"></Relationship><Relationship Target="../media/image51.png" Type="http://schemas.openxmlformats.org/officeDocument/2006/relationships/image" Id="rId2"></Relationship><Relationship Target="../slideLayouts/slideLayout12.xml" Type="http://schemas.openxmlformats.org/officeDocument/2006/relationships/slideLayout" Id="rId1"></Relationship></Relationships>
</file>

<file path=ppt/slides/_rels/slide33.xml.rels><?xml version="1.0" encoding="UTF-8" ?><Relationships xmlns="http://schemas.openxmlformats.org/package/2006/relationships"><Relationship Target="../media/image53.png" Type="http://schemas.openxmlformats.org/officeDocument/2006/relationships/image" Id="rId2"></Relationship><Relationship Target="../slideLayouts/slideLayout11.xml" Type="http://schemas.openxmlformats.org/officeDocument/2006/relationships/slideLayout" Id="rId1"></Relationship></Relationships>
</file>

<file path=ppt/slides/_rels/slide34.xml.rels><?xml version="1.0" encoding="UTF-8" ?><Relationships xmlns="http://schemas.openxmlformats.org/package/2006/relationships"><Relationship Target="../media/image54.png" Type="http://schemas.openxmlformats.org/officeDocument/2006/relationships/image" Id="rId2"></Relationship><Relationship Target="../slideLayouts/slideLayout11.xml" Type="http://schemas.openxmlformats.org/officeDocument/2006/relationships/slideLayout" Id="rId1"></Relationship></Relationships>
</file>

<file path=ppt/slides/_rels/slide35.xml.rels><?xml version="1.0" encoding="UTF-8" ?><Relationships xmlns="http://schemas.openxmlformats.org/package/2006/relationships"><Relationship Target="../media/image55.png" Type="http://schemas.openxmlformats.org/officeDocument/2006/relationships/image" Id="rId2"></Relationship><Relationship Target="../slideLayouts/slideLayout11.xml" Type="http://schemas.openxmlformats.org/officeDocument/2006/relationships/slideLayout" Id="rId1"></Relationship></Relationships>
</file>

<file path=ppt/slides/_rels/slide36.xml.rels><?xml version="1.0" encoding="UTF-8" ?><Relationships xmlns="http://schemas.openxmlformats.org/package/2006/relationships"><Relationship Target="../media/image56.png" Type="http://schemas.openxmlformats.org/officeDocument/2006/relationships/image" Id="rId3"></Relationship><Relationship TargetMode="External" Target="https://www.duckduckgo.com/" Type="http://schemas.openxmlformats.org/officeDocument/2006/relationships/hyperlink" Id="rId2"></Relationship><Relationship Target="../slideLayouts/slideLayout11.xml" Type="http://schemas.openxmlformats.org/officeDocument/2006/relationships/slideLayout" Id="rId1"></Relationship><Relationship Target="../media/image57.png" Type="http://schemas.openxmlformats.org/officeDocument/2006/relationships/image" Id="rId4"></Relationship></Relationships>
</file>

<file path=ppt/slides/_rels/slide37.xml.rels><?xml version="1.0" encoding="UTF-8" ?><Relationships xmlns="http://schemas.openxmlformats.org/package/2006/relationships"><Relationship Target="../media/image58.png" Type="http://schemas.openxmlformats.org/officeDocument/2006/relationships/image" Id="rId2"></Relationship><Relationship Target="../slideLayouts/slideLayout11.xml" Type="http://schemas.openxmlformats.org/officeDocument/2006/relationships/slideLayout" Id="rId1"></Relationship></Relationships>
</file>

<file path=ppt/slides/_rels/slide38.xml.rels><?xml version="1.0" encoding="UTF-8" ?><Relationships xmlns="http://schemas.openxmlformats.org/package/2006/relationships"><Relationship Target="../media/image59.png" Type="http://schemas.openxmlformats.org/officeDocument/2006/relationships/image" Id="rId3"></Relationship><Relationship TargetMode="External" Target="http://www.duckduckgo.com/" Type="http://schemas.openxmlformats.org/officeDocument/2006/relationships/hyperlink" Id="rId2"></Relationship><Relationship Target="../slideLayouts/slideLayout11.xml" Type="http://schemas.openxmlformats.org/officeDocument/2006/relationships/slideLayout" Id="rId1"></Relationship><Relationship Target="../media/image60.png" Type="http://schemas.openxmlformats.org/officeDocument/2006/relationships/image" Id="rId4"></Relationship></Relationships>
</file>

<file path=ppt/slides/_rels/slide39.xml.rels><?xml version="1.0" encoding="UTF-8" ?><Relationships xmlns="http://schemas.openxmlformats.org/package/2006/relationships"><Relationship Target="../media/image61.png" Type="http://schemas.openxmlformats.org/officeDocument/2006/relationships/image" Id="rId3"></Relationship><Relationship Target="../notesSlides/notesSlide23.xml" Type="http://schemas.openxmlformats.org/officeDocument/2006/relationships/notesSlide" Id="rId2"></Relationship><Relationship Target="../slideLayouts/slideLayout11.xml" Type="http://schemas.openxmlformats.org/officeDocument/2006/relationships/slideLayout" Id="rId1"></Relationship><Relationship Target="../media/image62.png" Type="http://schemas.openxmlformats.org/officeDocument/2006/relationships/image" Id="rId4"></Relationship></Relationships>
</file>

<file path=ppt/slides/_rels/slide4.xml.rels><?xml version="1.0" encoding="UTF-8" ?><Relationships xmlns="http://schemas.openxmlformats.org/package/2006/relationships"><Relationship Target="../notesSlides/notesSlide4.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40.xml.rels><?xml version="1.0" encoding="UTF-8" ?><Relationships xmlns="http://schemas.openxmlformats.org/package/2006/relationships"><Relationship Target="../media/image63.png" Type="http://schemas.openxmlformats.org/officeDocument/2006/relationships/image" Id="rId3"></Relationship><Relationship Target="../notesSlides/notesSlide24.xml" Type="http://schemas.openxmlformats.org/officeDocument/2006/relationships/notesSlide" Id="rId2"></Relationship><Relationship Target="../slideLayouts/slideLayout11.xml" Type="http://schemas.openxmlformats.org/officeDocument/2006/relationships/slideLayout" Id="rId1"></Relationship><Relationship Target="../media/image65.png" Type="http://schemas.openxmlformats.org/officeDocument/2006/relationships/image" Id="rId5"></Relationship><Relationship Target="../media/image64.png" Type="http://schemas.openxmlformats.org/officeDocument/2006/relationships/image" Id="rId4"></Relationship></Relationships>
</file>

<file path=ppt/slides/_rels/slide41.xml.rels><?xml version="1.0" encoding="UTF-8" ?><Relationships xmlns="http://schemas.openxmlformats.org/package/2006/relationships"><Relationship Target="../media/image7.png" Type="http://schemas.openxmlformats.org/officeDocument/2006/relationships/image" Id="rId3"></Relationship><Relationship Target="../notesSlides/notesSlide25.xml" Type="http://schemas.openxmlformats.org/officeDocument/2006/relationships/notesSlide" Id="rId2"></Relationship><Relationship Target="../slideLayouts/slideLayout9.xml" Type="http://schemas.openxmlformats.org/officeDocument/2006/relationships/slideLayout" Id="rId1"></Relationship></Relationships>
</file>

<file path=ppt/slides/_rels/slide42.xml.rels><?xml version="1.0" encoding="UTF-8" ?><Relationships xmlns="http://schemas.openxmlformats.org/package/2006/relationships"><Relationship Target="../notesSlides/notesSlide26.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43.xml.rels><?xml version="1.0" encoding="UTF-8" ?><Relationships xmlns="http://schemas.openxmlformats.org/package/2006/relationships"><Relationship Target="../media/image66.png" Type="http://schemas.openxmlformats.org/officeDocument/2006/relationships/image" Id="rId3"></Relationship><Relationship Target="../notesSlides/notesSlide27.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44.xml.rels><?xml version="1.0" encoding="UTF-8" ?><Relationships xmlns="http://schemas.openxmlformats.org/package/2006/relationships"><Relationship Target="../media/image24.png" Type="http://schemas.openxmlformats.org/officeDocument/2006/relationships/image" Id="rId8"></Relationship><Relationship Target="../media/image22.png" Type="http://schemas.openxmlformats.org/officeDocument/2006/relationships/image" Id="rId3"></Relationship><Relationship Target="../media/image27.png" Type="http://schemas.openxmlformats.org/officeDocument/2006/relationships/image" Id="rId7"></Relationship><Relationship Target="../notesSlides/notesSlide28.xml" Type="http://schemas.openxmlformats.org/officeDocument/2006/relationships/notesSlide" Id="rId2"></Relationship><Relationship Target="../slideLayouts/slideLayout3.xml" Type="http://schemas.openxmlformats.org/officeDocument/2006/relationships/slideLayout" Id="rId1"></Relationship><Relationship Target="../media/image25.png" Type="http://schemas.openxmlformats.org/officeDocument/2006/relationships/image" Id="rId6"></Relationship><Relationship Target="../media/image67.png" Type="http://schemas.openxmlformats.org/officeDocument/2006/relationships/image" Id="rId5"></Relationship><Relationship Target="../media/image23.png" Type="http://schemas.openxmlformats.org/officeDocument/2006/relationships/image" Id="rId4"></Relationship><Relationship Target="../media/image26.png" Type="http://schemas.openxmlformats.org/officeDocument/2006/relationships/image" Id="rId9"></Relationship></Relationships>
</file>

<file path=ppt/slides/_rels/slide45.xml.rels><?xml version="1.0" encoding="UTF-8" ?><Relationships xmlns="http://schemas.openxmlformats.org/package/2006/relationships"><Relationship Target="../media/image68.png" Type="http://schemas.openxmlformats.org/officeDocument/2006/relationships/image" Id="rId2"></Relationship><Relationship Target="../slideLayouts/slideLayout11.xml" Type="http://schemas.openxmlformats.org/officeDocument/2006/relationships/slideLayout" Id="rId1"></Relationship></Relationships>
</file>

<file path=ppt/slides/_rels/slide46.xml.rels><?xml version="1.0" encoding="UTF-8" ?><Relationships xmlns="http://schemas.openxmlformats.org/package/2006/relationships"><Relationship Target="../media/image69.png" Type="http://schemas.openxmlformats.org/officeDocument/2006/relationships/image" Id="rId3"></Relationship><Relationship Target="../notesSlides/notesSlide29.xml" Type="http://schemas.openxmlformats.org/officeDocument/2006/relationships/notesSlide" Id="rId2"></Relationship><Relationship Target="../slideLayouts/slideLayout11.xml" Type="http://schemas.openxmlformats.org/officeDocument/2006/relationships/slideLayout" Id="rId1"></Relationship><Relationship Target="../media/image70.png" Type="http://schemas.openxmlformats.org/officeDocument/2006/relationships/image" Id="rId4"></Relationship></Relationships>
</file>

<file path=ppt/slides/_rels/slide47.xml.rels><?xml version="1.0" encoding="UTF-8" ?><Relationships xmlns="http://schemas.openxmlformats.org/package/2006/relationships"><Relationship Target="../media/image72.png" Type="http://schemas.openxmlformats.org/officeDocument/2006/relationships/image" Id="rId3"></Relationship><Relationship Target="../media/image71.png" Type="http://schemas.openxmlformats.org/officeDocument/2006/relationships/image" Id="rId2"></Relationship><Relationship Target="../slideLayouts/slideLayout11.xml" Type="http://schemas.openxmlformats.org/officeDocument/2006/relationships/slideLayout" Id="rId1"></Relationship><Relationship Target="../media/image73.png" Type="http://schemas.openxmlformats.org/officeDocument/2006/relationships/image" Id="rId4"></Relationship></Relationships>
</file>

<file path=ppt/slides/_rels/slide48.xml.rels><?xml version="1.0" encoding="UTF-8" ?><Relationships xmlns="http://schemas.openxmlformats.org/package/2006/relationships"><Relationship Target="../media/image75.png" Type="http://schemas.openxmlformats.org/officeDocument/2006/relationships/image" Id="rId3"></Relationship><Relationship Target="../media/image74.png" Type="http://schemas.openxmlformats.org/officeDocument/2006/relationships/image" Id="rId2"></Relationship><Relationship Target="../slideLayouts/slideLayout6.xml" Type="http://schemas.openxmlformats.org/officeDocument/2006/relationships/slideLayout" Id="rId1"></Relationship></Relationships>
</file>

<file path=ppt/slides/_rels/slide49.xml.rels><?xml version="1.0" encoding="UTF-8" ?><Relationships xmlns="http://schemas.openxmlformats.org/package/2006/relationships"><Relationship Target="../media/image7.png" Type="http://schemas.openxmlformats.org/officeDocument/2006/relationships/image" Id="rId3"></Relationship><Relationship Target="../notesSlides/notesSlide30.xml" Type="http://schemas.openxmlformats.org/officeDocument/2006/relationships/notesSlide" Id="rId2"></Relationship><Relationship Target="../slideLayouts/slideLayout9.xml" Type="http://schemas.openxmlformats.org/officeDocument/2006/relationships/slideLayout" Id="rId1"></Relationship></Relationships>
</file>

<file path=ppt/slides/_rels/slide5.xml.rels><?xml version="1.0" encoding="UTF-8" ?><Relationships xmlns="http://schemas.openxmlformats.org/package/2006/relationships"><Relationship Target="../media/image9.png" Type="http://schemas.openxmlformats.org/officeDocument/2006/relationships/image" Id="rId3"></Relationship><Relationship Target="../notesSlides/notesSlide5.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50.xml.rels><?xml version="1.0" encoding="UTF-8" ?><Relationships xmlns="http://schemas.openxmlformats.org/package/2006/relationships"><Relationship Target="../notesSlides/notesSlide31.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51.xml.rels><?xml version="1.0" encoding="UTF-8" ?><Relationships xmlns="http://schemas.openxmlformats.org/package/2006/relationships"><Relationship Target="../notesSlides/notesSlide32.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52.xml.rels><?xml version="1.0" encoding="UTF-8" ?><Relationships xmlns="http://schemas.openxmlformats.org/package/2006/relationships"><Relationship Target="../notesSlides/notesSlide33.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53.xml.rels><?xml version="1.0" encoding="UTF-8" ?><Relationships xmlns="http://schemas.openxmlformats.org/package/2006/relationships"><Relationship Target="../notesSlides/notesSlide34.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54.xml.rels><?xml version="1.0" encoding="UTF-8" ?><Relationships xmlns="http://schemas.openxmlformats.org/package/2006/relationships"><Relationship Target="../notesSlides/notesSlide35.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55.xml.rels><?xml version="1.0" encoding="UTF-8" ?><Relationships xmlns="http://schemas.openxmlformats.org/package/2006/relationships"><Relationship TargetMode="External" Target="https://supportcenter.checkpoint.com/supportcenter/portal?eventSubmit_doGoviewsolutiondetails=&amp;solutionid=sk112214" Type="http://schemas.openxmlformats.org/officeDocument/2006/relationships/hyperlink" Id="rId3"></Relationship><Relationship Target="../notesSlides/notesSlide36.xml" Type="http://schemas.openxmlformats.org/officeDocument/2006/relationships/notesSlide" Id="rId2"></Relationship><Relationship Target="../slideLayouts/slideLayout12.xml" Type="http://schemas.openxmlformats.org/officeDocument/2006/relationships/slideLayout" Id="rId1"></Relationship><Relationship TargetMode="External" Target="https://en.wikipedia.org/wiki/HTTP_Public_Key_Pinning" Type="http://schemas.openxmlformats.org/officeDocument/2006/relationships/hyperlink" Id="rId4"></Relationship></Relationships>
</file>

<file path=ppt/slides/_rels/slide56.xml.rels><?xml version="1.0" encoding="UTF-8" ?><Relationships xmlns="http://schemas.openxmlformats.org/package/2006/relationships"><Relationship Target="../notesSlides/notesSlide37.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57.xml.rels><?xml version="1.0" encoding="UTF-8" ?><Relationships xmlns="http://schemas.openxmlformats.org/package/2006/relationships"><Relationship Target="../slideLayouts/slideLayout2.xml" Type="http://schemas.openxmlformats.org/officeDocument/2006/relationships/slideLayout" Id="rId1"></Relationship></Relationships>
</file>

<file path=ppt/slides/_rels/slide58.xml.rels><?xml version="1.0" encoding="UTF-8" ?><Relationships xmlns="http://schemas.openxmlformats.org/package/2006/relationships"><Relationship Target="../media/image76.png" Type="http://schemas.openxmlformats.org/officeDocument/2006/relationships/image" Id="rId3"></Relationship><Relationship Target="../notesSlides/notesSlide38.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59.xml.rels><?xml version="1.0" encoding="UTF-8" ?><Relationships xmlns="http://schemas.openxmlformats.org/package/2006/relationships"><Relationship Target="../media/image77.png" Type="http://schemas.openxmlformats.org/officeDocument/2006/relationships/image" Id="rId3"></Relationship><Relationship Target="../notesSlides/notesSlide39.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6.xml.rels><?xml version="1.0" encoding="UTF-8" ?><Relationships xmlns="http://schemas.openxmlformats.org/package/2006/relationships"><Relationship Target="../notesSlides/notesSlide6.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60.xml.rels><?xml version="1.0" encoding="UTF-8" ?><Relationships xmlns="http://schemas.openxmlformats.org/package/2006/relationships"><Relationship Target="../media/image78.png" Type="http://schemas.openxmlformats.org/officeDocument/2006/relationships/image" Id="rId3"></Relationship><Relationship Target="../notesSlides/notesSlide40.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61.xml.rels><?xml version="1.0" encoding="UTF-8" ?><Relationships xmlns="http://schemas.openxmlformats.org/package/2006/relationships"><Relationship Target="../media/image78.png" Type="http://schemas.openxmlformats.org/officeDocument/2006/relationships/image" Id="rId3"></Relationship><Relationship Target="../notesSlides/notesSlide41.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62.xml.rels><?xml version="1.0" encoding="UTF-8" ?><Relationships xmlns="http://schemas.openxmlformats.org/package/2006/relationships"><Relationship Target="../media/image79.png" Type="http://schemas.openxmlformats.org/officeDocument/2006/relationships/image" Id="rId3"></Relationship><Relationship Target="../notesSlides/notesSlide42.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63.xml.rels><?xml version="1.0" encoding="UTF-8" ?><Relationships xmlns="http://schemas.openxmlformats.org/package/2006/relationships"><Relationship Target="../media/image80.png" Type="http://schemas.openxmlformats.org/officeDocument/2006/relationships/image" Id="rId3"></Relationship><Relationship Target="../notesSlides/notesSlide43.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64.xml.rels><?xml version="1.0" encoding="UTF-8" ?><Relationships xmlns="http://schemas.openxmlformats.org/package/2006/relationships"><Relationship Target="../media/image78.png" Type="http://schemas.openxmlformats.org/officeDocument/2006/relationships/image" Id="rId3"></Relationship><Relationship Target="../notesSlides/notesSlide44.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65.xml.rels><?xml version="1.0" encoding="UTF-8" ?><Relationships xmlns="http://schemas.openxmlformats.org/package/2006/relationships"><Relationship Target="../notesSlides/notesSlide45.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66.xml.rels><?xml version="1.0" encoding="UTF-8" ?><Relationships xmlns="http://schemas.openxmlformats.org/package/2006/relationships"><Relationship Target="../media/image81.png" Type="http://schemas.openxmlformats.org/officeDocument/2006/relationships/image" Id="rId3"></Relationship><Relationship Target="../notesSlides/notesSlide46.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67.xml.rels><?xml version="1.0" encoding="UTF-8" ?><Relationships xmlns="http://schemas.openxmlformats.org/package/2006/relationships"><Relationship Target="../media/image24.png" Type="http://schemas.openxmlformats.org/officeDocument/2006/relationships/image" Id="rId8"></Relationship><Relationship Target="../media/image21.png" Type="http://schemas.openxmlformats.org/officeDocument/2006/relationships/image" Id="rId3"></Relationship><Relationship Target="../media/image82.png" Type="http://schemas.openxmlformats.org/officeDocument/2006/relationships/image" Id="rId7"></Relationship><Relationship Target="../notesSlides/notesSlide47.xml" Type="http://schemas.openxmlformats.org/officeDocument/2006/relationships/notesSlide" Id="rId2"></Relationship><Relationship Target="../slideLayouts/slideLayout7.xml" Type="http://schemas.openxmlformats.org/officeDocument/2006/relationships/slideLayout" Id="rId1"></Relationship><Relationship Target="../media/image25.png" Type="http://schemas.openxmlformats.org/officeDocument/2006/relationships/image" Id="rId6"></Relationship><Relationship Target="../media/image23.png" Type="http://schemas.openxmlformats.org/officeDocument/2006/relationships/image" Id="rId5"></Relationship><Relationship Target="../media/image22.png" Type="http://schemas.openxmlformats.org/officeDocument/2006/relationships/image" Id="rId4"></Relationship></Relationships>
</file>

<file path=ppt/slides/_rels/slide68.xml.rels><?xml version="1.0" encoding="UTF-8" ?><Relationships xmlns="http://schemas.openxmlformats.org/package/2006/relationships"><Relationship Target="../notesSlides/notesSlide48.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69.xml.rels><?xml version="1.0" encoding="UTF-8" ?><Relationships xmlns="http://schemas.openxmlformats.org/package/2006/relationships"><Relationship Target="../media/image83.png" Type="http://schemas.openxmlformats.org/officeDocument/2006/relationships/image" Id="rId3"></Relationship><Relationship Target="../notesSlides/notesSlide49.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7.xml.rels><?xml version="1.0" encoding="UTF-8" ?><Relationships xmlns="http://schemas.openxmlformats.org/package/2006/relationships"><Relationship Target="../notesSlides/notesSlide7.xml" Type="http://schemas.openxmlformats.org/officeDocument/2006/relationships/notesSlide" Id="rId2"></Relationship><Relationship Target="../slideLayouts/slideLayout6.xml" Type="http://schemas.openxmlformats.org/officeDocument/2006/relationships/slideLayout" Id="rId1"></Relationship></Relationships>
</file>

<file path=ppt/slides/_rels/slide70.xml.rels><?xml version="1.0" encoding="UTF-8" ?><Relationships xmlns="http://schemas.openxmlformats.org/package/2006/relationships"><Relationship Target="../media/image84.png" Type="http://schemas.openxmlformats.org/officeDocument/2006/relationships/image" Id="rId3"></Relationship><Relationship TargetMode="External" Target="https://supportcenter.checkpoint.com/supportcenter/portal?eventSubmit_doGoviewsolutiondetails=&amp;solutionid=sk126613&amp;partition=Advanced&amp;product=Security" Type="http://schemas.openxmlformats.org/officeDocument/2006/relationships/hyperlink" Id="rId2"></Relationship><Relationship Target="../slideLayouts/slideLayout4.xml" Type="http://schemas.openxmlformats.org/officeDocument/2006/relationships/slideLayout" Id="rId1"></Relationship></Relationships>
</file>

<file path=ppt/slides/_rels/slide71.xml.rels><?xml version="1.0" encoding="UTF-8" ?><Relationships xmlns="http://schemas.openxmlformats.org/package/2006/relationships"><Relationship Target="../media/image85.png" Type="http://schemas.openxmlformats.org/officeDocument/2006/relationships/image" Id="rId3"></Relationship><Relationship Target="../notesSlides/notesSlide50.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72.xml.rels><?xml version="1.0" encoding="UTF-8" ?><Relationships xmlns="http://schemas.openxmlformats.org/package/2006/relationships"><Relationship Target="../media/image86.png" Type="http://schemas.openxmlformats.org/officeDocument/2006/relationships/image" Id="rId3"></Relationship><Relationship Target="../notesSlides/notesSlide51.xml" Type="http://schemas.openxmlformats.org/officeDocument/2006/relationships/notesSlide" Id="rId2"></Relationship><Relationship Target="../slideLayouts/slideLayout3.xml" Type="http://schemas.openxmlformats.org/officeDocument/2006/relationships/slideLayout" Id="rId1"></Relationship><Relationship Target="../media/image87.png" Type="http://schemas.openxmlformats.org/officeDocument/2006/relationships/image" Id="rId4"></Relationship></Relationships>
</file>

<file path=ppt/slides/_rels/slide73.xml.rels><?xml version="1.0" encoding="UTF-8" ?><Relationships xmlns="http://schemas.openxmlformats.org/package/2006/relationships"><Relationship Target="../notesSlides/notesSlide52.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74.xml.rels><?xml version="1.0" encoding="UTF-8" ?><Relationships xmlns="http://schemas.openxmlformats.org/package/2006/relationships"><Relationship Target="../notesSlides/notesSlide53.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75.xml.rels><?xml version="1.0" encoding="UTF-8" ?><Relationships xmlns="http://schemas.openxmlformats.org/package/2006/relationships"><Relationship Target="../media/image88.png" Type="http://schemas.openxmlformats.org/officeDocument/2006/relationships/image" Id="rId3"></Relationship><Relationship Target="../notesSlides/notesSlide54.xml" Type="http://schemas.openxmlformats.org/officeDocument/2006/relationships/notesSlide" Id="rId2"></Relationship><Relationship Target="../slideLayouts/slideLayout3.xml" Type="http://schemas.openxmlformats.org/officeDocument/2006/relationships/slideLayout" Id="rId1"></Relationship><Relationship Target="../media/image89.png" Type="http://schemas.openxmlformats.org/officeDocument/2006/relationships/image" Id="rId4"></Relationship></Relationships>
</file>

<file path=ppt/slides/_rels/slide76.xml.rels><?xml version="1.0" encoding="UTF-8" ?><Relationships xmlns="http://schemas.openxmlformats.org/package/2006/relationships"><Relationship Target="../media/image90.png" Type="http://schemas.openxmlformats.org/officeDocument/2006/relationships/image" Id="rId3"></Relationship><Relationship Target="../notesSlides/notesSlide55.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77.xml.rels><?xml version="1.0" encoding="UTF-8" ?><Relationships xmlns="http://schemas.openxmlformats.org/package/2006/relationships"><Relationship Target="../notesSlides/notesSlide56.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78.xml.rels><?xml version="1.0" encoding="UTF-8" ?><Relationships xmlns="http://schemas.openxmlformats.org/package/2006/relationships"><Relationship Target="../media/image91.png" Type="http://schemas.openxmlformats.org/officeDocument/2006/relationships/image" Id="rId3"></Relationship><Relationship Target="../notesSlides/notesSlide57.xml" Type="http://schemas.openxmlformats.org/officeDocument/2006/relationships/notesSlide" Id="rId2"></Relationship><Relationship Target="../slideLayouts/slideLayout3.xml" Type="http://schemas.openxmlformats.org/officeDocument/2006/relationships/slideLayout" Id="rId1"></Relationship><Relationship Target="../media/image92.png" Type="http://schemas.openxmlformats.org/officeDocument/2006/relationships/image" Id="rId4"></Relationship></Relationships>
</file>

<file path=ppt/slides/_rels/slide79.xml.rels><?xml version="1.0" encoding="UTF-8" ?><Relationships xmlns="http://schemas.openxmlformats.org/package/2006/relationships"><Relationship Target="../media/image93.png" Type="http://schemas.openxmlformats.org/officeDocument/2006/relationships/image" Id="rId3"></Relationship><Relationship Target="../notesSlides/notesSlide58.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8.xml.rels><?xml version="1.0" encoding="UTF-8" ?><Relationships xmlns="http://schemas.openxmlformats.org/package/2006/relationships"><Relationship Target="../media/image10.emf" Type="http://schemas.openxmlformats.org/officeDocument/2006/relationships/image" Id="rId3"></Relationship><Relationship Target="../notesSlides/notesSlide8.xml" Type="http://schemas.openxmlformats.org/officeDocument/2006/relationships/notesSlide" Id="rId2"></Relationship><Relationship Target="../slideLayouts/slideLayout3.xml" Type="http://schemas.openxmlformats.org/officeDocument/2006/relationships/slideLayout" Id="rId1"></Relationship><Relationship Target="../media/image13.emf" Type="http://schemas.openxmlformats.org/officeDocument/2006/relationships/image" Id="rId6"></Relationship><Relationship Target="../media/image12.emf" Type="http://schemas.openxmlformats.org/officeDocument/2006/relationships/image" Id="rId5"></Relationship><Relationship Target="../media/image11.emf" Type="http://schemas.openxmlformats.org/officeDocument/2006/relationships/image" Id="rId4"></Relationship></Relationships>
</file>

<file path=ppt/slides/_rels/slide80.xml.rels><?xml version="1.0" encoding="UTF-8" ?><Relationships xmlns="http://schemas.openxmlformats.org/package/2006/relationships"><Relationship Target="../media/image94.png" Type="http://schemas.openxmlformats.org/officeDocument/2006/relationships/image" Id="rId3"></Relationship><Relationship Target="../notesSlides/notesSlide59.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81.xml.rels><?xml version="1.0" encoding="UTF-8" ?><Relationships xmlns="http://schemas.openxmlformats.org/package/2006/relationships"><Relationship Target="../notesSlides/notesSlide60.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82.xml.rels><?xml version="1.0" encoding="UTF-8" ?><Relationships xmlns="http://schemas.openxmlformats.org/package/2006/relationships"><Relationship TargetMode="External" Target="https://http2.akamai.com/demo" Type="http://schemas.openxmlformats.org/officeDocument/2006/relationships/hyperlink" Id="rId3"></Relationship><Relationship Target="../notesSlides/notesSlide61.xml" Type="http://schemas.openxmlformats.org/officeDocument/2006/relationships/notesSlide" Id="rId2"></Relationship><Relationship Target="../slideLayouts/slideLayout3.xml" Type="http://schemas.openxmlformats.org/officeDocument/2006/relationships/slideLayout" Id="rId1"></Relationship><Relationship Target="../media/image95.png" Type="http://schemas.openxmlformats.org/officeDocument/2006/relationships/image" Id="rId4"></Relationship></Relationships>
</file>

<file path=ppt/slides/_rels/slide83.xml.rels><?xml version="1.0" encoding="UTF-8" ?><Relationships xmlns="http://schemas.openxmlformats.org/package/2006/relationships"><Relationship TargetMode="External" Target="https://w3techs.com/technologies/details/ce-http2/all/all" Type="http://schemas.openxmlformats.org/officeDocument/2006/relationships/hyperlink" Id="rId3"></Relationship><Relationship Target="../notesSlides/notesSlide62.xml" Type="http://schemas.openxmlformats.org/officeDocument/2006/relationships/notesSlide" Id="rId2"></Relationship><Relationship Target="../slideLayouts/slideLayout3.xml" Type="http://schemas.openxmlformats.org/officeDocument/2006/relationships/slideLayout" Id="rId1"></Relationship><Relationship Target="../media/image96.png" Type="http://schemas.openxmlformats.org/officeDocument/2006/relationships/image" Id="rId4"></Relationship></Relationships>
</file>

<file path=ppt/slides/_rels/slide84.xml.rels><?xml version="1.0" encoding="UTF-8" ?><Relationships xmlns="http://schemas.openxmlformats.org/package/2006/relationships"><Relationship Target="../media/image102.png" Type="http://schemas.openxmlformats.org/officeDocument/2006/relationships/image" Id="rId8"></Relationship><Relationship Target="../media/image97.emf" Type="http://schemas.openxmlformats.org/officeDocument/2006/relationships/image" Id="rId3"></Relationship><Relationship Target="../media/image101.png" Type="http://schemas.openxmlformats.org/officeDocument/2006/relationships/image" Id="rId7"></Relationship><Relationship Target="../notesSlides/notesSlide63.xml" Type="http://schemas.openxmlformats.org/officeDocument/2006/relationships/notesSlide" Id="rId2"></Relationship><Relationship Target="../slideLayouts/slideLayout4.xml" Type="http://schemas.openxmlformats.org/officeDocument/2006/relationships/slideLayout" Id="rId1"></Relationship><Relationship Target="../media/image100.png" Type="http://schemas.openxmlformats.org/officeDocument/2006/relationships/image" Id="rId6"></Relationship><Relationship Target="../media/image99.png" Type="http://schemas.openxmlformats.org/officeDocument/2006/relationships/image" Id="rId5"></Relationship><Relationship Target="../media/image10.emf" Type="http://schemas.openxmlformats.org/officeDocument/2006/relationships/image" Id="rId10"></Relationship><Relationship Target="../media/image98.emf" Type="http://schemas.openxmlformats.org/officeDocument/2006/relationships/image" Id="rId4"></Relationship><Relationship Target="../media/image103.emf" Type="http://schemas.openxmlformats.org/officeDocument/2006/relationships/image" Id="rId9"></Relationship></Relationships>
</file>

<file path=ppt/slides/_rels/slide85.xml.rels><?xml version="1.0" encoding="UTF-8" ?><Relationships xmlns="http://schemas.openxmlformats.org/package/2006/relationships"><Relationship Target="../media/image104.png" Type="http://schemas.openxmlformats.org/officeDocument/2006/relationships/image" Id="rId2"></Relationship><Relationship Target="../slideLayouts/slideLayout4.xml" Type="http://schemas.openxmlformats.org/officeDocument/2006/relationships/slideLayout" Id="rId1"></Relationship></Relationships>
</file>

<file path=ppt/slides/_rels/slide86.xml.rels><?xml version="1.0" encoding="UTF-8" ?><Relationships xmlns="http://schemas.openxmlformats.org/package/2006/relationships"><Relationship Target="../media/image105.png" Type="http://schemas.openxmlformats.org/officeDocument/2006/relationships/image" Id="rId2"></Relationship><Relationship Target="../slideLayouts/slideLayout4.xml" Type="http://schemas.openxmlformats.org/officeDocument/2006/relationships/slideLayout" Id="rId1"></Relationship></Relationships>
</file>

<file path=ppt/slides/_rels/slide87.xml.rels><?xml version="1.0" encoding="UTF-8" ?><Relationships xmlns="http://schemas.openxmlformats.org/package/2006/relationships"><Relationship Target="../notesSlides/notesSlide64.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88.xml.rels><?xml version="1.0" encoding="UTF-8" ?><Relationships xmlns="http://schemas.openxmlformats.org/package/2006/relationships"><Relationship Target="../notesSlides/notesSlide65.xml" Type="http://schemas.openxmlformats.org/officeDocument/2006/relationships/notesSlide" Id="rId2"></Relationship><Relationship Target="../slideLayouts/slideLayout3.xml" Type="http://schemas.openxmlformats.org/officeDocument/2006/relationships/slideLayout" Id="rId1"></Relationship></Relationships>
</file>

<file path=ppt/slides/_rels/slide89.xml.rels><?xml version="1.0" encoding="UTF-8" ?><Relationships xmlns="http://schemas.openxmlformats.org/package/2006/relationships"><Relationship Target="../media/image7.png" Type="http://schemas.openxmlformats.org/officeDocument/2006/relationships/image" Id="rId3"></Relationship><Relationship Target="../notesSlides/notesSlide66.xml" Type="http://schemas.openxmlformats.org/officeDocument/2006/relationships/notesSlide" Id="rId2"></Relationship><Relationship Target="../slideLayouts/slideLayout1.xml" Type="http://schemas.openxmlformats.org/officeDocument/2006/relationships/slideLayout" Id="rId1"></Relationship></Relationships>
</file>

<file path=ppt/slides/_rels/slide9.xml.rels><?xml version="1.0" encoding="UTF-8" ?><Relationships xmlns="http://schemas.openxmlformats.org/package/2006/relationships"><Relationship Target="../media/image15.png" Type="http://schemas.openxmlformats.org/officeDocument/2006/relationships/image" Id="rId3"></Relationship><Relationship Target="../media/image14.png" Type="http://schemas.openxmlformats.org/officeDocument/2006/relationships/image" Id="rId2"></Relationship><Relationship Target="../slideLayouts/slideLayout6.xml" Type="http://schemas.openxmlformats.org/officeDocument/2006/relationships/slideLayout" Id="rId1"></Relationship><Relationship Target="../media/image18.png" Type="http://schemas.openxmlformats.org/officeDocument/2006/relationships/image" Id="rId6"></Relationship><Relationship Target="../media/image17.png" Type="http://schemas.openxmlformats.org/officeDocument/2006/relationships/image" Id="rId5"></Relationship><Relationship Target="../media/image16.png" Type="http://schemas.openxmlformats.org/officeDocument/2006/relationships/image" Id="rId4"></Relationship></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Date Placeholder 1" hidden="1"/>
          <p:cNvSpPr>
            <a:spLocks noGrp="1"/>
          </p:cNvSpPr>
          <p:nvPr>
            <p:ph type="dt" sz="half" idx="2"/>
          </p:nvPr>
        </p:nvSpPr>
        <p:spPr/>
        <p:txBody>
          <a:bodyPr/>
          <a:lstStyle/>
          <a:p>
            <a:endParaRPr lang="en-US" dirty="0"/>
          </a:p>
        </p:txBody>
      </p:sp>
      <p:sp>
        <p:nvSpPr>
          <p:cNvPr id="4" name="Subtitle 3"/>
          <p:cNvSpPr>
            <a:spLocks noGrp="1"/>
          </p:cNvSpPr>
          <p:nvPr>
            <p:ph type="subTitle" idx="1"/>
          </p:nvPr>
        </p:nvSpPr>
        <p:spPr>
          <a:xfrm>
            <a:off x="478072" y="5105167"/>
            <a:ext cx="5934562" cy="692595"/>
          </a:xfrm>
        </p:spPr>
        <p:txBody>
          <a:bodyPr/>
          <a:lstStyle/>
          <a:p>
            <a:r>
              <a:rPr lang="en-US" dirty="0"/>
              <a:t>Micki Boland</a:t>
            </a:r>
          </a:p>
          <a:p>
            <a:r>
              <a:rPr lang="en-US" dirty="0"/>
              <a:t>Cybersecurity Architect and Evangelist </a:t>
            </a:r>
          </a:p>
          <a:p>
            <a:r>
              <a:rPr lang="en-US" dirty="0"/>
              <a:t>1 JUN 2023</a:t>
            </a:r>
          </a:p>
        </p:txBody>
      </p:sp>
      <p:sp>
        <p:nvSpPr>
          <p:cNvPr id="7" name="Text Placeholder 6"/>
          <p:cNvSpPr>
            <a:spLocks noGrp="1"/>
          </p:cNvSpPr>
          <p:nvPr>
            <p:ph type="body" sz="quarter" idx="14"/>
          </p:nvPr>
        </p:nvSpPr>
        <p:spPr>
          <a:xfrm>
            <a:off x="478073" y="1777575"/>
            <a:ext cx="7648288" cy="1071215"/>
          </a:xfrm>
        </p:spPr>
        <p:txBody>
          <a:bodyPr/>
          <a:lstStyle/>
          <a:p>
            <a:endParaRPr lang="en-US" dirty="0"/>
          </a:p>
          <a:p>
            <a:r>
              <a:rPr lang="en-US" dirty="0"/>
              <a:t>https inspection</a:t>
            </a:r>
            <a:br>
              <a:rPr lang="en-US" dirty="0"/>
            </a:br>
            <a:endParaRPr lang="en-US" dirty="0"/>
          </a:p>
          <a:p>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24386" y="5797762"/>
            <a:ext cx="2539191" cy="707821"/>
          </a:xfrm>
          <a:prstGeom prst="rect">
            <a:avLst/>
          </a:prstGeom>
        </p:spPr>
      </p:pic>
      <p:sp>
        <p:nvSpPr>
          <p:cNvPr id="8" name="Text Placeholder 7">
            <a:extLst>
              <a:ext uri="{FF2B5EF4-FFF2-40B4-BE49-F238E27FC236}">
                <a16:creationId xmlns:a16="http://schemas.microsoft.com/office/drawing/2014/main" id="{4DE22A31-B2D3-1045-B026-9A5A285DD411}"/>
              </a:ext>
            </a:extLst>
          </p:cNvPr>
          <p:cNvSpPr>
            <a:spLocks noGrp="1"/>
          </p:cNvSpPr>
          <p:nvPr>
            <p:ph type="body" sz="quarter" idx="13"/>
          </p:nvPr>
        </p:nvSpPr>
        <p:spPr>
          <a:xfrm>
            <a:off x="478072" y="3229665"/>
            <a:ext cx="6100527" cy="968848"/>
          </a:xfrm>
        </p:spPr>
        <p:txBody>
          <a:bodyPr/>
          <a:lstStyle/>
          <a:p>
            <a:r>
              <a:rPr lang="en-US" dirty="0"/>
              <a:t>Tips and Tricks</a:t>
            </a:r>
          </a:p>
        </p:txBody>
      </p:sp>
    </p:spTree>
    <p:extLst>
      <p:ext uri="{BB962C8B-B14F-4D97-AF65-F5344CB8AC3E}">
        <p14:creationId xmlns:p14="http://schemas.microsoft.com/office/powerpoint/2010/main" val="2921261146"/>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3" name="Footer Placeholder 2" hidden="1"/>
          <p:cNvSpPr>
            <a:spLocks noGrp="1"/>
          </p:cNvSpPr>
          <p:nvPr>
            <p:ph type="ftr" sz="quarter" idx="10"/>
          </p:nvPr>
        </p:nvSpPr>
        <p:spPr/>
        <p:txBody>
          <a:bodyPr/>
          <a:lstStyle/>
          <a:p>
            <a:r>
              <a:rPr lang="en-US"/>
              <a:t> [Internal Use] for Check Point employees​</a:t>
            </a:r>
          </a:p>
        </p:txBody>
      </p:sp>
      <p:sp>
        <p:nvSpPr>
          <p:cNvPr id="48" name="Title 1"/>
          <p:cNvSpPr>
            <a:spLocks noGrp="1"/>
          </p:cNvSpPr>
          <p:nvPr>
            <p:ph type="title"/>
          </p:nvPr>
        </p:nvSpPr>
        <p:spPr>
          <a:xfrm>
            <a:off x="583842" y="460552"/>
            <a:ext cx="9857339" cy="923748"/>
          </a:xfrm>
        </p:spPr>
        <p:txBody>
          <a:bodyPr/>
          <a:lstStyle/>
          <a:p>
            <a:r>
              <a:rPr lang="en-US" dirty="0"/>
              <a:t>Inspection Rule Base Example</a:t>
            </a:r>
          </a:p>
        </p:txBody>
      </p:sp>
      <p:pic>
        <p:nvPicPr>
          <p:cNvPr id="7" name="Picture 6">
            <a:extLst>
              <a:ext uri="{FF2B5EF4-FFF2-40B4-BE49-F238E27FC236}">
                <a16:creationId xmlns:a16="http://schemas.microsoft.com/office/drawing/2014/main" id="{626C25F9-4787-B84E-950F-3EB3A8BCCD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84300"/>
            <a:ext cx="12188825" cy="4953228"/>
          </a:xfrm>
          <a:prstGeom prst="rect">
            <a:avLst/>
          </a:prstGeom>
        </p:spPr>
      </p:pic>
    </p:spTree>
    <p:extLst>
      <p:ext uri="{BB962C8B-B14F-4D97-AF65-F5344CB8AC3E}">
        <p14:creationId xmlns:p14="http://schemas.microsoft.com/office/powerpoint/2010/main" val="1776347279"/>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A5EA1DB-9AA2-234B-B05B-E024C803BF2B}"/>
              </a:ext>
            </a:extLst>
          </p:cNvPr>
          <p:cNvSpPr>
            <a:spLocks noGrp="1"/>
          </p:cNvSpPr>
          <p:nvPr>
            <p:ph type="body" sz="quarter" idx="12"/>
          </p:nvPr>
        </p:nvSpPr>
        <p:spPr/>
        <p:txBody>
          <a:bodyPr/>
          <a:lstStyle/>
          <a:p>
            <a:r>
              <a:rPr lang="en-US" dirty="0"/>
              <a:t>USE CASES Outbound</a:t>
            </a:r>
          </a:p>
          <a:p>
            <a:r>
              <a:rPr lang="en-US" dirty="0"/>
              <a:t>inbound</a:t>
            </a:r>
          </a:p>
        </p:txBody>
      </p:sp>
      <p:sp>
        <p:nvSpPr>
          <p:cNvPr id="5" name="Text Placeholder 4">
            <a:extLst>
              <a:ext uri="{FF2B5EF4-FFF2-40B4-BE49-F238E27FC236}">
                <a16:creationId xmlns:a16="http://schemas.microsoft.com/office/drawing/2014/main" id="{825C82CE-5E69-4D4B-8065-6943F488EDE9}"/>
              </a:ext>
            </a:extLst>
          </p:cNvPr>
          <p:cNvSpPr>
            <a:spLocks noGrp="1"/>
          </p:cNvSpPr>
          <p:nvPr>
            <p:ph type="body" sz="quarter" idx="16"/>
          </p:nvPr>
        </p:nvSpPr>
        <p:spPr/>
        <p:txBody>
          <a:bodyPr/>
          <a:lstStyle/>
          <a:p>
            <a:endParaRPr lang="en-US" dirty="0"/>
          </a:p>
        </p:txBody>
      </p:sp>
      <p:pic>
        <p:nvPicPr>
          <p:cNvPr id="6" name="Picture 5">
            <a:extLst>
              <a:ext uri="{FF2B5EF4-FFF2-40B4-BE49-F238E27FC236}">
                <a16:creationId xmlns:a16="http://schemas.microsoft.com/office/drawing/2014/main" id="{F9A932E4-F546-5444-A695-85AE147ECE0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24386" y="5797762"/>
            <a:ext cx="2539191" cy="707821"/>
          </a:xfrm>
          <a:prstGeom prst="rect">
            <a:avLst/>
          </a:prstGeom>
        </p:spPr>
      </p:pic>
    </p:spTree>
    <p:extLst>
      <p:ext uri="{BB962C8B-B14F-4D97-AF65-F5344CB8AC3E}">
        <p14:creationId xmlns:p14="http://schemas.microsoft.com/office/powerpoint/2010/main" val="2961375380"/>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72" name="Content Placeholder 71"/>
          <p:cNvSpPr>
            <a:spLocks noGrp="1"/>
          </p:cNvSpPr>
          <p:nvPr>
            <p:ph sz="quarter" idx="11"/>
          </p:nvPr>
        </p:nvSpPr>
        <p:spPr>
          <a:xfrm>
            <a:off x="429173" y="1110731"/>
            <a:ext cx="11000914" cy="4676140"/>
          </a:xfrm>
        </p:spPr>
        <p:txBody>
          <a:bodyPr/>
          <a:lstStyle/>
          <a:p>
            <a:endParaRPr lang="en-US" b="1" i="1" dirty="0"/>
          </a:p>
          <a:p>
            <a:r>
              <a:rPr lang="en-US" b="1" dirty="0"/>
              <a:t>Outbound</a:t>
            </a:r>
            <a:r>
              <a:rPr lang="en-US" dirty="0"/>
              <a:t> HTTPS Inspection </a:t>
            </a:r>
            <a:r>
              <a:rPr lang="en-US" b="1" dirty="0"/>
              <a:t>protects</a:t>
            </a:r>
            <a:r>
              <a:rPr lang="en-US" dirty="0"/>
              <a:t> </a:t>
            </a:r>
            <a:r>
              <a:rPr lang="en-US" b="1" dirty="0"/>
              <a:t>internal users </a:t>
            </a:r>
            <a:r>
              <a:rPr lang="en-US" dirty="0"/>
              <a:t>from malicious </a:t>
            </a:r>
            <a:r>
              <a:rPr lang="en-US" b="1" dirty="0"/>
              <a:t>attacks coming from the Internet </a:t>
            </a:r>
            <a:r>
              <a:rPr lang="en-US" dirty="0"/>
              <a:t>on connections originated from inside the organization.</a:t>
            </a:r>
            <a:br>
              <a:rPr lang="en-US" dirty="0"/>
            </a:br>
            <a:endParaRPr lang="en-US" dirty="0"/>
          </a:p>
          <a:p>
            <a:r>
              <a:rPr lang="en-US" b="1" dirty="0"/>
              <a:t>Inbound </a:t>
            </a:r>
            <a:r>
              <a:rPr lang="en-US" dirty="0"/>
              <a:t>HTTPS Inspection </a:t>
            </a:r>
            <a:r>
              <a:rPr lang="en-US" b="1" dirty="0"/>
              <a:t>protects internal servers </a:t>
            </a:r>
            <a:r>
              <a:rPr lang="en-US" dirty="0"/>
              <a:t>(for example, data centers and web servers) from malicious attacks coming from the Internet.</a:t>
            </a:r>
          </a:p>
          <a:p>
            <a:endParaRPr lang="en-US" dirty="0"/>
          </a:p>
          <a:p>
            <a:pPr marL="0" indent="0">
              <a:buNone/>
            </a:pPr>
            <a:endParaRPr lang="en-US" dirty="0"/>
          </a:p>
          <a:p>
            <a:endParaRPr lang="en-US" dirty="0"/>
          </a:p>
        </p:txBody>
      </p:sp>
      <p:sp>
        <p:nvSpPr>
          <p:cNvPr id="71" name="Title 70"/>
          <p:cNvSpPr>
            <a:spLocks noGrp="1"/>
          </p:cNvSpPr>
          <p:nvPr>
            <p:ph type="title"/>
          </p:nvPr>
        </p:nvSpPr>
        <p:spPr/>
        <p:txBody>
          <a:bodyPr/>
          <a:lstStyle/>
          <a:p>
            <a:r>
              <a:rPr lang="en-US" dirty="0"/>
              <a:t>Use Cases</a:t>
            </a:r>
          </a:p>
        </p:txBody>
      </p:sp>
      <p:sp>
        <p:nvSpPr>
          <p:cNvPr id="3" name="Footer Placeholder 2" hidden="1"/>
          <p:cNvSpPr>
            <a:spLocks noGrp="1"/>
          </p:cNvSpPr>
          <p:nvPr>
            <p:ph type="ftr" sz="quarter" idx="10"/>
          </p:nvPr>
        </p:nvSpPr>
        <p:spPr/>
        <p:txBody>
          <a:bodyPr/>
          <a:lstStyle/>
          <a:p>
            <a:r>
              <a:rPr lang="en-US"/>
              <a:t> [Internal Use] for Check Point employees​</a:t>
            </a:r>
          </a:p>
        </p:txBody>
      </p:sp>
    </p:spTree>
    <p:extLst>
      <p:ext uri="{BB962C8B-B14F-4D97-AF65-F5344CB8AC3E}">
        <p14:creationId xmlns:p14="http://schemas.microsoft.com/office/powerpoint/2010/main" val="2093668080"/>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A5EA1DB-9AA2-234B-B05B-E024C803BF2B}"/>
              </a:ext>
            </a:extLst>
          </p:cNvPr>
          <p:cNvSpPr>
            <a:spLocks noGrp="1"/>
          </p:cNvSpPr>
          <p:nvPr>
            <p:ph type="body" sz="quarter" idx="12"/>
          </p:nvPr>
        </p:nvSpPr>
        <p:spPr/>
        <p:txBody>
          <a:bodyPr/>
          <a:lstStyle/>
          <a:p>
            <a:r>
              <a:rPr lang="en-US" dirty="0"/>
              <a:t>Outbound TLS Inspection</a:t>
            </a:r>
          </a:p>
        </p:txBody>
      </p:sp>
      <p:sp>
        <p:nvSpPr>
          <p:cNvPr id="5" name="Text Placeholder 4">
            <a:extLst>
              <a:ext uri="{FF2B5EF4-FFF2-40B4-BE49-F238E27FC236}">
                <a16:creationId xmlns:a16="http://schemas.microsoft.com/office/drawing/2014/main" id="{825C82CE-5E69-4D4B-8065-6943F488EDE9}"/>
              </a:ext>
            </a:extLst>
          </p:cNvPr>
          <p:cNvSpPr>
            <a:spLocks noGrp="1"/>
          </p:cNvSpPr>
          <p:nvPr>
            <p:ph type="body" sz="quarter" idx="16"/>
          </p:nvPr>
        </p:nvSpPr>
        <p:spPr/>
        <p:txBody>
          <a:bodyPr/>
          <a:lstStyle/>
          <a:p>
            <a:endParaRPr lang="en-US" dirty="0"/>
          </a:p>
        </p:txBody>
      </p:sp>
      <p:pic>
        <p:nvPicPr>
          <p:cNvPr id="6" name="Picture 5">
            <a:extLst>
              <a:ext uri="{FF2B5EF4-FFF2-40B4-BE49-F238E27FC236}">
                <a16:creationId xmlns:a16="http://schemas.microsoft.com/office/drawing/2014/main" id="{F9A932E4-F546-5444-A695-85AE147ECE0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24386" y="5797762"/>
            <a:ext cx="2539191" cy="707821"/>
          </a:xfrm>
          <a:prstGeom prst="rect">
            <a:avLst/>
          </a:prstGeom>
        </p:spPr>
      </p:pic>
    </p:spTree>
    <p:extLst>
      <p:ext uri="{BB962C8B-B14F-4D97-AF65-F5344CB8AC3E}">
        <p14:creationId xmlns:p14="http://schemas.microsoft.com/office/powerpoint/2010/main" val="2498454758"/>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3" name="Footer Placeholder 2" hidden="1"/>
          <p:cNvSpPr>
            <a:spLocks noGrp="1"/>
          </p:cNvSpPr>
          <p:nvPr>
            <p:ph type="ftr" sz="quarter" idx="10"/>
          </p:nvPr>
        </p:nvSpPr>
        <p:spPr/>
        <p:txBody>
          <a:bodyPr/>
          <a:lstStyle/>
          <a:p>
            <a:r>
              <a:rPr lang="en-US"/>
              <a:t> [Internal Use] for Check Point employees​</a:t>
            </a:r>
          </a:p>
        </p:txBody>
      </p:sp>
      <p:sp>
        <p:nvSpPr>
          <p:cNvPr id="44" name="Title 1"/>
          <p:cNvSpPr>
            <a:spLocks noGrp="1"/>
          </p:cNvSpPr>
          <p:nvPr>
            <p:ph type="title"/>
          </p:nvPr>
        </p:nvSpPr>
        <p:spPr>
          <a:xfrm>
            <a:off x="583842" y="460552"/>
            <a:ext cx="9857339" cy="923748"/>
          </a:xfrm>
        </p:spPr>
        <p:txBody>
          <a:bodyPr/>
          <a:lstStyle/>
          <a:p>
            <a:r>
              <a:rPr lang="en-US" dirty="0"/>
              <a:t>Outbound TLS Inspection – How It Works </a:t>
            </a:r>
            <a:br>
              <a:rPr lang="en-US" dirty="0"/>
            </a:br>
            <a:endParaRPr lang="en-US" sz="1800" dirty="0"/>
          </a:p>
        </p:txBody>
      </p:sp>
      <p:pic>
        <p:nvPicPr>
          <p:cNvPr id="3074" name="Picture 2" descr="https://sc1.checkpoint.com/sc/SolutionsStatics/sk108202/Inspecting_Outbound_HTTPS_Packet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3134" y="1689100"/>
            <a:ext cx="6718753" cy="39449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4097563"/>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59" name="Footer Placeholder 1" hidden="1"/>
          <p:cNvSpPr>
            <a:spLocks noGrp="1"/>
          </p:cNvSpPr>
          <p:nvPr>
            <p:ph type="ftr" sz="quarter" idx="10"/>
          </p:nvPr>
        </p:nvSpPr>
        <p:spPr>
          <a:xfrm>
            <a:off x="5929630" y="6533388"/>
            <a:ext cx="3799400" cy="301752"/>
          </a:xfrm>
        </p:spPr>
        <p:txBody>
          <a:bodyPr/>
          <a:lstStyle/>
          <a:p>
            <a:r>
              <a:rPr lang="en-US"/>
              <a:t> [Restricted] for designated teams ​</a:t>
            </a:r>
            <a:endParaRPr lang="en-US" dirty="0"/>
          </a:p>
        </p:txBody>
      </p:sp>
      <p:sp>
        <p:nvSpPr>
          <p:cNvPr id="60" name="Title 5"/>
          <p:cNvSpPr txBox="1">
            <a:spLocks/>
          </p:cNvSpPr>
          <p:nvPr/>
        </p:nvSpPr>
        <p:spPr bwMode="auto">
          <a:xfrm>
            <a:off x="363937" y="5282701"/>
            <a:ext cx="11483084" cy="1101444"/>
          </a:xfrm>
          <a:prstGeom prst="rect">
            <a:avLst/>
          </a:prstGeom>
          <a:solidFill>
            <a:schemeClr val="accent2">
              <a:alpha val="69804"/>
            </a:schemeClr>
          </a:solidFill>
          <a:ln>
            <a:noFill/>
          </a:ln>
          <a:effectLst/>
        </p:spPr>
        <p:txBody>
          <a:bodyPr vert="horz" wrap="square" lIns="91440" tIns="45720" rIns="91440" bIns="45720" numCol="1" anchor="ctr" anchorCtr="0" compatLnSpc="1">
            <a:prstTxWarp prst="textNoShape">
              <a:avLst/>
            </a:prstTxWarp>
            <a:noAutofit/>
          </a:bodyPr>
          <a:lstStyle>
            <a:lvl1pPr algn="l" rtl="0" eaLnBrk="1" fontAlgn="base" hangingPunct="1">
              <a:lnSpc>
                <a:spcPct val="85000"/>
              </a:lnSpc>
              <a:spcBef>
                <a:spcPct val="0"/>
              </a:spcBef>
              <a:spcAft>
                <a:spcPct val="0"/>
              </a:spcAft>
              <a:defRPr sz="3400" b="1">
                <a:solidFill>
                  <a:schemeClr val="accent1"/>
                </a:solidFill>
                <a:latin typeface="+mj-lt"/>
                <a:ea typeface="+mj-ea"/>
                <a:cs typeface="+mj-cs"/>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a:lstStyle>
          <a:p>
            <a:pPr marL="112713" algn="ctr">
              <a:buClrTx/>
              <a:buSzTx/>
              <a:buFontTx/>
            </a:pPr>
            <a:r>
              <a:rPr lang="en-US" sz="4800" kern="0" dirty="0">
                <a:solidFill>
                  <a:schemeClr val="bg1"/>
                </a:solidFill>
              </a:rPr>
              <a:t>HTTPS Interception: Outbound</a:t>
            </a:r>
          </a:p>
        </p:txBody>
      </p:sp>
      <p:sp>
        <p:nvSpPr>
          <p:cNvPr id="61" name="Rectangle 60"/>
          <p:cNvSpPr/>
          <p:nvPr/>
        </p:nvSpPr>
        <p:spPr bwMode="auto">
          <a:xfrm>
            <a:off x="363937" y="5282701"/>
            <a:ext cx="194934" cy="1101444"/>
          </a:xfrm>
          <a:prstGeom prst="rect">
            <a:avLst/>
          </a:prstGeom>
          <a:solidFill>
            <a:schemeClr val="accent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62" name="Picture 6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41340" y="1167925"/>
            <a:ext cx="1307464" cy="878400"/>
          </a:xfrm>
          <a:prstGeom prst="rect">
            <a:avLst/>
          </a:prstGeom>
        </p:spPr>
      </p:pic>
      <p:pic>
        <p:nvPicPr>
          <p:cNvPr id="63" name="Picture 6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276340" y="2228375"/>
            <a:ext cx="1307464" cy="878400"/>
          </a:xfrm>
          <a:prstGeom prst="rect">
            <a:avLst/>
          </a:prstGeom>
        </p:spPr>
      </p:pic>
      <p:pic>
        <p:nvPicPr>
          <p:cNvPr id="64" name="Picture 6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41340" y="3288825"/>
            <a:ext cx="1307464" cy="878400"/>
          </a:xfrm>
          <a:prstGeom prst="rect">
            <a:avLst/>
          </a:prstGeom>
        </p:spPr>
      </p:pic>
      <p:pic>
        <p:nvPicPr>
          <p:cNvPr id="65" name="Picture 64" descr="http://www.quickfix-computers.co.uk/wp-content/uploads/2015/05/Cloud-Solutions.png"/>
          <p:cNvPicPr>
            <a:picLocks noChangeAspect="1" noChangeArrowheads="1"/>
          </p:cNvPicPr>
          <p:nvPr/>
        </p:nvPicPr>
        <p:blipFill>
          <a:blip r:embed="rId4" cstate="print">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10172348" y="1328836"/>
            <a:ext cx="4032954" cy="2677478"/>
          </a:xfrm>
          <a:prstGeom prst="rect">
            <a:avLst/>
          </a:prstGeom>
          <a:noFill/>
          <a:extLst>
            <a:ext uri="{909E8E84-426E-40DD-AFC4-6F175D3DCCD1}">
              <a14:hiddenFill xmlns:a14="http://schemas.microsoft.com/office/drawing/2010/main">
                <a:solidFill>
                  <a:srgbClr val="FFFFFF"/>
                </a:solidFill>
              </a14:hiddenFill>
            </a:ext>
          </a:extLst>
        </p:spPr>
      </p:pic>
      <p:sp>
        <p:nvSpPr>
          <p:cNvPr id="66" name="Oval 65"/>
          <p:cNvSpPr/>
          <p:nvPr/>
        </p:nvSpPr>
        <p:spPr bwMode="auto">
          <a:xfrm>
            <a:off x="-8280400" y="-990600"/>
            <a:ext cx="11715134" cy="7359650"/>
          </a:xfrm>
          <a:prstGeom prst="ellipse">
            <a:avLst/>
          </a:prstGeom>
          <a:noFill/>
          <a:ln w="12700" algn="ctr">
            <a:solidFill>
              <a:schemeClr val="tx2"/>
            </a:solidFill>
            <a:prstDash val="dash"/>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67" name="TextBox 66"/>
          <p:cNvSpPr txBox="1"/>
          <p:nvPr/>
        </p:nvSpPr>
        <p:spPr bwMode="auto">
          <a:xfrm>
            <a:off x="10488231" y="3984630"/>
            <a:ext cx="1700594" cy="646331"/>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spcBef>
                <a:spcPts val="0"/>
              </a:spcBef>
            </a:pPr>
            <a:r>
              <a:rPr lang="en-US" sz="3600" dirty="0">
                <a:solidFill>
                  <a:schemeClr val="bg2">
                    <a:lumMod val="50000"/>
                  </a:schemeClr>
                </a:solidFill>
                <a:latin typeface="+mn-lt"/>
              </a:rPr>
              <a:t>Internet</a:t>
            </a:r>
          </a:p>
        </p:txBody>
      </p:sp>
      <p:cxnSp>
        <p:nvCxnSpPr>
          <p:cNvPr id="68" name="Straight Arrow Connector 67"/>
          <p:cNvCxnSpPr>
            <a:stCxn id="65" idx="1"/>
            <a:endCxn id="69" idx="3"/>
          </p:cNvCxnSpPr>
          <p:nvPr/>
        </p:nvCxnSpPr>
        <p:spPr bwMode="auto">
          <a:xfrm flipH="1">
            <a:off x="7869361" y="2667575"/>
            <a:ext cx="2302987" cy="18368"/>
          </a:xfrm>
          <a:prstGeom prst="straightConnector1">
            <a:avLst/>
          </a:prstGeom>
          <a:solidFill>
            <a:schemeClr val="bg1"/>
          </a:solidFill>
          <a:ln w="38100" cap="flat" cmpd="sng" algn="ctr">
            <a:solidFill>
              <a:schemeClr val="accent1"/>
            </a:solidFill>
            <a:prstDash val="solid"/>
            <a:round/>
            <a:headEnd type="triangl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69" name="Picture 2"/>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4933334" y="2209061"/>
            <a:ext cx="2936027" cy="953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0" name="Straight Arrow Connector 69"/>
          <p:cNvCxnSpPr>
            <a:stCxn id="69" idx="1"/>
            <a:endCxn id="66" idx="6"/>
          </p:cNvCxnSpPr>
          <p:nvPr/>
        </p:nvCxnSpPr>
        <p:spPr bwMode="auto">
          <a:xfrm flipH="1">
            <a:off x="3434734" y="2685943"/>
            <a:ext cx="1498600" cy="3282"/>
          </a:xfrm>
          <a:prstGeom prst="straightConnector1">
            <a:avLst/>
          </a:prstGeom>
          <a:solidFill>
            <a:schemeClr val="bg1"/>
          </a:solidFill>
          <a:ln w="38100" cap="flat" cmpd="sng" algn="ctr">
            <a:solidFill>
              <a:schemeClr val="accent1"/>
            </a:solidFill>
            <a:prstDash val="solid"/>
            <a:round/>
            <a:headEnd type="triangl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 name="TextBox 70"/>
          <p:cNvSpPr txBox="1"/>
          <p:nvPr/>
        </p:nvSpPr>
        <p:spPr bwMode="auto">
          <a:xfrm>
            <a:off x="3109531" y="4006314"/>
            <a:ext cx="1480213" cy="646331"/>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spcBef>
                <a:spcPts val="0"/>
              </a:spcBef>
            </a:pPr>
            <a:r>
              <a:rPr lang="en-US" sz="3600" dirty="0">
                <a:solidFill>
                  <a:schemeClr val="bg2">
                    <a:lumMod val="50000"/>
                  </a:schemeClr>
                </a:solidFill>
                <a:latin typeface="+mn-lt"/>
              </a:rPr>
              <a:t>Offices</a:t>
            </a:r>
          </a:p>
        </p:txBody>
      </p:sp>
      <p:sp>
        <p:nvSpPr>
          <p:cNvPr id="72" name="TextBox 71"/>
          <p:cNvSpPr txBox="1"/>
          <p:nvPr/>
        </p:nvSpPr>
        <p:spPr bwMode="auto">
          <a:xfrm>
            <a:off x="5227408" y="3162825"/>
            <a:ext cx="2347887" cy="461665"/>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2400" dirty="0">
                <a:solidFill>
                  <a:schemeClr val="accent1"/>
                </a:solidFill>
                <a:latin typeface="+mn-lt"/>
              </a:rPr>
              <a:t>Security Gateway</a:t>
            </a:r>
          </a:p>
        </p:txBody>
      </p:sp>
      <p:cxnSp>
        <p:nvCxnSpPr>
          <p:cNvPr id="73" name="Straight Connector 72"/>
          <p:cNvCxnSpPr/>
          <p:nvPr/>
        </p:nvCxnSpPr>
        <p:spPr bwMode="auto">
          <a:xfrm flipV="1">
            <a:off x="6960148" y="139701"/>
            <a:ext cx="0" cy="1957424"/>
          </a:xfrm>
          <a:prstGeom prst="line">
            <a:avLst/>
          </a:prstGeom>
          <a:solidFill>
            <a:schemeClr val="bg1"/>
          </a:solidFill>
          <a:ln w="19050" cap="flat" cmpd="sng" algn="ctr">
            <a:solidFill>
              <a:schemeClr val="tx2"/>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4" name="Straight Connector 73"/>
          <p:cNvCxnSpPr/>
          <p:nvPr/>
        </p:nvCxnSpPr>
        <p:spPr bwMode="auto">
          <a:xfrm flipV="1">
            <a:off x="5930178" y="139701"/>
            <a:ext cx="0" cy="1957424"/>
          </a:xfrm>
          <a:prstGeom prst="line">
            <a:avLst/>
          </a:prstGeom>
          <a:solidFill>
            <a:schemeClr val="bg1"/>
          </a:solidFill>
          <a:ln w="19050" cap="flat" cmpd="sng" algn="ctr">
            <a:solidFill>
              <a:schemeClr val="tx2"/>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77" name="Group 76"/>
          <p:cNvGrpSpPr/>
          <p:nvPr/>
        </p:nvGrpSpPr>
        <p:grpSpPr>
          <a:xfrm>
            <a:off x="1979520" y="771177"/>
            <a:ext cx="725968" cy="1285062"/>
            <a:chOff x="2449420" y="1202977"/>
            <a:chExt cx="725968" cy="1285062"/>
          </a:xfrm>
        </p:grpSpPr>
        <p:pic>
          <p:nvPicPr>
            <p:cNvPr id="78" name="Picture 3" descr="C:\Users\bennyshl\Downloads\file (2).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487256" y="1202977"/>
              <a:ext cx="650296" cy="650296"/>
            </a:xfrm>
            <a:prstGeom prst="rect">
              <a:avLst/>
            </a:prstGeom>
            <a:noFill/>
            <a:extLst>
              <a:ext uri="{909E8E84-426E-40DD-AFC4-6F175D3DCCD1}">
                <a14:hiddenFill xmlns:a14="http://schemas.microsoft.com/office/drawing/2010/main">
                  <a:solidFill>
                    <a:srgbClr val="FFFFFF"/>
                  </a:solidFill>
                </a14:hiddenFill>
              </a:ext>
            </a:extLst>
          </p:spPr>
        </p:pic>
        <p:sp>
          <p:nvSpPr>
            <p:cNvPr id="79" name="TextBox 78"/>
            <p:cNvSpPr txBox="1"/>
            <p:nvPr/>
          </p:nvSpPr>
          <p:spPr bwMode="auto">
            <a:xfrm>
              <a:off x="2449420" y="1841708"/>
              <a:ext cx="725968" cy="646331"/>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1800" dirty="0">
                  <a:solidFill>
                    <a:schemeClr val="bg2">
                      <a:lumMod val="50000"/>
                    </a:schemeClr>
                  </a:solidFill>
                  <a:latin typeface="+mn-lt"/>
                </a:rPr>
                <a:t>Client</a:t>
              </a:r>
              <a:br>
                <a:rPr lang="en-US" sz="1800" dirty="0">
                  <a:solidFill>
                    <a:schemeClr val="bg2">
                      <a:lumMod val="50000"/>
                    </a:schemeClr>
                  </a:solidFill>
                  <a:latin typeface="+mn-lt"/>
                </a:rPr>
              </a:br>
              <a:r>
                <a:rPr lang="en-US" sz="1800" dirty="0">
                  <a:solidFill>
                    <a:schemeClr val="bg2">
                      <a:lumMod val="50000"/>
                    </a:schemeClr>
                  </a:solidFill>
                  <a:latin typeface="+mn-lt"/>
                </a:rPr>
                <a:t>Hello</a:t>
              </a:r>
            </a:p>
          </p:txBody>
        </p:sp>
      </p:grpSp>
      <p:sp>
        <p:nvSpPr>
          <p:cNvPr id="80" name="Left-Right Arrow 79"/>
          <p:cNvSpPr/>
          <p:nvPr/>
        </p:nvSpPr>
        <p:spPr bwMode="auto">
          <a:xfrm>
            <a:off x="3366557" y="1167925"/>
            <a:ext cx="2446373" cy="761317"/>
          </a:xfrm>
          <a:prstGeom prst="leftRightArrow">
            <a:avLst>
              <a:gd name="adj1" fmla="val 50000"/>
              <a:gd name="adj2" fmla="val 81250"/>
            </a:avLst>
          </a:prstGeom>
          <a:solidFill>
            <a:schemeClr val="bg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2000" dirty="0">
                <a:latin typeface="+mn-lt"/>
              </a:rPr>
              <a:t>TLS Connection</a:t>
            </a:r>
          </a:p>
        </p:txBody>
      </p:sp>
      <p:sp>
        <p:nvSpPr>
          <p:cNvPr id="81" name="Left-Right Arrow 80"/>
          <p:cNvSpPr/>
          <p:nvPr/>
        </p:nvSpPr>
        <p:spPr bwMode="auto">
          <a:xfrm>
            <a:off x="7062257" y="1143378"/>
            <a:ext cx="2446373" cy="761317"/>
          </a:xfrm>
          <a:prstGeom prst="leftRightArrow">
            <a:avLst>
              <a:gd name="adj1" fmla="val 50000"/>
              <a:gd name="adj2" fmla="val 81250"/>
            </a:avLst>
          </a:prstGeom>
          <a:solidFill>
            <a:schemeClr val="bg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2000" dirty="0">
                <a:latin typeface="+mn-lt"/>
              </a:rPr>
              <a:t>TLS Connection</a:t>
            </a:r>
          </a:p>
        </p:txBody>
      </p:sp>
      <p:pic>
        <p:nvPicPr>
          <p:cNvPr id="82" name="Picture 5" descr="C:\Users\bennyshl\Downloads\cer-file-format.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22538" y="445739"/>
            <a:ext cx="650875" cy="650875"/>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18061371-C052-D842-BD9F-135ECA4EFCA8}"/>
              </a:ext>
            </a:extLst>
          </p:cNvPr>
          <p:cNvSpPr txBox="1"/>
          <p:nvPr/>
        </p:nvSpPr>
        <p:spPr bwMode="auto">
          <a:xfrm>
            <a:off x="6952880" y="1904695"/>
            <a:ext cx="1088247" cy="369332"/>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1800" dirty="0">
                <a:solidFill>
                  <a:schemeClr val="bg2">
                    <a:lumMod val="50000"/>
                  </a:schemeClr>
                </a:solidFill>
                <a:latin typeface="+mn-lt"/>
              </a:rPr>
              <a:t>TLS Client</a:t>
            </a:r>
          </a:p>
        </p:txBody>
      </p:sp>
      <p:sp>
        <p:nvSpPr>
          <p:cNvPr id="28" name="TextBox 27">
            <a:extLst>
              <a:ext uri="{FF2B5EF4-FFF2-40B4-BE49-F238E27FC236}">
                <a16:creationId xmlns:a16="http://schemas.microsoft.com/office/drawing/2014/main" id="{8E8B7201-9DF3-F243-AA28-A96D212CFA30}"/>
              </a:ext>
            </a:extLst>
          </p:cNvPr>
          <p:cNvSpPr txBox="1"/>
          <p:nvPr/>
        </p:nvSpPr>
        <p:spPr bwMode="auto">
          <a:xfrm>
            <a:off x="4784606" y="1904695"/>
            <a:ext cx="1147943" cy="369332"/>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1800" dirty="0">
                <a:solidFill>
                  <a:schemeClr val="bg2">
                    <a:lumMod val="50000"/>
                  </a:schemeClr>
                </a:solidFill>
                <a:latin typeface="+mn-lt"/>
              </a:rPr>
              <a:t>TLS Server</a:t>
            </a:r>
          </a:p>
        </p:txBody>
      </p:sp>
    </p:spTree>
    <p:extLst>
      <p:ext uri="{BB962C8B-B14F-4D97-AF65-F5344CB8AC3E}">
        <p14:creationId xmlns:p14="http://schemas.microsoft.com/office/powerpoint/2010/main" val="402449926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2.70833E-6 1.48148E-6 L 0.33502 1.48148E-6 " pathEditMode="relative" rAng="0" ptsTypes="AA">
                                      <p:cBhvr>
                                        <p:cTn id="10" dur="2000" fill="hold"/>
                                        <p:tgtEl>
                                          <p:spTgt spid="77"/>
                                        </p:tgtEl>
                                        <p:attrNameLst>
                                          <p:attrName>ppt_x</p:attrName>
                                          <p:attrName>ppt_y</p:attrName>
                                        </p:attrNameLst>
                                      </p:cBhvr>
                                      <p:rCtr x="16745" y="0"/>
                                    </p:animMotion>
                                  </p:childTnLst>
                                </p:cTn>
                              </p:par>
                              <p:par>
                                <p:cTn id="11" presetID="10" presetClass="entr" presetSubtype="0" fill="hold" nodeType="withEffect">
                                  <p:stCondLst>
                                    <p:cond delay="0"/>
                                  </p:stCondLst>
                                  <p:childTnLst>
                                    <p:set>
                                      <p:cBhvr>
                                        <p:cTn id="12" dur="1" fill="hold">
                                          <p:stCondLst>
                                            <p:cond delay="0"/>
                                          </p:stCondLst>
                                        </p:cTn>
                                        <p:tgtEl>
                                          <p:spTgt spid="74"/>
                                        </p:tgtEl>
                                        <p:attrNameLst>
                                          <p:attrName>style.visibility</p:attrName>
                                        </p:attrNameLst>
                                      </p:cBhvr>
                                      <p:to>
                                        <p:strVal val="visible"/>
                                      </p:to>
                                    </p:set>
                                    <p:animEffect transition="in" filter="fade">
                                      <p:cBhvr>
                                        <p:cTn id="13" dur="500"/>
                                        <p:tgtEl>
                                          <p:spTgt spid="74"/>
                                        </p:tgtEl>
                                      </p:cBhvr>
                                    </p:animEffect>
                                  </p:childTnLst>
                                </p:cTn>
                              </p:par>
                              <p:par>
                                <p:cTn id="14" presetID="10" presetClass="entr" presetSubtype="0" fill="hold" nodeType="withEffect">
                                  <p:stCondLst>
                                    <p:cond delay="0"/>
                                  </p:stCondLst>
                                  <p:childTnLst>
                                    <p:set>
                                      <p:cBhvr>
                                        <p:cTn id="15" dur="1" fill="hold">
                                          <p:stCondLst>
                                            <p:cond delay="0"/>
                                          </p:stCondLst>
                                        </p:cTn>
                                        <p:tgtEl>
                                          <p:spTgt spid="73"/>
                                        </p:tgtEl>
                                        <p:attrNameLst>
                                          <p:attrName>style.visibility</p:attrName>
                                        </p:attrNameLst>
                                      </p:cBhvr>
                                      <p:to>
                                        <p:strVal val="visible"/>
                                      </p:to>
                                    </p:set>
                                    <p:animEffect transition="in" filter="fade">
                                      <p:cBhvr>
                                        <p:cTn id="16" dur="500"/>
                                        <p:tgtEl>
                                          <p:spTgt spid="7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nodeType="clickEffect">
                                  <p:stCondLst>
                                    <p:cond delay="0"/>
                                  </p:stCondLst>
                                  <p:childTnLst>
                                    <p:animEffect transition="out" filter="fade">
                                      <p:cBhvr>
                                        <p:cTn id="20" dur="500"/>
                                        <p:tgtEl>
                                          <p:spTgt spid="77"/>
                                        </p:tgtEl>
                                      </p:cBhvr>
                                    </p:animEffect>
                                    <p:set>
                                      <p:cBhvr>
                                        <p:cTn id="21" dur="1" fill="hold">
                                          <p:stCondLst>
                                            <p:cond delay="499"/>
                                          </p:stCondLst>
                                        </p:cTn>
                                        <p:tgtEl>
                                          <p:spTgt spid="77"/>
                                        </p:tgtEl>
                                        <p:attrNameLst>
                                          <p:attrName>style.visibility</p:attrName>
                                        </p:attrNameLst>
                                      </p:cBhvr>
                                      <p:to>
                                        <p:strVal val="hidden"/>
                                      </p:to>
                                    </p:se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81"/>
                                        </p:tgtEl>
                                        <p:attrNameLst>
                                          <p:attrName>style.visibility</p:attrName>
                                        </p:attrNameLst>
                                      </p:cBhvr>
                                      <p:to>
                                        <p:strVal val="visible"/>
                                      </p:to>
                                    </p:set>
                                    <p:animEffect transition="in" filter="fade">
                                      <p:cBhvr>
                                        <p:cTn id="25" dur="500"/>
                                        <p:tgtEl>
                                          <p:spTgt spid="8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0"/>
                                        </p:tgtEl>
                                        <p:attrNameLst>
                                          <p:attrName>style.visibility</p:attrName>
                                        </p:attrNameLst>
                                      </p:cBhvr>
                                      <p:to>
                                        <p:strVal val="visible"/>
                                      </p:to>
                                    </p:set>
                                    <p:animEffect transition="in" filter="fade">
                                      <p:cBhvr>
                                        <p:cTn id="28" dur="500"/>
                                        <p:tgtEl>
                                          <p:spTgt spid="80"/>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fade">
                                      <p:cBhvr>
                                        <p:cTn id="33" dur="1000"/>
                                        <p:tgtEl>
                                          <p:spTgt spid="82"/>
                                        </p:tgtEl>
                                      </p:cBhvr>
                                    </p:animEffect>
                                    <p:anim calcmode="lin" valueType="num">
                                      <p:cBhvr>
                                        <p:cTn id="34" dur="1000" fill="hold"/>
                                        <p:tgtEl>
                                          <p:spTgt spid="82"/>
                                        </p:tgtEl>
                                        <p:attrNameLst>
                                          <p:attrName>ppt_x</p:attrName>
                                        </p:attrNameLst>
                                      </p:cBhvr>
                                      <p:tavLst>
                                        <p:tav tm="0">
                                          <p:val>
                                            <p:strVal val="#ppt_x"/>
                                          </p:val>
                                        </p:tav>
                                        <p:tav tm="100000">
                                          <p:val>
                                            <p:strVal val="#ppt_x"/>
                                          </p:val>
                                        </p:tav>
                                      </p:tavLst>
                                    </p:anim>
                                    <p:anim calcmode="lin" valueType="num">
                                      <p:cBhvr>
                                        <p:cTn id="35"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1" grpId="0" animBg="1"/>
      <p:bldP spid="27" grpId="0"/>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3" name="Footer Placeholder 2" hidden="1"/>
          <p:cNvSpPr>
            <a:spLocks noGrp="1"/>
          </p:cNvSpPr>
          <p:nvPr>
            <p:ph type="ftr" sz="quarter" idx="10"/>
          </p:nvPr>
        </p:nvSpPr>
        <p:spPr/>
        <p:txBody>
          <a:bodyPr/>
          <a:lstStyle/>
          <a:p>
            <a:r>
              <a:rPr lang="en-US"/>
              <a:t> [Internal Use] for Check Point employees​</a:t>
            </a:r>
          </a:p>
        </p:txBody>
      </p:sp>
      <p:sp>
        <p:nvSpPr>
          <p:cNvPr id="8" name="Title 5"/>
          <p:cNvSpPr txBox="1">
            <a:spLocks/>
          </p:cNvSpPr>
          <p:nvPr/>
        </p:nvSpPr>
        <p:spPr bwMode="auto">
          <a:xfrm>
            <a:off x="363937" y="5282701"/>
            <a:ext cx="11483084" cy="1101444"/>
          </a:xfrm>
          <a:prstGeom prst="rect">
            <a:avLst/>
          </a:prstGeom>
          <a:solidFill>
            <a:schemeClr val="accent2">
              <a:alpha val="69804"/>
            </a:schemeClr>
          </a:solidFill>
          <a:ln>
            <a:noFill/>
          </a:ln>
          <a:effectLst/>
        </p:spPr>
        <p:txBody>
          <a:bodyPr vert="horz" wrap="square" lIns="91440" tIns="45720" rIns="91440" bIns="45720" numCol="1" anchor="ctr" anchorCtr="0" compatLnSpc="1">
            <a:prstTxWarp prst="textNoShape">
              <a:avLst/>
            </a:prstTxWarp>
            <a:noAutofit/>
          </a:bodyPr>
          <a:lstStyle>
            <a:lvl1pPr algn="l" rtl="0" eaLnBrk="1" fontAlgn="base" hangingPunct="1">
              <a:lnSpc>
                <a:spcPct val="85000"/>
              </a:lnSpc>
              <a:spcBef>
                <a:spcPct val="0"/>
              </a:spcBef>
              <a:spcAft>
                <a:spcPct val="0"/>
              </a:spcAft>
              <a:defRPr sz="3400" b="1">
                <a:solidFill>
                  <a:schemeClr val="accent1"/>
                </a:solidFill>
                <a:latin typeface="+mj-lt"/>
                <a:ea typeface="+mj-ea"/>
                <a:cs typeface="+mj-cs"/>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a:lstStyle>
          <a:p>
            <a:pPr marL="112713" algn="ctr">
              <a:buClrTx/>
              <a:buSzTx/>
              <a:buFontTx/>
            </a:pPr>
            <a:r>
              <a:rPr lang="en-US" sz="4800" kern="0" dirty="0">
                <a:solidFill>
                  <a:schemeClr val="bg1"/>
                </a:solidFill>
              </a:rPr>
              <a:t>HTTPS Interception: Outbound</a:t>
            </a:r>
          </a:p>
        </p:txBody>
      </p:sp>
      <p:sp>
        <p:nvSpPr>
          <p:cNvPr id="9" name="Rectangle 8"/>
          <p:cNvSpPr/>
          <p:nvPr/>
        </p:nvSpPr>
        <p:spPr bwMode="auto">
          <a:xfrm>
            <a:off x="363937" y="5282701"/>
            <a:ext cx="194934" cy="1101444"/>
          </a:xfrm>
          <a:prstGeom prst="rect">
            <a:avLst/>
          </a:prstGeom>
          <a:solidFill>
            <a:schemeClr val="accent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10" name="Picture 9"/>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41340" y="1167925"/>
            <a:ext cx="1307464" cy="878400"/>
          </a:xfrm>
          <a:prstGeom prst="rect">
            <a:avLst/>
          </a:prstGeom>
        </p:spPr>
      </p:pic>
      <p:pic>
        <p:nvPicPr>
          <p:cNvPr id="11" name="Picture 10"/>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276340" y="2228375"/>
            <a:ext cx="1307464" cy="878400"/>
          </a:xfrm>
          <a:prstGeom prst="rect">
            <a:avLst/>
          </a:prstGeom>
        </p:spPr>
      </p:pic>
      <p:pic>
        <p:nvPicPr>
          <p:cNvPr id="12" name="Picture 1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41340" y="3288825"/>
            <a:ext cx="1307464" cy="878400"/>
          </a:xfrm>
          <a:prstGeom prst="rect">
            <a:avLst/>
          </a:prstGeom>
        </p:spPr>
      </p:pic>
      <p:pic>
        <p:nvPicPr>
          <p:cNvPr id="13" name="Picture 12" descr="http://www.quickfix-computers.co.uk/wp-content/uploads/2015/05/Cloud-Solutions.png"/>
          <p:cNvPicPr>
            <a:picLocks noChangeAspect="1" noChangeArrowheads="1"/>
          </p:cNvPicPr>
          <p:nvPr/>
        </p:nvPicPr>
        <p:blipFill>
          <a:blip r:embed="rId4" cstate="print">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10172348" y="1328836"/>
            <a:ext cx="4032954" cy="2677478"/>
          </a:xfrm>
          <a:prstGeom prst="rect">
            <a:avLst/>
          </a:prstGeom>
          <a:noFill/>
          <a:extLst>
            <a:ext uri="{909E8E84-426E-40DD-AFC4-6F175D3DCCD1}">
              <a14:hiddenFill xmlns:a14="http://schemas.microsoft.com/office/drawing/2010/main">
                <a:solidFill>
                  <a:srgbClr val="FFFFFF"/>
                </a:solidFill>
              </a14:hiddenFill>
            </a:ext>
          </a:extLst>
        </p:spPr>
      </p:pic>
      <p:sp>
        <p:nvSpPr>
          <p:cNvPr id="14" name="Oval 13"/>
          <p:cNvSpPr/>
          <p:nvPr/>
        </p:nvSpPr>
        <p:spPr bwMode="auto">
          <a:xfrm>
            <a:off x="-8280400" y="-990600"/>
            <a:ext cx="11715134" cy="7359650"/>
          </a:xfrm>
          <a:prstGeom prst="ellipse">
            <a:avLst/>
          </a:prstGeom>
          <a:noFill/>
          <a:ln w="12700" algn="ctr">
            <a:solidFill>
              <a:schemeClr val="tx2"/>
            </a:solidFill>
            <a:prstDash val="dash"/>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15" name="TextBox 14"/>
          <p:cNvSpPr txBox="1"/>
          <p:nvPr/>
        </p:nvSpPr>
        <p:spPr bwMode="auto">
          <a:xfrm>
            <a:off x="10488231" y="3984630"/>
            <a:ext cx="1700594" cy="646331"/>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spcBef>
                <a:spcPts val="0"/>
              </a:spcBef>
            </a:pPr>
            <a:r>
              <a:rPr lang="en-US" sz="3600" dirty="0">
                <a:solidFill>
                  <a:schemeClr val="bg2">
                    <a:lumMod val="50000"/>
                  </a:schemeClr>
                </a:solidFill>
                <a:latin typeface="+mn-lt"/>
              </a:rPr>
              <a:t>Internet</a:t>
            </a:r>
          </a:p>
        </p:txBody>
      </p:sp>
      <p:cxnSp>
        <p:nvCxnSpPr>
          <p:cNvPr id="16" name="Straight Arrow Connector 15"/>
          <p:cNvCxnSpPr>
            <a:stCxn id="13" idx="1"/>
            <a:endCxn id="17" idx="3"/>
          </p:cNvCxnSpPr>
          <p:nvPr/>
        </p:nvCxnSpPr>
        <p:spPr bwMode="auto">
          <a:xfrm flipH="1">
            <a:off x="7869361" y="2667575"/>
            <a:ext cx="2302987" cy="18368"/>
          </a:xfrm>
          <a:prstGeom prst="straightConnector1">
            <a:avLst/>
          </a:prstGeom>
          <a:solidFill>
            <a:schemeClr val="bg1"/>
          </a:solidFill>
          <a:ln w="38100" cap="flat" cmpd="sng" algn="ctr">
            <a:solidFill>
              <a:schemeClr val="accent1"/>
            </a:solidFill>
            <a:prstDash val="solid"/>
            <a:round/>
            <a:headEnd type="triangl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7" name="Picture 2"/>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4933334" y="2209061"/>
            <a:ext cx="2936027" cy="953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8" name="Straight Arrow Connector 17"/>
          <p:cNvCxnSpPr>
            <a:stCxn id="17" idx="1"/>
            <a:endCxn id="14" idx="6"/>
          </p:cNvCxnSpPr>
          <p:nvPr/>
        </p:nvCxnSpPr>
        <p:spPr bwMode="auto">
          <a:xfrm flipH="1">
            <a:off x="3434734" y="2685943"/>
            <a:ext cx="1498600" cy="3282"/>
          </a:xfrm>
          <a:prstGeom prst="straightConnector1">
            <a:avLst/>
          </a:prstGeom>
          <a:solidFill>
            <a:schemeClr val="bg1"/>
          </a:solidFill>
          <a:ln w="38100" cap="flat" cmpd="sng" algn="ctr">
            <a:solidFill>
              <a:schemeClr val="accent1"/>
            </a:solidFill>
            <a:prstDash val="solid"/>
            <a:round/>
            <a:headEnd type="triangl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TextBox 18"/>
          <p:cNvSpPr txBox="1"/>
          <p:nvPr/>
        </p:nvSpPr>
        <p:spPr bwMode="auto">
          <a:xfrm>
            <a:off x="3109531" y="4006314"/>
            <a:ext cx="1480213" cy="646331"/>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spcBef>
                <a:spcPts val="0"/>
              </a:spcBef>
            </a:pPr>
            <a:r>
              <a:rPr lang="en-US" sz="3600" dirty="0">
                <a:solidFill>
                  <a:schemeClr val="bg2">
                    <a:lumMod val="50000"/>
                  </a:schemeClr>
                </a:solidFill>
                <a:latin typeface="+mn-lt"/>
              </a:rPr>
              <a:t>Offices</a:t>
            </a:r>
          </a:p>
        </p:txBody>
      </p:sp>
      <p:sp>
        <p:nvSpPr>
          <p:cNvPr id="21" name="TextBox 20"/>
          <p:cNvSpPr txBox="1"/>
          <p:nvPr/>
        </p:nvSpPr>
        <p:spPr bwMode="auto">
          <a:xfrm>
            <a:off x="5227408" y="3162825"/>
            <a:ext cx="2347887" cy="461665"/>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2400" dirty="0">
                <a:solidFill>
                  <a:schemeClr val="accent1"/>
                </a:solidFill>
                <a:latin typeface="+mn-lt"/>
              </a:rPr>
              <a:t>Security Gateway</a:t>
            </a:r>
          </a:p>
        </p:txBody>
      </p:sp>
      <p:pic>
        <p:nvPicPr>
          <p:cNvPr id="22" name="Picture 3" descr="C:\Users\bennyshl\Downloads\file (2).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629657" y="1003663"/>
            <a:ext cx="650296" cy="65029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C:\Users\bennyshl\Downloads\ssl.pn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9891305" y="1382157"/>
            <a:ext cx="628945" cy="628945"/>
          </a:xfrm>
          <a:prstGeom prst="rect">
            <a:avLst/>
          </a:prstGeom>
          <a:noFill/>
          <a:extLst>
            <a:ext uri="{909E8E84-426E-40DD-AFC4-6F175D3DCCD1}">
              <a14:hiddenFill xmlns:a14="http://schemas.microsoft.com/office/drawing/2010/main">
                <a:solidFill>
                  <a:srgbClr val="FFFFFF"/>
                </a:solidFill>
              </a14:hiddenFill>
            </a:ext>
          </a:extLst>
        </p:spPr>
      </p:pic>
      <p:cxnSp>
        <p:nvCxnSpPr>
          <p:cNvPr id="24" name="Straight Connector 23"/>
          <p:cNvCxnSpPr/>
          <p:nvPr/>
        </p:nvCxnSpPr>
        <p:spPr bwMode="auto">
          <a:xfrm flipV="1">
            <a:off x="6960148" y="139701"/>
            <a:ext cx="0" cy="1957424"/>
          </a:xfrm>
          <a:prstGeom prst="line">
            <a:avLst/>
          </a:prstGeom>
          <a:solidFill>
            <a:schemeClr val="bg1"/>
          </a:solidFill>
          <a:ln w="19050" cap="flat" cmpd="sng" algn="ctr">
            <a:solidFill>
              <a:schemeClr val="tx2"/>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Straight Connector 24"/>
          <p:cNvCxnSpPr/>
          <p:nvPr/>
        </p:nvCxnSpPr>
        <p:spPr bwMode="auto">
          <a:xfrm flipV="1">
            <a:off x="5930178" y="139701"/>
            <a:ext cx="0" cy="1957424"/>
          </a:xfrm>
          <a:prstGeom prst="line">
            <a:avLst/>
          </a:prstGeom>
          <a:solidFill>
            <a:schemeClr val="bg1"/>
          </a:solidFill>
          <a:ln w="19050" cap="flat" cmpd="sng" algn="ctr">
            <a:solidFill>
              <a:schemeClr val="tx2"/>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TextBox 25"/>
          <p:cNvSpPr txBox="1"/>
          <p:nvPr/>
        </p:nvSpPr>
        <p:spPr bwMode="auto">
          <a:xfrm>
            <a:off x="6952880" y="1904695"/>
            <a:ext cx="1088247" cy="369332"/>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1800" dirty="0">
                <a:solidFill>
                  <a:schemeClr val="bg2">
                    <a:lumMod val="50000"/>
                  </a:schemeClr>
                </a:solidFill>
                <a:latin typeface="+mn-lt"/>
              </a:rPr>
              <a:t>TLS Client</a:t>
            </a:r>
          </a:p>
        </p:txBody>
      </p:sp>
      <p:sp>
        <p:nvSpPr>
          <p:cNvPr id="27" name="TextBox 26"/>
          <p:cNvSpPr txBox="1"/>
          <p:nvPr/>
        </p:nvSpPr>
        <p:spPr bwMode="auto">
          <a:xfrm>
            <a:off x="4784606" y="1904695"/>
            <a:ext cx="1147943" cy="369332"/>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1800" dirty="0">
                <a:solidFill>
                  <a:schemeClr val="bg2">
                    <a:lumMod val="50000"/>
                  </a:schemeClr>
                </a:solidFill>
                <a:latin typeface="+mn-lt"/>
              </a:rPr>
              <a:t>TLS Server</a:t>
            </a:r>
          </a:p>
        </p:txBody>
      </p:sp>
      <p:pic>
        <p:nvPicPr>
          <p:cNvPr id="28" name="Picture 4" descr="C:\Users\bennyshl\Downloads\malware.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53339" y="1528719"/>
            <a:ext cx="650296" cy="650296"/>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bwMode="auto">
          <a:xfrm>
            <a:off x="7102241" y="384897"/>
            <a:ext cx="760273" cy="307777"/>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1400" dirty="0">
                <a:solidFill>
                  <a:schemeClr val="accent1"/>
                </a:solidFill>
                <a:latin typeface="+mn-lt"/>
              </a:rPr>
              <a:t>Decrypt</a:t>
            </a:r>
          </a:p>
        </p:txBody>
      </p:sp>
      <p:sp>
        <p:nvSpPr>
          <p:cNvPr id="30" name="TextBox 29"/>
          <p:cNvSpPr txBox="1"/>
          <p:nvPr/>
        </p:nvSpPr>
        <p:spPr bwMode="auto">
          <a:xfrm>
            <a:off x="6067201" y="384897"/>
            <a:ext cx="715260" cy="307777"/>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1400" dirty="0">
                <a:solidFill>
                  <a:schemeClr val="accent1"/>
                </a:solidFill>
                <a:latin typeface="+mn-lt"/>
              </a:rPr>
              <a:t>Inspect</a:t>
            </a:r>
          </a:p>
        </p:txBody>
      </p:sp>
      <p:sp>
        <p:nvSpPr>
          <p:cNvPr id="31" name="TextBox 30"/>
          <p:cNvSpPr txBox="1"/>
          <p:nvPr/>
        </p:nvSpPr>
        <p:spPr bwMode="auto">
          <a:xfrm>
            <a:off x="4876535" y="384897"/>
            <a:ext cx="981551" cy="307777"/>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1400" dirty="0">
                <a:solidFill>
                  <a:schemeClr val="accent1"/>
                </a:solidFill>
                <a:latin typeface="+mn-lt"/>
              </a:rPr>
              <a:t>Re-Encrypt</a:t>
            </a:r>
          </a:p>
        </p:txBody>
      </p:sp>
    </p:spTree>
    <p:extLst>
      <p:ext uri="{BB962C8B-B14F-4D97-AF65-F5344CB8AC3E}">
        <p14:creationId xmlns:p14="http://schemas.microsoft.com/office/powerpoint/2010/main" val="8846555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par>
                          <p:cTn id="17" fill="hold">
                            <p:stCondLst>
                              <p:cond delay="500"/>
                            </p:stCondLst>
                            <p:childTnLst>
                              <p:par>
                                <p:cTn id="18" presetID="42" presetClass="path" presetSubtype="0" accel="50000" decel="50000" fill="hold" nodeType="afterEffect">
                                  <p:stCondLst>
                                    <p:cond delay="0"/>
                                  </p:stCondLst>
                                  <p:childTnLst>
                                    <p:animMotion origin="layout" path="M 1.61219E-6 -3.7037E-6 L -0.20133 -3.7037E-6 " pathEditMode="relative" rAng="0" ptsTypes="AA">
                                      <p:cBhvr>
                                        <p:cTn id="19" dur="2000" fill="hold"/>
                                        <p:tgtEl>
                                          <p:spTgt spid="23"/>
                                        </p:tgtEl>
                                        <p:attrNameLst>
                                          <p:attrName>ppt_x</p:attrName>
                                          <p:attrName>ppt_y</p:attrName>
                                        </p:attrNameLst>
                                      </p:cBhvr>
                                      <p:rCtr x="-10066" y="0"/>
                                    </p:animMotion>
                                  </p:childTnLst>
                                </p:cTn>
                              </p:par>
                              <p:par>
                                <p:cTn id="20" presetID="42" presetClass="path" presetSubtype="0" accel="50000" decel="50000" fill="hold" nodeType="withEffect">
                                  <p:stCondLst>
                                    <p:cond delay="0"/>
                                  </p:stCondLst>
                                  <p:childTnLst>
                                    <p:animMotion origin="layout" path="M 3.54167E-6 2.77556E-17 L -0.19883 2.77556E-17 " pathEditMode="relative" rAng="0" ptsTypes="AA">
                                      <p:cBhvr>
                                        <p:cTn id="21" dur="2000" fill="hold"/>
                                        <p:tgtEl>
                                          <p:spTgt spid="22"/>
                                        </p:tgtEl>
                                        <p:attrNameLst>
                                          <p:attrName>ppt_x</p:attrName>
                                          <p:attrName>ppt_y</p:attrName>
                                        </p:attrNameLst>
                                      </p:cBhvr>
                                      <p:rCtr x="-9948" y="0"/>
                                    </p:animMotion>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childTnLst>
                                </p:cTn>
                              </p:par>
                            </p:childTnLst>
                          </p:cTn>
                        </p:par>
                        <p:par>
                          <p:cTn id="26" fill="hold">
                            <p:stCondLst>
                              <p:cond delay="3000"/>
                            </p:stCondLst>
                            <p:childTnLst>
                              <p:par>
                                <p:cTn id="27" presetID="10" presetClass="exit" presetSubtype="0" fill="hold" nodeType="afterEffect">
                                  <p:stCondLst>
                                    <p:cond delay="0"/>
                                  </p:stCondLst>
                                  <p:childTnLst>
                                    <p:animEffect transition="out" filter="fade">
                                      <p:cBhvr>
                                        <p:cTn id="28" dur="500"/>
                                        <p:tgtEl>
                                          <p:spTgt spid="23"/>
                                        </p:tgtEl>
                                      </p:cBhvr>
                                    </p:animEffect>
                                    <p:set>
                                      <p:cBhvr>
                                        <p:cTn id="29" dur="1" fill="hold">
                                          <p:stCondLst>
                                            <p:cond delay="499"/>
                                          </p:stCondLst>
                                        </p:cTn>
                                        <p:tgtEl>
                                          <p:spTgt spid="23"/>
                                        </p:tgtEl>
                                        <p:attrNameLst>
                                          <p:attrName>style.visibility</p:attrName>
                                        </p:attrNameLst>
                                      </p:cBhvr>
                                      <p:to>
                                        <p:strVal val="hidden"/>
                                      </p:to>
                                    </p:set>
                                  </p:childTnLst>
                                </p:cTn>
                              </p:par>
                            </p:childTnLst>
                          </p:cTn>
                        </p:par>
                        <p:par>
                          <p:cTn id="30" fill="hold">
                            <p:stCondLst>
                              <p:cond delay="3500"/>
                            </p:stCondLst>
                            <p:childTnLst>
                              <p:par>
                                <p:cTn id="31" presetID="42" presetClass="path" presetSubtype="0" accel="50000" decel="50000" fill="hold" nodeType="afterEffect">
                                  <p:stCondLst>
                                    <p:cond delay="0"/>
                                  </p:stCondLst>
                                  <p:childTnLst>
                                    <p:animMotion origin="layout" path="M -0.19883 2.77556E-17 L -0.28529 2.77556E-17 " pathEditMode="relative" rAng="0" ptsTypes="AA">
                                      <p:cBhvr>
                                        <p:cTn id="32" dur="2000" fill="hold"/>
                                        <p:tgtEl>
                                          <p:spTgt spid="22"/>
                                        </p:tgtEl>
                                        <p:attrNameLst>
                                          <p:attrName>ppt_x</p:attrName>
                                          <p:attrName>ppt_y</p:attrName>
                                        </p:attrNameLst>
                                      </p:cBhvr>
                                      <p:rCtr x="-4323" y="0"/>
                                    </p:animMotion>
                                  </p:childTnLst>
                                </p:cTn>
                              </p:par>
                              <p:par>
                                <p:cTn id="33" presetID="10" presetClass="exit" presetSubtype="0" fill="hold" grpId="1" nodeType="withEffect">
                                  <p:stCondLst>
                                    <p:cond delay="0"/>
                                  </p:stCondLst>
                                  <p:childTnLst>
                                    <p:animEffect transition="out" filter="fade">
                                      <p:cBhvr>
                                        <p:cTn id="34" dur="500"/>
                                        <p:tgtEl>
                                          <p:spTgt spid="29"/>
                                        </p:tgtEl>
                                      </p:cBhvr>
                                    </p:animEffect>
                                    <p:set>
                                      <p:cBhvr>
                                        <p:cTn id="35" dur="1" fill="hold">
                                          <p:stCondLst>
                                            <p:cond delay="499"/>
                                          </p:stCondLst>
                                        </p:cTn>
                                        <p:tgtEl>
                                          <p:spTgt spid="29"/>
                                        </p:tgtEl>
                                        <p:attrNameLst>
                                          <p:attrName>style.visibility</p:attrName>
                                        </p:attrNameLst>
                                      </p:cBhvr>
                                      <p:to>
                                        <p:strVal val="hidden"/>
                                      </p:to>
                                    </p:set>
                                  </p:childTnLst>
                                </p:cTn>
                              </p:par>
                              <p:par>
                                <p:cTn id="36" presetID="10" presetClass="entr" presetSubtype="0"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childTnLst>
                                </p:cTn>
                              </p:par>
                              <p:par>
                                <p:cTn id="39" presetID="1" presetClass="entr" presetSubtype="0" fill="hold" nodeType="withEffect">
                                  <p:stCondLst>
                                    <p:cond delay="0"/>
                                  </p:stCondLst>
                                  <p:childTnLst>
                                    <p:set>
                                      <p:cBhvr>
                                        <p:cTn id="40" dur="1" fill="hold">
                                          <p:stCondLst>
                                            <p:cond delay="0"/>
                                          </p:stCondLst>
                                        </p:cTn>
                                        <p:tgtEl>
                                          <p:spTgt spid="28"/>
                                        </p:tgtEl>
                                        <p:attrNameLst>
                                          <p:attrName>style.visibility</p:attrName>
                                        </p:attrNameLst>
                                      </p:cBhvr>
                                      <p:to>
                                        <p:strVal val="visible"/>
                                      </p:to>
                                    </p:set>
                                  </p:childTnLst>
                                </p:cTn>
                              </p:par>
                            </p:childTnLst>
                          </p:cTn>
                        </p:par>
                        <p:par>
                          <p:cTn id="41" fill="hold">
                            <p:stCondLst>
                              <p:cond delay="5500"/>
                            </p:stCondLst>
                            <p:childTnLst>
                              <p:par>
                                <p:cTn id="42" presetID="64" presetClass="path" presetSubtype="0" accel="50000" decel="50000" autoRev="1" fill="hold" nodeType="afterEffect">
                                  <p:stCondLst>
                                    <p:cond delay="0"/>
                                  </p:stCondLst>
                                  <p:childTnLst>
                                    <p:animMotion origin="layout" path="M -3.36285E-6 -3.7037E-7 L -3.36285E-6 -0.1375 " pathEditMode="relative" rAng="0" ptsTypes="AA">
                                      <p:cBhvr>
                                        <p:cTn id="43" dur="2000" fill="hold"/>
                                        <p:tgtEl>
                                          <p:spTgt spid="28"/>
                                        </p:tgtEl>
                                        <p:attrNameLst>
                                          <p:attrName>ppt_x</p:attrName>
                                          <p:attrName>ppt_y</p:attrName>
                                        </p:attrNameLst>
                                      </p:cBhvr>
                                      <p:rCtr x="0" y="-6875"/>
                                    </p:animMotion>
                                  </p:childTnLst>
                                </p:cTn>
                              </p:par>
                            </p:childTnLst>
                          </p:cTn>
                        </p:par>
                        <p:par>
                          <p:cTn id="44" fill="hold">
                            <p:stCondLst>
                              <p:cond delay="9500"/>
                            </p:stCondLst>
                            <p:childTnLst>
                              <p:par>
                                <p:cTn id="45" presetID="10" presetClass="exit" presetSubtype="0" fill="hold" nodeType="afterEffect">
                                  <p:stCondLst>
                                    <p:cond delay="0"/>
                                  </p:stCondLst>
                                  <p:childTnLst>
                                    <p:animEffect transition="out" filter="fade">
                                      <p:cBhvr>
                                        <p:cTn id="46" dur="500"/>
                                        <p:tgtEl>
                                          <p:spTgt spid="28"/>
                                        </p:tgtEl>
                                      </p:cBhvr>
                                    </p:animEffect>
                                    <p:set>
                                      <p:cBhvr>
                                        <p:cTn id="47" dur="1" fill="hold">
                                          <p:stCondLst>
                                            <p:cond delay="499"/>
                                          </p:stCondLst>
                                        </p:cTn>
                                        <p:tgtEl>
                                          <p:spTgt spid="28"/>
                                        </p:tgtEl>
                                        <p:attrNameLst>
                                          <p:attrName>style.visibility</p:attrName>
                                        </p:attrNameLst>
                                      </p:cBhvr>
                                      <p:to>
                                        <p:strVal val="hidden"/>
                                      </p:to>
                                    </p:set>
                                  </p:childTnLst>
                                </p:cTn>
                              </p:par>
                            </p:childTnLst>
                          </p:cTn>
                        </p:par>
                        <p:par>
                          <p:cTn id="48" fill="hold">
                            <p:stCondLst>
                              <p:cond delay="10000"/>
                            </p:stCondLst>
                            <p:childTnLst>
                              <p:par>
                                <p:cTn id="49" presetID="10" presetClass="exit" presetSubtype="0" fill="hold" grpId="1" nodeType="afterEffect">
                                  <p:stCondLst>
                                    <p:cond delay="0"/>
                                  </p:stCondLst>
                                  <p:childTnLst>
                                    <p:animEffect transition="out" filter="fade">
                                      <p:cBhvr>
                                        <p:cTn id="50" dur="500"/>
                                        <p:tgtEl>
                                          <p:spTgt spid="30"/>
                                        </p:tgtEl>
                                      </p:cBhvr>
                                    </p:animEffect>
                                    <p:set>
                                      <p:cBhvr>
                                        <p:cTn id="51" dur="1" fill="hold">
                                          <p:stCondLst>
                                            <p:cond delay="499"/>
                                          </p:stCondLst>
                                        </p:cTn>
                                        <p:tgtEl>
                                          <p:spTgt spid="30"/>
                                        </p:tgtEl>
                                        <p:attrNameLst>
                                          <p:attrName>style.visibility</p:attrName>
                                        </p:attrNameLst>
                                      </p:cBhvr>
                                      <p:to>
                                        <p:strVal val="hidden"/>
                                      </p:to>
                                    </p:set>
                                  </p:childTnLst>
                                </p:cTn>
                              </p:par>
                            </p:childTnLst>
                          </p:cTn>
                        </p:par>
                        <p:par>
                          <p:cTn id="52" fill="hold">
                            <p:stCondLst>
                              <p:cond delay="10500"/>
                            </p:stCondLst>
                            <p:childTnLst>
                              <p:par>
                                <p:cTn id="53" presetID="42" presetClass="path" presetSubtype="0" accel="50000" decel="50000" fill="hold" nodeType="afterEffect">
                                  <p:stCondLst>
                                    <p:cond delay="0"/>
                                  </p:stCondLst>
                                  <p:childTnLst>
                                    <p:animMotion origin="layout" path="M -0.28527 2.77556E-17 L -0.36551 2.77556E-17 " pathEditMode="relative" rAng="0" ptsTypes="AA">
                                      <p:cBhvr>
                                        <p:cTn id="54" dur="2000" fill="hold"/>
                                        <p:tgtEl>
                                          <p:spTgt spid="22"/>
                                        </p:tgtEl>
                                        <p:attrNameLst>
                                          <p:attrName>ppt_x</p:attrName>
                                          <p:attrName>ppt_y</p:attrName>
                                        </p:attrNameLst>
                                      </p:cBhvr>
                                      <p:rCtr x="-4012" y="0"/>
                                    </p:animMotion>
                                  </p:childTnLst>
                                </p:cTn>
                              </p:par>
                              <p:par>
                                <p:cTn id="55" presetID="10" presetClass="entr" presetSubtype="0"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par>
                                <p:cTn id="58" presetID="42" presetClass="path" presetSubtype="0" accel="50000" decel="50000" fill="hold" nodeType="withEffect">
                                  <p:stCondLst>
                                    <p:cond delay="400"/>
                                  </p:stCondLst>
                                  <p:childTnLst>
                                    <p:animMotion origin="layout" path="M 1.61219E-6 -3.7037E-6 L -0.37114 -3.7037E-6 " pathEditMode="relative" rAng="0" ptsTypes="AA">
                                      <p:cBhvr>
                                        <p:cTn id="59" dur="1600" fill="hold"/>
                                        <p:tgtEl>
                                          <p:spTgt spid="23"/>
                                        </p:tgtEl>
                                        <p:attrNameLst>
                                          <p:attrName>ppt_x</p:attrName>
                                          <p:attrName>ppt_y</p:attrName>
                                        </p:attrNameLst>
                                      </p:cBhvr>
                                      <p:rCtr x="-18557" y="0"/>
                                    </p:animMotion>
                                  </p:childTnLst>
                                </p:cTn>
                              </p:par>
                            </p:childTnLst>
                          </p:cTn>
                        </p:par>
                        <p:par>
                          <p:cTn id="60" fill="hold">
                            <p:stCondLst>
                              <p:cond delay="12500"/>
                            </p:stCondLst>
                            <p:childTnLst>
                              <p:par>
                                <p:cTn id="61" presetID="10" presetClass="entr" presetSubtype="0" fill="hold"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500"/>
                                        <p:tgtEl>
                                          <p:spTgt spid="23"/>
                                        </p:tgtEl>
                                      </p:cBhvr>
                                    </p:animEffect>
                                  </p:childTnLst>
                                </p:cTn>
                              </p:par>
                              <p:par>
                                <p:cTn id="64" presetID="10" presetClass="exit" presetSubtype="0" fill="hold" grpId="1" nodeType="withEffect">
                                  <p:stCondLst>
                                    <p:cond delay="0"/>
                                  </p:stCondLst>
                                  <p:childTnLst>
                                    <p:animEffect transition="out" filter="fade">
                                      <p:cBhvr>
                                        <p:cTn id="65" dur="500"/>
                                        <p:tgtEl>
                                          <p:spTgt spid="31"/>
                                        </p:tgtEl>
                                      </p:cBhvr>
                                    </p:animEffect>
                                    <p:set>
                                      <p:cBhvr>
                                        <p:cTn id="66" dur="1" fill="hold">
                                          <p:stCondLst>
                                            <p:cond delay="499"/>
                                          </p:stCondLst>
                                        </p:cTn>
                                        <p:tgtEl>
                                          <p:spTgt spid="31"/>
                                        </p:tgtEl>
                                        <p:attrNameLst>
                                          <p:attrName>style.visibility</p:attrName>
                                        </p:attrNameLst>
                                      </p:cBhvr>
                                      <p:to>
                                        <p:strVal val="hidden"/>
                                      </p:to>
                                    </p:set>
                                  </p:childTnLst>
                                </p:cTn>
                              </p:par>
                            </p:childTnLst>
                          </p:cTn>
                        </p:par>
                        <p:par>
                          <p:cTn id="67" fill="hold">
                            <p:stCondLst>
                              <p:cond delay="13000"/>
                            </p:stCondLst>
                            <p:childTnLst>
                              <p:par>
                                <p:cTn id="68" presetID="42" presetClass="path" presetSubtype="0" accel="50000" decel="50000" fill="hold" nodeType="afterEffect">
                                  <p:stCondLst>
                                    <p:cond delay="0"/>
                                  </p:stCondLst>
                                  <p:childTnLst>
                                    <p:animMotion origin="layout" path="M -0.37088 -3.7037E-6 L -0.61336 -3.7037E-6 " pathEditMode="relative" rAng="0" ptsTypes="AA">
                                      <p:cBhvr>
                                        <p:cTn id="69" dur="2000" fill="hold"/>
                                        <p:tgtEl>
                                          <p:spTgt spid="23"/>
                                        </p:tgtEl>
                                        <p:attrNameLst>
                                          <p:attrName>ppt_x</p:attrName>
                                          <p:attrName>ppt_y</p:attrName>
                                        </p:attrNameLst>
                                      </p:cBhvr>
                                      <p:rCtr x="-12124" y="0"/>
                                    </p:animMotion>
                                  </p:childTnLst>
                                </p:cTn>
                              </p:par>
                              <p:par>
                                <p:cTn id="70" presetID="42" presetClass="path" presetSubtype="0" accel="50000" decel="50000" fill="hold" nodeType="withEffect">
                                  <p:stCondLst>
                                    <p:cond delay="0"/>
                                  </p:stCondLst>
                                  <p:childTnLst>
                                    <p:animMotion origin="layout" path="M -0.36524 2.77556E-17 L -0.60821 2.77556E-17 " pathEditMode="relative" rAng="0" ptsTypes="AA">
                                      <p:cBhvr>
                                        <p:cTn id="71" dur="2000" fill="hold"/>
                                        <p:tgtEl>
                                          <p:spTgt spid="22"/>
                                        </p:tgtEl>
                                        <p:attrNameLst>
                                          <p:attrName>ppt_x</p:attrName>
                                          <p:attrName>ppt_y</p:attrName>
                                        </p:attrNameLst>
                                      </p:cBhvr>
                                      <p:rCtr x="-1214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9" grpId="0"/>
      <p:bldP spid="29" grpId="1"/>
      <p:bldP spid="30" grpId="0"/>
      <p:bldP spid="30" grpId="1"/>
      <p:bldP spid="31" grpId="0"/>
      <p:bldP spid="31"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3" name="Footer Placeholder 2" hidden="1"/>
          <p:cNvSpPr>
            <a:spLocks noGrp="1"/>
          </p:cNvSpPr>
          <p:nvPr>
            <p:ph type="ftr" sz="quarter" idx="10"/>
          </p:nvPr>
        </p:nvSpPr>
        <p:spPr/>
        <p:txBody>
          <a:bodyPr/>
          <a:lstStyle/>
          <a:p>
            <a:r>
              <a:rPr lang="en-US"/>
              <a:t> [Internal Use] for Check Point employees​</a:t>
            </a:r>
          </a:p>
        </p:txBody>
      </p:sp>
      <p:grpSp>
        <p:nvGrpSpPr>
          <p:cNvPr id="26" name="Group 25"/>
          <p:cNvGrpSpPr>
            <a:grpSpLocks/>
          </p:cNvGrpSpPr>
          <p:nvPr/>
        </p:nvGrpSpPr>
        <p:grpSpPr bwMode="auto">
          <a:xfrm rot="16200000">
            <a:off x="3034588" y="3390290"/>
            <a:ext cx="417513" cy="2640912"/>
            <a:chOff x="3625" y="1728"/>
            <a:chExt cx="263" cy="1248"/>
          </a:xfrm>
        </p:grpSpPr>
        <p:sp>
          <p:nvSpPr>
            <p:cNvPr id="27" name="Line 9"/>
            <p:cNvSpPr>
              <a:spLocks noChangeShapeType="1"/>
            </p:cNvSpPr>
            <p:nvPr/>
          </p:nvSpPr>
          <p:spPr bwMode="auto">
            <a:xfrm>
              <a:off x="3888" y="1728"/>
              <a:ext cx="0" cy="1248"/>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8" name="Text Box 10"/>
            <p:cNvSpPr txBox="1">
              <a:spLocks noChangeArrowheads="1"/>
            </p:cNvSpPr>
            <p:nvPr/>
          </p:nvSpPr>
          <p:spPr bwMode="auto">
            <a:xfrm rot="5400000">
              <a:off x="3098" y="2255"/>
              <a:ext cx="1248"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742950" indent="-285750" algn="l" eaLnBrk="0" hangingPunct="0">
                <a:spcBef>
                  <a:spcPct val="0"/>
                </a:spcBef>
                <a:defRPr sz="2400">
                  <a:solidFill>
                    <a:schemeClr val="tx1"/>
                  </a:solidFill>
                  <a:latin typeface="Times" charset="0"/>
                </a:defRPr>
              </a:lvl1pPr>
              <a:lvl2pPr algn="l" eaLnBrk="0" hangingPunct="0">
                <a:spcBef>
                  <a:spcPct val="0"/>
                </a:spcBef>
                <a:defRPr sz="2400">
                  <a:solidFill>
                    <a:schemeClr val="tx1"/>
                  </a:solidFill>
                  <a:latin typeface="Times" charset="0"/>
                </a:defRPr>
              </a:lvl2pPr>
              <a:lvl3pPr algn="l" eaLnBrk="0" hangingPunct="0">
                <a:spcBef>
                  <a:spcPct val="0"/>
                </a:spcBef>
                <a:defRPr sz="2400">
                  <a:solidFill>
                    <a:schemeClr val="tx1"/>
                  </a:solidFill>
                  <a:latin typeface="Times" charset="0"/>
                </a:defRPr>
              </a:lvl3pPr>
              <a:lvl4pPr algn="l" eaLnBrk="0" hangingPunct="0">
                <a:spcBef>
                  <a:spcPct val="0"/>
                </a:spcBef>
                <a:defRPr sz="2400">
                  <a:solidFill>
                    <a:schemeClr val="tx1"/>
                  </a:solidFill>
                  <a:latin typeface="Times" charset="0"/>
                </a:defRPr>
              </a:lvl4pPr>
              <a:lvl5pPr algn="l" eaLnBrk="0" hangingPunct="0">
                <a:spcBef>
                  <a:spcPct val="0"/>
                </a:spcBef>
                <a:defRPr sz="2400">
                  <a:solidFill>
                    <a:schemeClr val="tx1"/>
                  </a:solidFill>
                  <a:latin typeface="Times" charset="0"/>
                </a:defRPr>
              </a:lvl5pPr>
              <a:lvl6pPr eaLnBrk="0" fontAlgn="base" hangingPunct="0">
                <a:spcBef>
                  <a:spcPct val="0"/>
                </a:spcBef>
                <a:spcAft>
                  <a:spcPct val="0"/>
                </a:spcAft>
                <a:defRPr sz="2400">
                  <a:solidFill>
                    <a:schemeClr val="tx1"/>
                  </a:solidFill>
                  <a:latin typeface="Times" charset="0"/>
                </a:defRPr>
              </a:lvl6pPr>
              <a:lvl7pPr eaLnBrk="0" fontAlgn="base" hangingPunct="0">
                <a:spcBef>
                  <a:spcPct val="0"/>
                </a:spcBef>
                <a:spcAft>
                  <a:spcPct val="0"/>
                </a:spcAft>
                <a:defRPr sz="2400">
                  <a:solidFill>
                    <a:schemeClr val="tx1"/>
                  </a:solidFill>
                  <a:latin typeface="Times" charset="0"/>
                </a:defRPr>
              </a:lvl7pPr>
              <a:lvl8pPr eaLnBrk="0" fontAlgn="base" hangingPunct="0">
                <a:spcBef>
                  <a:spcPct val="0"/>
                </a:spcBef>
                <a:spcAft>
                  <a:spcPct val="0"/>
                </a:spcAft>
                <a:defRPr sz="2400">
                  <a:solidFill>
                    <a:schemeClr val="tx1"/>
                  </a:solidFill>
                  <a:latin typeface="Times" charset="0"/>
                </a:defRPr>
              </a:lvl8pPr>
              <a:lvl9pPr eaLnBrk="0" fontAlgn="base" hangingPunct="0">
                <a:spcBef>
                  <a:spcPct val="0"/>
                </a:spcBef>
                <a:spcAft>
                  <a:spcPct val="0"/>
                </a:spcAft>
                <a:defRPr sz="2400">
                  <a:solidFill>
                    <a:schemeClr val="tx1"/>
                  </a:solidFill>
                  <a:latin typeface="Times" charset="0"/>
                </a:defRPr>
              </a:lvl9pPr>
            </a:lstStyle>
            <a:p>
              <a:pPr eaLnBrk="1" hangingPunct="1">
                <a:spcBef>
                  <a:spcPct val="50000"/>
                </a:spcBef>
                <a:buFontTx/>
                <a:buNone/>
              </a:pPr>
              <a:r>
                <a:rPr lang="en-US" sz="1400" dirty="0">
                  <a:latin typeface="Arial" pitchFamily="34" charset="0"/>
                </a:rPr>
                <a:t>TLS Client Hello</a:t>
              </a:r>
            </a:p>
          </p:txBody>
        </p:sp>
      </p:grpSp>
      <p:grpSp>
        <p:nvGrpSpPr>
          <p:cNvPr id="29" name="Group 24"/>
          <p:cNvGrpSpPr>
            <a:grpSpLocks/>
          </p:cNvGrpSpPr>
          <p:nvPr/>
        </p:nvGrpSpPr>
        <p:grpSpPr bwMode="auto">
          <a:xfrm rot="16200000">
            <a:off x="3117131" y="2471431"/>
            <a:ext cx="347663" cy="3250353"/>
            <a:chOff x="3984" y="1632"/>
            <a:chExt cx="219" cy="1536"/>
          </a:xfrm>
        </p:grpSpPr>
        <p:sp>
          <p:nvSpPr>
            <p:cNvPr id="30" name="Line 12"/>
            <p:cNvSpPr>
              <a:spLocks noChangeShapeType="1"/>
            </p:cNvSpPr>
            <p:nvPr/>
          </p:nvSpPr>
          <p:spPr bwMode="auto">
            <a:xfrm flipV="1">
              <a:off x="3984" y="1728"/>
              <a:ext cx="0" cy="1248"/>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31" name="Text Box 13"/>
            <p:cNvSpPr txBox="1">
              <a:spLocks noChangeArrowheads="1"/>
            </p:cNvSpPr>
            <p:nvPr/>
          </p:nvSpPr>
          <p:spPr bwMode="auto">
            <a:xfrm rot="5400000">
              <a:off x="3338" y="2303"/>
              <a:ext cx="1536"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742950" indent="-285750" algn="l" eaLnBrk="0" hangingPunct="0">
                <a:spcBef>
                  <a:spcPct val="0"/>
                </a:spcBef>
                <a:defRPr sz="2400">
                  <a:solidFill>
                    <a:schemeClr val="tx1"/>
                  </a:solidFill>
                  <a:latin typeface="Times" charset="0"/>
                </a:defRPr>
              </a:lvl1pPr>
              <a:lvl2pPr algn="l" eaLnBrk="0" hangingPunct="0">
                <a:spcBef>
                  <a:spcPct val="0"/>
                </a:spcBef>
                <a:defRPr sz="2400">
                  <a:solidFill>
                    <a:schemeClr val="tx1"/>
                  </a:solidFill>
                  <a:latin typeface="Times" charset="0"/>
                </a:defRPr>
              </a:lvl2pPr>
              <a:lvl3pPr algn="l" eaLnBrk="0" hangingPunct="0">
                <a:spcBef>
                  <a:spcPct val="0"/>
                </a:spcBef>
                <a:defRPr sz="2400">
                  <a:solidFill>
                    <a:schemeClr val="tx1"/>
                  </a:solidFill>
                  <a:latin typeface="Times" charset="0"/>
                </a:defRPr>
              </a:lvl3pPr>
              <a:lvl4pPr algn="l" eaLnBrk="0" hangingPunct="0">
                <a:spcBef>
                  <a:spcPct val="0"/>
                </a:spcBef>
                <a:defRPr sz="2400">
                  <a:solidFill>
                    <a:schemeClr val="tx1"/>
                  </a:solidFill>
                  <a:latin typeface="Times" charset="0"/>
                </a:defRPr>
              </a:lvl4pPr>
              <a:lvl5pPr algn="l" eaLnBrk="0" hangingPunct="0">
                <a:spcBef>
                  <a:spcPct val="0"/>
                </a:spcBef>
                <a:defRPr sz="2400">
                  <a:solidFill>
                    <a:schemeClr val="tx1"/>
                  </a:solidFill>
                  <a:latin typeface="Times" charset="0"/>
                </a:defRPr>
              </a:lvl5pPr>
              <a:lvl6pPr eaLnBrk="0" fontAlgn="base" hangingPunct="0">
                <a:spcBef>
                  <a:spcPct val="0"/>
                </a:spcBef>
                <a:spcAft>
                  <a:spcPct val="0"/>
                </a:spcAft>
                <a:defRPr sz="2400">
                  <a:solidFill>
                    <a:schemeClr val="tx1"/>
                  </a:solidFill>
                  <a:latin typeface="Times" charset="0"/>
                </a:defRPr>
              </a:lvl6pPr>
              <a:lvl7pPr eaLnBrk="0" fontAlgn="base" hangingPunct="0">
                <a:spcBef>
                  <a:spcPct val="0"/>
                </a:spcBef>
                <a:spcAft>
                  <a:spcPct val="0"/>
                </a:spcAft>
                <a:defRPr sz="2400">
                  <a:solidFill>
                    <a:schemeClr val="tx1"/>
                  </a:solidFill>
                  <a:latin typeface="Times" charset="0"/>
                </a:defRPr>
              </a:lvl7pPr>
              <a:lvl8pPr eaLnBrk="0" fontAlgn="base" hangingPunct="0">
                <a:spcBef>
                  <a:spcPct val="0"/>
                </a:spcBef>
                <a:spcAft>
                  <a:spcPct val="0"/>
                </a:spcAft>
                <a:defRPr sz="2400">
                  <a:solidFill>
                    <a:schemeClr val="tx1"/>
                  </a:solidFill>
                  <a:latin typeface="Times" charset="0"/>
                </a:defRPr>
              </a:lvl8pPr>
              <a:lvl9pPr eaLnBrk="0" fontAlgn="base" hangingPunct="0">
                <a:spcBef>
                  <a:spcPct val="0"/>
                </a:spcBef>
                <a:spcAft>
                  <a:spcPct val="0"/>
                </a:spcAft>
                <a:defRPr sz="2400">
                  <a:solidFill>
                    <a:schemeClr val="tx1"/>
                  </a:solidFill>
                  <a:latin typeface="Times" charset="0"/>
                </a:defRPr>
              </a:lvl9pPr>
            </a:lstStyle>
            <a:p>
              <a:pPr eaLnBrk="1" hangingPunct="1">
                <a:spcBef>
                  <a:spcPct val="50000"/>
                </a:spcBef>
                <a:buFontTx/>
                <a:buNone/>
              </a:pPr>
              <a:r>
                <a:rPr lang="en-US" sz="1400" dirty="0">
                  <a:latin typeface="Arial" pitchFamily="34" charset="0"/>
                </a:rPr>
                <a:t>TLS Certificate</a:t>
              </a:r>
            </a:p>
          </p:txBody>
        </p:sp>
      </p:grpSp>
      <p:grpSp>
        <p:nvGrpSpPr>
          <p:cNvPr id="32" name="Group 31"/>
          <p:cNvGrpSpPr/>
          <p:nvPr/>
        </p:nvGrpSpPr>
        <p:grpSpPr>
          <a:xfrm>
            <a:off x="6042974" y="3843715"/>
            <a:ext cx="2747340" cy="416687"/>
            <a:chOff x="4123970" y="4073343"/>
            <a:chExt cx="2543530" cy="296241"/>
          </a:xfrm>
        </p:grpSpPr>
        <p:sp>
          <p:nvSpPr>
            <p:cNvPr id="33" name="Text Box 16"/>
            <p:cNvSpPr txBox="1">
              <a:spLocks noChangeArrowheads="1"/>
            </p:cNvSpPr>
            <p:nvPr/>
          </p:nvSpPr>
          <p:spPr bwMode="auto">
            <a:xfrm>
              <a:off x="4174499" y="4073343"/>
              <a:ext cx="2421422" cy="207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742950" indent="-285750" algn="l" eaLnBrk="0" hangingPunct="0">
                <a:spcBef>
                  <a:spcPct val="0"/>
                </a:spcBef>
                <a:defRPr sz="2400">
                  <a:solidFill>
                    <a:schemeClr val="tx1"/>
                  </a:solidFill>
                  <a:latin typeface="Times" charset="0"/>
                </a:defRPr>
              </a:lvl1pPr>
              <a:lvl2pPr algn="l" eaLnBrk="0" hangingPunct="0">
                <a:spcBef>
                  <a:spcPct val="0"/>
                </a:spcBef>
                <a:defRPr sz="2400">
                  <a:solidFill>
                    <a:schemeClr val="tx1"/>
                  </a:solidFill>
                  <a:latin typeface="Times" charset="0"/>
                </a:defRPr>
              </a:lvl2pPr>
              <a:lvl3pPr algn="l" eaLnBrk="0" hangingPunct="0">
                <a:spcBef>
                  <a:spcPct val="0"/>
                </a:spcBef>
                <a:defRPr sz="2400">
                  <a:solidFill>
                    <a:schemeClr val="tx1"/>
                  </a:solidFill>
                  <a:latin typeface="Times" charset="0"/>
                </a:defRPr>
              </a:lvl3pPr>
              <a:lvl4pPr algn="l" eaLnBrk="0" hangingPunct="0">
                <a:spcBef>
                  <a:spcPct val="0"/>
                </a:spcBef>
                <a:defRPr sz="2400">
                  <a:solidFill>
                    <a:schemeClr val="tx1"/>
                  </a:solidFill>
                  <a:latin typeface="Times" charset="0"/>
                </a:defRPr>
              </a:lvl4pPr>
              <a:lvl5pPr algn="l" eaLnBrk="0" hangingPunct="0">
                <a:spcBef>
                  <a:spcPct val="0"/>
                </a:spcBef>
                <a:defRPr sz="2400">
                  <a:solidFill>
                    <a:schemeClr val="tx1"/>
                  </a:solidFill>
                  <a:latin typeface="Times" charset="0"/>
                </a:defRPr>
              </a:lvl5pPr>
              <a:lvl6pPr eaLnBrk="0" fontAlgn="base" hangingPunct="0">
                <a:spcBef>
                  <a:spcPct val="0"/>
                </a:spcBef>
                <a:spcAft>
                  <a:spcPct val="0"/>
                </a:spcAft>
                <a:defRPr sz="2400">
                  <a:solidFill>
                    <a:schemeClr val="tx1"/>
                  </a:solidFill>
                  <a:latin typeface="Times" charset="0"/>
                </a:defRPr>
              </a:lvl6pPr>
              <a:lvl7pPr eaLnBrk="0" fontAlgn="base" hangingPunct="0">
                <a:spcBef>
                  <a:spcPct val="0"/>
                </a:spcBef>
                <a:spcAft>
                  <a:spcPct val="0"/>
                </a:spcAft>
                <a:defRPr sz="2400">
                  <a:solidFill>
                    <a:schemeClr val="tx1"/>
                  </a:solidFill>
                  <a:latin typeface="Times" charset="0"/>
                </a:defRPr>
              </a:lvl7pPr>
              <a:lvl8pPr eaLnBrk="0" fontAlgn="base" hangingPunct="0">
                <a:spcBef>
                  <a:spcPct val="0"/>
                </a:spcBef>
                <a:spcAft>
                  <a:spcPct val="0"/>
                </a:spcAft>
                <a:defRPr sz="2400">
                  <a:solidFill>
                    <a:schemeClr val="tx1"/>
                  </a:solidFill>
                  <a:latin typeface="Times" charset="0"/>
                </a:defRPr>
              </a:lvl8pPr>
              <a:lvl9pPr eaLnBrk="0" fontAlgn="base" hangingPunct="0">
                <a:spcBef>
                  <a:spcPct val="0"/>
                </a:spcBef>
                <a:spcAft>
                  <a:spcPct val="0"/>
                </a:spcAft>
                <a:defRPr sz="2400">
                  <a:solidFill>
                    <a:schemeClr val="tx1"/>
                  </a:solidFill>
                  <a:latin typeface="Times" charset="0"/>
                </a:defRPr>
              </a:lvl9pPr>
            </a:lstStyle>
            <a:p>
              <a:pPr eaLnBrk="1" hangingPunct="1">
                <a:spcBef>
                  <a:spcPct val="50000"/>
                </a:spcBef>
                <a:buFontTx/>
                <a:buNone/>
              </a:pPr>
              <a:r>
                <a:rPr lang="en-US" sz="1300" dirty="0">
                  <a:latin typeface="Arial" pitchFamily="34" charset="0"/>
                </a:rPr>
                <a:t>Server Certificate</a:t>
              </a:r>
            </a:p>
          </p:txBody>
        </p:sp>
        <p:sp>
          <p:nvSpPr>
            <p:cNvPr id="34" name="Line 17"/>
            <p:cNvSpPr>
              <a:spLocks noChangeShapeType="1"/>
            </p:cNvSpPr>
            <p:nvPr/>
          </p:nvSpPr>
          <p:spPr bwMode="auto">
            <a:xfrm rot="5400000" flipH="1">
              <a:off x="5395735" y="3097819"/>
              <a:ext cx="0" cy="254353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sp>
        <p:nvSpPr>
          <p:cNvPr id="35" name="Text Box 21"/>
          <p:cNvSpPr txBox="1">
            <a:spLocks noChangeArrowheads="1"/>
          </p:cNvSpPr>
          <p:nvPr/>
        </p:nvSpPr>
        <p:spPr bwMode="auto">
          <a:xfrm>
            <a:off x="7639107" y="1687331"/>
            <a:ext cx="3267694" cy="1828800"/>
          </a:xfrm>
          <a:prstGeom prst="rect">
            <a:avLst/>
          </a:prstGeom>
          <a:solidFill>
            <a:schemeClr val="accent1"/>
          </a:solidFill>
          <a:ln w="19050" algn="ctr">
            <a:solidFill>
              <a:schemeClr val="accent1"/>
            </a:solidFill>
            <a:miter lim="800000"/>
            <a:headEnd/>
            <a:tailEnd/>
          </a:ln>
          <a:effectLst/>
          <a:scene3d>
            <a:camera prst="orthographicFront"/>
            <a:lightRig rig="threePt" dir="t"/>
          </a:scene3d>
          <a:sp3d prstMaterial="plastic">
            <a:bevelT w="165100" h="127000" prst="coolSlant"/>
          </a:sp3d>
        </p:spPr>
        <p:txBody>
          <a:bodyPr wrap="none" lIns="0" tIns="91440" bIns="91440" anchor="ctr"/>
          <a:lstStyle>
            <a:lvl1pPr marL="742950" indent="-285750" algn="l" eaLnBrk="0" hangingPunct="0">
              <a:spcBef>
                <a:spcPct val="0"/>
              </a:spcBef>
              <a:defRPr sz="2400">
                <a:solidFill>
                  <a:schemeClr val="tx1"/>
                </a:solidFill>
                <a:latin typeface="Times" charset="0"/>
              </a:defRPr>
            </a:lvl1pPr>
            <a:lvl2pPr algn="l" eaLnBrk="0" hangingPunct="0">
              <a:spcBef>
                <a:spcPct val="0"/>
              </a:spcBef>
              <a:defRPr sz="2400">
                <a:solidFill>
                  <a:schemeClr val="tx1"/>
                </a:solidFill>
                <a:latin typeface="Times" charset="0"/>
              </a:defRPr>
            </a:lvl2pPr>
            <a:lvl3pPr algn="l" eaLnBrk="0" hangingPunct="0">
              <a:spcBef>
                <a:spcPct val="0"/>
              </a:spcBef>
              <a:defRPr sz="2400">
                <a:solidFill>
                  <a:schemeClr val="tx1"/>
                </a:solidFill>
                <a:latin typeface="Times" charset="0"/>
              </a:defRPr>
            </a:lvl3pPr>
            <a:lvl4pPr algn="l" eaLnBrk="0" hangingPunct="0">
              <a:spcBef>
                <a:spcPct val="0"/>
              </a:spcBef>
              <a:defRPr sz="2400">
                <a:solidFill>
                  <a:schemeClr val="tx1"/>
                </a:solidFill>
                <a:latin typeface="Times" charset="0"/>
              </a:defRPr>
            </a:lvl4pPr>
            <a:lvl5pPr algn="l" eaLnBrk="0" hangingPunct="0">
              <a:spcBef>
                <a:spcPct val="0"/>
              </a:spcBef>
              <a:defRPr sz="2400">
                <a:solidFill>
                  <a:schemeClr val="tx1"/>
                </a:solidFill>
                <a:latin typeface="Times" charset="0"/>
              </a:defRPr>
            </a:lvl5pPr>
            <a:lvl6pPr eaLnBrk="0" fontAlgn="base" hangingPunct="0">
              <a:spcBef>
                <a:spcPct val="0"/>
              </a:spcBef>
              <a:spcAft>
                <a:spcPct val="0"/>
              </a:spcAft>
              <a:defRPr sz="2400">
                <a:solidFill>
                  <a:schemeClr val="tx1"/>
                </a:solidFill>
                <a:latin typeface="Times" charset="0"/>
              </a:defRPr>
            </a:lvl6pPr>
            <a:lvl7pPr eaLnBrk="0" fontAlgn="base" hangingPunct="0">
              <a:spcBef>
                <a:spcPct val="0"/>
              </a:spcBef>
              <a:spcAft>
                <a:spcPct val="0"/>
              </a:spcAft>
              <a:defRPr sz="2400">
                <a:solidFill>
                  <a:schemeClr val="tx1"/>
                </a:solidFill>
                <a:latin typeface="Times" charset="0"/>
              </a:defRPr>
            </a:lvl7pPr>
            <a:lvl8pPr eaLnBrk="0" fontAlgn="base" hangingPunct="0">
              <a:spcBef>
                <a:spcPct val="0"/>
              </a:spcBef>
              <a:spcAft>
                <a:spcPct val="0"/>
              </a:spcAft>
              <a:defRPr sz="2400">
                <a:solidFill>
                  <a:schemeClr val="tx1"/>
                </a:solidFill>
                <a:latin typeface="Times" charset="0"/>
              </a:defRPr>
            </a:lvl8pPr>
            <a:lvl9pPr eaLnBrk="0" fontAlgn="base" hangingPunct="0">
              <a:spcBef>
                <a:spcPct val="0"/>
              </a:spcBef>
              <a:spcAft>
                <a:spcPct val="0"/>
              </a:spcAft>
              <a:defRPr sz="2400">
                <a:solidFill>
                  <a:schemeClr val="tx1"/>
                </a:solidFill>
                <a:latin typeface="Times" charset="0"/>
              </a:defRPr>
            </a:lvl9pPr>
          </a:lstStyle>
          <a:p>
            <a:pPr marL="540000" eaLnBrk="1" hangingPunct="1">
              <a:spcBef>
                <a:spcPct val="50000"/>
              </a:spcBef>
              <a:buFontTx/>
              <a:buNone/>
            </a:pPr>
            <a:r>
              <a:rPr lang="en-US" sz="1600" b="1" dirty="0">
                <a:solidFill>
                  <a:schemeClr val="bg1"/>
                </a:solidFill>
                <a:latin typeface="Calibri" panose="020F0502020204030204" pitchFamily="34" charset="0"/>
              </a:rPr>
              <a:t>Subject: www.cloudstorage.com</a:t>
            </a:r>
          </a:p>
          <a:p>
            <a:pPr marL="540000" eaLnBrk="1" hangingPunct="1">
              <a:spcBef>
                <a:spcPct val="50000"/>
              </a:spcBef>
              <a:buFontTx/>
              <a:buNone/>
            </a:pPr>
            <a:r>
              <a:rPr lang="en-US" sz="1600" b="1" dirty="0">
                <a:solidFill>
                  <a:schemeClr val="bg1"/>
                </a:solidFill>
                <a:latin typeface="Calibri" panose="020F0502020204030204" pitchFamily="34" charset="0"/>
              </a:rPr>
              <a:t>Valid from: 01/09/2016</a:t>
            </a:r>
          </a:p>
          <a:p>
            <a:pPr marL="540000" eaLnBrk="1" hangingPunct="1">
              <a:spcBef>
                <a:spcPct val="50000"/>
              </a:spcBef>
              <a:buFontTx/>
              <a:buNone/>
            </a:pPr>
            <a:r>
              <a:rPr lang="en-US" sz="1600" b="1" dirty="0">
                <a:solidFill>
                  <a:schemeClr val="bg1"/>
                </a:solidFill>
                <a:latin typeface="Calibri" panose="020F0502020204030204" pitchFamily="34" charset="0"/>
              </a:rPr>
              <a:t>Issuer: </a:t>
            </a:r>
            <a:r>
              <a:rPr lang="en-US" sz="1600" b="1" dirty="0" err="1">
                <a:solidFill>
                  <a:schemeClr val="bg1"/>
                </a:solidFill>
                <a:latin typeface="Calibri" panose="020F0502020204030204" pitchFamily="34" charset="0"/>
              </a:rPr>
              <a:t>Verisign</a:t>
            </a:r>
            <a:endParaRPr lang="en-US" sz="1600" b="1" dirty="0">
              <a:solidFill>
                <a:schemeClr val="bg1"/>
              </a:solidFill>
              <a:latin typeface="Calibri" panose="020F0502020204030204" pitchFamily="34" charset="0"/>
            </a:endParaRPr>
          </a:p>
          <a:p>
            <a:pPr marL="540000" eaLnBrk="1" hangingPunct="1">
              <a:spcBef>
                <a:spcPct val="50000"/>
              </a:spcBef>
              <a:buFontTx/>
              <a:buNone/>
            </a:pPr>
            <a:r>
              <a:rPr lang="en-US" sz="1600" b="1" dirty="0">
                <a:solidFill>
                  <a:schemeClr val="bg1"/>
                </a:solidFill>
                <a:latin typeface="Calibri" panose="020F0502020204030204" pitchFamily="34" charset="0"/>
              </a:rPr>
              <a:t>Signature: </a:t>
            </a:r>
            <a:r>
              <a:rPr lang="en-US" sz="1600" b="1" dirty="0" err="1">
                <a:solidFill>
                  <a:schemeClr val="bg1"/>
                </a:solidFill>
                <a:latin typeface="Calibri" panose="020F0502020204030204" pitchFamily="34" charset="0"/>
              </a:rPr>
              <a:t>xxYxY</a:t>
            </a:r>
            <a:endParaRPr lang="en-US" sz="1600" b="1" dirty="0">
              <a:solidFill>
                <a:schemeClr val="bg1"/>
              </a:solidFill>
              <a:latin typeface="Calibri" panose="020F0502020204030204" pitchFamily="34" charset="0"/>
            </a:endParaRPr>
          </a:p>
        </p:txBody>
      </p:sp>
      <p:sp>
        <p:nvSpPr>
          <p:cNvPr id="36" name="Text Box 27"/>
          <p:cNvSpPr txBox="1">
            <a:spLocks noChangeArrowheads="1"/>
          </p:cNvSpPr>
          <p:nvPr/>
        </p:nvSpPr>
        <p:spPr bwMode="auto">
          <a:xfrm>
            <a:off x="2829201" y="6031871"/>
            <a:ext cx="5376747" cy="369332"/>
          </a:xfrm>
          <a:prstGeom prst="rect">
            <a:avLst/>
          </a:prstGeom>
          <a:solidFill>
            <a:schemeClr val="accent1"/>
          </a:solidFill>
          <a:ln>
            <a:solidFill>
              <a:schemeClr val="accent1"/>
            </a:solidFill>
          </a:ln>
          <a:effectLst/>
        </p:spPr>
        <p:txBody>
          <a:bodyPr wrap="square">
            <a:spAutoFit/>
          </a:bodyPr>
          <a:lstStyle>
            <a:lvl1pPr marL="742950" indent="-285750" algn="l" eaLnBrk="0" hangingPunct="0">
              <a:spcBef>
                <a:spcPct val="0"/>
              </a:spcBef>
              <a:defRPr sz="2400">
                <a:solidFill>
                  <a:schemeClr val="tx1"/>
                </a:solidFill>
                <a:latin typeface="Times" charset="0"/>
              </a:defRPr>
            </a:lvl1pPr>
            <a:lvl2pPr algn="l" eaLnBrk="0" hangingPunct="0">
              <a:spcBef>
                <a:spcPct val="0"/>
              </a:spcBef>
              <a:defRPr sz="2400">
                <a:solidFill>
                  <a:schemeClr val="tx1"/>
                </a:solidFill>
                <a:latin typeface="Times" charset="0"/>
              </a:defRPr>
            </a:lvl2pPr>
            <a:lvl3pPr algn="l" eaLnBrk="0" hangingPunct="0">
              <a:spcBef>
                <a:spcPct val="0"/>
              </a:spcBef>
              <a:defRPr sz="2400">
                <a:solidFill>
                  <a:schemeClr val="tx1"/>
                </a:solidFill>
                <a:latin typeface="Times" charset="0"/>
              </a:defRPr>
            </a:lvl3pPr>
            <a:lvl4pPr algn="l" eaLnBrk="0" hangingPunct="0">
              <a:spcBef>
                <a:spcPct val="0"/>
              </a:spcBef>
              <a:defRPr sz="2400">
                <a:solidFill>
                  <a:schemeClr val="tx1"/>
                </a:solidFill>
                <a:latin typeface="Times" charset="0"/>
              </a:defRPr>
            </a:lvl4pPr>
            <a:lvl5pPr algn="l" eaLnBrk="0" hangingPunct="0">
              <a:spcBef>
                <a:spcPct val="0"/>
              </a:spcBef>
              <a:defRPr sz="2400">
                <a:solidFill>
                  <a:schemeClr val="tx1"/>
                </a:solidFill>
                <a:latin typeface="Times" charset="0"/>
              </a:defRPr>
            </a:lvl5pPr>
            <a:lvl6pPr eaLnBrk="0" fontAlgn="base" hangingPunct="0">
              <a:spcBef>
                <a:spcPct val="0"/>
              </a:spcBef>
              <a:spcAft>
                <a:spcPct val="0"/>
              </a:spcAft>
              <a:defRPr sz="2400">
                <a:solidFill>
                  <a:schemeClr val="tx1"/>
                </a:solidFill>
                <a:latin typeface="Times" charset="0"/>
              </a:defRPr>
            </a:lvl6pPr>
            <a:lvl7pPr eaLnBrk="0" fontAlgn="base" hangingPunct="0">
              <a:spcBef>
                <a:spcPct val="0"/>
              </a:spcBef>
              <a:spcAft>
                <a:spcPct val="0"/>
              </a:spcAft>
              <a:defRPr sz="2400">
                <a:solidFill>
                  <a:schemeClr val="tx1"/>
                </a:solidFill>
                <a:latin typeface="Times" charset="0"/>
              </a:defRPr>
            </a:lvl7pPr>
            <a:lvl8pPr eaLnBrk="0" fontAlgn="base" hangingPunct="0">
              <a:spcBef>
                <a:spcPct val="0"/>
              </a:spcBef>
              <a:spcAft>
                <a:spcPct val="0"/>
              </a:spcAft>
              <a:defRPr sz="2400">
                <a:solidFill>
                  <a:schemeClr val="tx1"/>
                </a:solidFill>
                <a:latin typeface="Times" charset="0"/>
              </a:defRPr>
            </a:lvl8pPr>
            <a:lvl9pPr eaLnBrk="0" fontAlgn="base" hangingPunct="0">
              <a:spcBef>
                <a:spcPct val="0"/>
              </a:spcBef>
              <a:spcAft>
                <a:spcPct val="0"/>
              </a:spcAft>
              <a:defRPr sz="2400">
                <a:solidFill>
                  <a:schemeClr val="tx1"/>
                </a:solidFill>
                <a:latin typeface="Times" charset="0"/>
              </a:defRPr>
            </a:lvl9pPr>
          </a:lstStyle>
          <a:p>
            <a:pPr marL="0" algn="ctr" eaLnBrk="1" hangingPunct="1">
              <a:spcBef>
                <a:spcPts val="0"/>
              </a:spcBef>
              <a:buFontTx/>
              <a:buNone/>
            </a:pPr>
            <a:r>
              <a:rPr lang="en-US" sz="1800" b="1" dirty="0">
                <a:solidFill>
                  <a:schemeClr val="bg1"/>
                </a:solidFill>
                <a:latin typeface="Arial" pitchFamily="34" charset="0"/>
              </a:rPr>
              <a:t>Generate Certificate “on the fly”</a:t>
            </a:r>
          </a:p>
        </p:txBody>
      </p:sp>
      <p:sp>
        <p:nvSpPr>
          <p:cNvPr id="37" name="Text Box 23"/>
          <p:cNvSpPr txBox="1">
            <a:spLocks noChangeArrowheads="1"/>
          </p:cNvSpPr>
          <p:nvPr/>
        </p:nvSpPr>
        <p:spPr bwMode="auto">
          <a:xfrm>
            <a:off x="1567505" y="1640366"/>
            <a:ext cx="3301926" cy="1911306"/>
          </a:xfrm>
          <a:prstGeom prst="rect">
            <a:avLst/>
          </a:prstGeom>
          <a:solidFill>
            <a:schemeClr val="accent1"/>
          </a:solidFill>
          <a:ln w="19050" algn="ctr">
            <a:solidFill>
              <a:schemeClr val="accent1"/>
            </a:solidFill>
            <a:miter lim="800000"/>
            <a:headEnd/>
            <a:tailEnd/>
          </a:ln>
          <a:effectLst/>
          <a:scene3d>
            <a:camera prst="orthographicFront"/>
            <a:lightRig rig="threePt" dir="t"/>
          </a:scene3d>
          <a:sp3d prstMaterial="plastic">
            <a:bevelT w="165100" h="127000" prst="coolSlant"/>
          </a:sp3d>
        </p:spPr>
        <p:txBody>
          <a:bodyPr wrap="none" lIns="0" tIns="91440" bIns="91440" anchor="ctr"/>
          <a:lstStyle>
            <a:defPPr>
              <a:defRPr lang="en-US"/>
            </a:defPPr>
            <a:lvl1pPr marL="742950" indent="-285750">
              <a:spcBef>
                <a:spcPct val="50000"/>
              </a:spcBef>
              <a:buFontTx/>
              <a:buNone/>
              <a:defRPr sz="1300" b="1" u="sng">
                <a:latin typeface="Arial" pitchFamily="34" charset="0"/>
              </a:defRPr>
            </a:lvl1pPr>
            <a:lvl2pPr eaLnBrk="0" hangingPunct="0">
              <a:spcBef>
                <a:spcPct val="0"/>
              </a:spcBef>
              <a:defRPr sz="2400">
                <a:latin typeface="Times" charset="0"/>
              </a:defRPr>
            </a:lvl2pPr>
            <a:lvl3pPr eaLnBrk="0" hangingPunct="0">
              <a:spcBef>
                <a:spcPct val="0"/>
              </a:spcBef>
              <a:defRPr sz="2400">
                <a:latin typeface="Times" charset="0"/>
              </a:defRPr>
            </a:lvl3pPr>
            <a:lvl4pPr eaLnBrk="0" hangingPunct="0">
              <a:spcBef>
                <a:spcPct val="0"/>
              </a:spcBef>
              <a:defRPr sz="2400">
                <a:latin typeface="Times" charset="0"/>
              </a:defRPr>
            </a:lvl4pPr>
            <a:lvl5pPr eaLnBrk="0" hangingPunct="0">
              <a:spcBef>
                <a:spcPct val="0"/>
              </a:spcBef>
              <a:defRPr sz="2400">
                <a:latin typeface="Times" charset="0"/>
              </a:defRPr>
            </a:lvl5pPr>
            <a:lvl6pPr eaLnBrk="0" fontAlgn="base" hangingPunct="0">
              <a:spcBef>
                <a:spcPct val="0"/>
              </a:spcBef>
              <a:spcAft>
                <a:spcPct val="0"/>
              </a:spcAft>
              <a:defRPr sz="2400">
                <a:latin typeface="Times" charset="0"/>
              </a:defRPr>
            </a:lvl6pPr>
            <a:lvl7pPr eaLnBrk="0" fontAlgn="base" hangingPunct="0">
              <a:spcBef>
                <a:spcPct val="0"/>
              </a:spcBef>
              <a:spcAft>
                <a:spcPct val="0"/>
              </a:spcAft>
              <a:defRPr sz="2400">
                <a:latin typeface="Times" charset="0"/>
              </a:defRPr>
            </a:lvl7pPr>
            <a:lvl8pPr eaLnBrk="0" fontAlgn="base" hangingPunct="0">
              <a:spcBef>
                <a:spcPct val="0"/>
              </a:spcBef>
              <a:spcAft>
                <a:spcPct val="0"/>
              </a:spcAft>
              <a:defRPr sz="2400">
                <a:latin typeface="Times" charset="0"/>
              </a:defRPr>
            </a:lvl8pPr>
            <a:lvl9pPr eaLnBrk="0" fontAlgn="base" hangingPunct="0">
              <a:spcBef>
                <a:spcPct val="0"/>
              </a:spcBef>
              <a:spcAft>
                <a:spcPct val="0"/>
              </a:spcAft>
              <a:defRPr sz="2400">
                <a:latin typeface="Times" charset="0"/>
              </a:defRPr>
            </a:lvl9pPr>
          </a:lstStyle>
          <a:p>
            <a:pPr marL="540000" indent="-319500">
              <a:lnSpc>
                <a:spcPct val="150000"/>
              </a:lnSpc>
              <a:spcBef>
                <a:spcPts val="0"/>
              </a:spcBef>
            </a:pPr>
            <a:r>
              <a:rPr lang="en-US" sz="1600" u="none" dirty="0">
                <a:solidFill>
                  <a:schemeClr val="bg1"/>
                </a:solidFill>
                <a:latin typeface="Calibri" panose="020F0502020204030204" pitchFamily="34" charset="0"/>
              </a:rPr>
              <a:t>Subject: www.cloudstorage.com</a:t>
            </a:r>
          </a:p>
          <a:p>
            <a:pPr marL="540000" indent="-319500">
              <a:lnSpc>
                <a:spcPct val="150000"/>
              </a:lnSpc>
              <a:spcBef>
                <a:spcPts val="0"/>
              </a:spcBef>
            </a:pPr>
            <a:r>
              <a:rPr lang="en-US" sz="1600" u="none" dirty="0">
                <a:solidFill>
                  <a:schemeClr val="bg1"/>
                </a:solidFill>
                <a:latin typeface="Calibri" panose="020F0502020204030204" pitchFamily="34" charset="0"/>
              </a:rPr>
              <a:t>Valid from: 01/09/2016</a:t>
            </a:r>
          </a:p>
          <a:p>
            <a:pPr marL="540000" indent="-319500">
              <a:lnSpc>
                <a:spcPct val="150000"/>
              </a:lnSpc>
              <a:spcBef>
                <a:spcPts val="0"/>
              </a:spcBef>
            </a:pPr>
            <a:r>
              <a:rPr lang="en-US" sz="1600" u="none" dirty="0">
                <a:solidFill>
                  <a:schemeClr val="bg1"/>
                </a:solidFill>
                <a:latin typeface="Calibri" panose="020F0502020204030204" pitchFamily="34" charset="0"/>
              </a:rPr>
              <a:t>Issuer: gw.MyOrg.com</a:t>
            </a:r>
          </a:p>
          <a:p>
            <a:pPr marL="540000" indent="-319500">
              <a:lnSpc>
                <a:spcPct val="150000"/>
              </a:lnSpc>
              <a:spcBef>
                <a:spcPts val="0"/>
              </a:spcBef>
            </a:pPr>
            <a:r>
              <a:rPr lang="en-US" sz="1600" u="none" dirty="0">
                <a:solidFill>
                  <a:schemeClr val="bg1"/>
                </a:solidFill>
                <a:latin typeface="Calibri" panose="020F0502020204030204" pitchFamily="34" charset="0"/>
              </a:rPr>
              <a:t>Signature: </a:t>
            </a:r>
            <a:r>
              <a:rPr lang="en-US" sz="1600" u="none" dirty="0" err="1">
                <a:solidFill>
                  <a:schemeClr val="bg1"/>
                </a:solidFill>
                <a:latin typeface="Calibri" panose="020F0502020204030204" pitchFamily="34" charset="0"/>
              </a:rPr>
              <a:t>zYxZx</a:t>
            </a:r>
            <a:endParaRPr lang="en-US" sz="1600" u="none" dirty="0">
              <a:solidFill>
                <a:schemeClr val="bg1"/>
              </a:solidFill>
              <a:latin typeface="Calibri" panose="020F0502020204030204" pitchFamily="34" charset="0"/>
            </a:endParaRPr>
          </a:p>
        </p:txBody>
      </p:sp>
      <p:sp>
        <p:nvSpPr>
          <p:cNvPr id="38" name="TextBox 37"/>
          <p:cNvSpPr txBox="1"/>
          <p:nvPr/>
        </p:nvSpPr>
        <p:spPr>
          <a:xfrm>
            <a:off x="585444" y="1179985"/>
            <a:ext cx="6013313" cy="400110"/>
          </a:xfrm>
          <a:prstGeom prst="rect">
            <a:avLst/>
          </a:prstGeom>
          <a:noFill/>
        </p:spPr>
        <p:txBody>
          <a:bodyPr wrap="none" rtlCol="0">
            <a:spAutoFit/>
          </a:bodyPr>
          <a:lstStyle/>
          <a:p>
            <a:r>
              <a:rPr lang="it-IT" sz="2000" dirty="0"/>
              <a:t>User accessing </a:t>
            </a:r>
            <a:r>
              <a:rPr lang="it-IT" sz="2000" b="1" dirty="0"/>
              <a:t>«https://www.cloudstorage.com»</a:t>
            </a:r>
          </a:p>
        </p:txBody>
      </p:sp>
      <p:sp>
        <p:nvSpPr>
          <p:cNvPr id="39" name="TextBox 38"/>
          <p:cNvSpPr txBox="1"/>
          <p:nvPr/>
        </p:nvSpPr>
        <p:spPr>
          <a:xfrm>
            <a:off x="2911828" y="5369016"/>
            <a:ext cx="4752122" cy="634020"/>
          </a:xfrm>
          <a:prstGeom prst="rect">
            <a:avLst/>
          </a:prstGeom>
          <a:noFill/>
        </p:spPr>
        <p:txBody>
          <a:bodyPr wrap="square" rtlCol="0">
            <a:spAutoFit/>
          </a:bodyPr>
          <a:lstStyle/>
          <a:p>
            <a:pPr algn="ctr"/>
            <a:r>
              <a:rPr lang="it-IT" sz="1600" b="1" dirty="0">
                <a:latin typeface="Calibri" panose="020F0502020204030204" pitchFamily="34" charset="0"/>
              </a:rPr>
              <a:t>gw.myorg.com</a:t>
            </a:r>
          </a:p>
          <a:p>
            <a:pPr algn="ctr"/>
            <a:r>
              <a:rPr lang="it-IT" sz="1600" dirty="0">
                <a:latin typeface="Calibri" panose="020F0502020204030204" pitchFamily="34" charset="0"/>
              </a:rPr>
              <a:t>CA running on the Gateway</a:t>
            </a:r>
          </a:p>
        </p:txBody>
      </p:sp>
      <p:grpSp>
        <p:nvGrpSpPr>
          <p:cNvPr id="40" name="Group 39"/>
          <p:cNvGrpSpPr/>
          <p:nvPr/>
        </p:nvGrpSpPr>
        <p:grpSpPr>
          <a:xfrm>
            <a:off x="6076221" y="4501987"/>
            <a:ext cx="2811468" cy="632760"/>
            <a:chOff x="4558353" y="2113587"/>
            <a:chExt cx="2109150" cy="632760"/>
          </a:xfrm>
        </p:grpSpPr>
        <p:sp>
          <p:nvSpPr>
            <p:cNvPr id="41" name="Line 15"/>
            <p:cNvSpPr>
              <a:spLocks noChangeShapeType="1"/>
            </p:cNvSpPr>
            <p:nvPr/>
          </p:nvSpPr>
          <p:spPr bwMode="auto">
            <a:xfrm rot="16200000" flipH="1">
              <a:off x="5612927" y="1059013"/>
              <a:ext cx="1" cy="210915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2" name="Rectangle 41"/>
            <p:cNvSpPr/>
            <p:nvPr/>
          </p:nvSpPr>
          <p:spPr>
            <a:xfrm>
              <a:off x="4991620" y="2223127"/>
              <a:ext cx="1110208" cy="523220"/>
            </a:xfrm>
            <a:prstGeom prst="rect">
              <a:avLst/>
            </a:prstGeom>
          </p:spPr>
          <p:txBody>
            <a:bodyPr wrap="none">
              <a:spAutoFit/>
            </a:bodyPr>
            <a:lstStyle/>
            <a:p>
              <a:pPr algn="ctr" eaLnBrk="1" hangingPunct="1">
                <a:spcBef>
                  <a:spcPct val="50000"/>
                </a:spcBef>
                <a:buFontTx/>
                <a:buNone/>
              </a:pPr>
              <a:r>
                <a:rPr lang="en-US" sz="1400" dirty="0">
                  <a:latin typeface="Arial" pitchFamily="34" charset="0"/>
                </a:rPr>
                <a:t>TLS Client Hello</a:t>
              </a:r>
              <a:br>
                <a:rPr lang="en-US" sz="1400" dirty="0">
                  <a:latin typeface="Arial" pitchFamily="34" charset="0"/>
                </a:rPr>
              </a:br>
              <a:r>
                <a:rPr lang="en-US" sz="1400" dirty="0">
                  <a:latin typeface="Arial" pitchFamily="34" charset="0"/>
                </a:rPr>
                <a:t>Get Certificate</a:t>
              </a:r>
            </a:p>
          </p:txBody>
        </p:sp>
      </p:grpSp>
      <p:sp>
        <p:nvSpPr>
          <p:cNvPr id="43" name="Rectangle 42"/>
          <p:cNvSpPr/>
          <p:nvPr/>
        </p:nvSpPr>
        <p:spPr>
          <a:xfrm>
            <a:off x="8159741" y="3552160"/>
            <a:ext cx="4038161" cy="307777"/>
          </a:xfrm>
          <a:prstGeom prst="rect">
            <a:avLst/>
          </a:prstGeom>
        </p:spPr>
        <p:txBody>
          <a:bodyPr wrap="square">
            <a:spAutoFit/>
          </a:bodyPr>
          <a:lstStyle/>
          <a:p>
            <a:r>
              <a:rPr lang="it-IT" sz="1400" b="1" dirty="0"/>
              <a:t>https://www.cloudstorage.com</a:t>
            </a:r>
            <a:endParaRPr lang="it-IT" sz="1400" dirty="0"/>
          </a:p>
        </p:txBody>
      </p:sp>
      <p:sp>
        <p:nvSpPr>
          <p:cNvPr id="44" name="Title 1"/>
          <p:cNvSpPr>
            <a:spLocks noGrp="1"/>
          </p:cNvSpPr>
          <p:nvPr>
            <p:ph type="title"/>
          </p:nvPr>
        </p:nvSpPr>
        <p:spPr>
          <a:xfrm>
            <a:off x="583842" y="460552"/>
            <a:ext cx="9857339" cy="923748"/>
          </a:xfrm>
        </p:spPr>
        <p:txBody>
          <a:bodyPr/>
          <a:lstStyle/>
          <a:p>
            <a:r>
              <a:rPr lang="en-US" dirty="0"/>
              <a:t>TLS Inspection – How It Works </a:t>
            </a:r>
            <a:br>
              <a:rPr lang="en-US" dirty="0"/>
            </a:br>
            <a:endParaRPr lang="en-US" sz="1800" dirty="0"/>
          </a:p>
        </p:txBody>
      </p:sp>
      <p:pic>
        <p:nvPicPr>
          <p:cNvPr id="45"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3784" y="3900856"/>
            <a:ext cx="862002" cy="1097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9799" y="3946576"/>
            <a:ext cx="1203445" cy="1005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 name="Picture 1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51896" y="3481487"/>
            <a:ext cx="434783" cy="731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81703" y="4740343"/>
            <a:ext cx="583521" cy="600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52837" y="3900856"/>
            <a:ext cx="1095154" cy="1097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27857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1000"/>
                                        <p:tgtEl>
                                          <p:spTgt spid="26"/>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1000"/>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5"/>
                                        </p:tgtEl>
                                        <p:attrNameLst>
                                          <p:attrName>style.visibility</p:attrName>
                                        </p:attrNameLst>
                                      </p:cBhvr>
                                      <p:to>
                                        <p:strVal val="visible"/>
                                      </p:to>
                                    </p:set>
                                  </p:childTnLst>
                                </p:cTn>
                              </p:par>
                            </p:childTnLst>
                          </p:cTn>
                        </p:par>
                        <p:par>
                          <p:cTn id="16" fill="hold">
                            <p:stCondLst>
                              <p:cond delay="0"/>
                            </p:stCondLst>
                            <p:childTnLst>
                              <p:par>
                                <p:cTn id="17" presetID="42" presetClass="path" presetSubtype="0" accel="50000" decel="50000" fill="hold" grpId="1" nodeType="afterEffect">
                                  <p:stCondLst>
                                    <p:cond delay="0"/>
                                  </p:stCondLst>
                                  <p:childTnLst>
                                    <p:animMotion origin="layout" path="M 0 -4.86005E-6 L -0.28073 -4.86005E-6 " pathEditMode="relative" rAng="0" ptsTypes="AA">
                                      <p:cBhvr>
                                        <p:cTn id="18" dur="2000" fill="hold"/>
                                        <p:tgtEl>
                                          <p:spTgt spid="35"/>
                                        </p:tgtEl>
                                        <p:attrNameLst>
                                          <p:attrName>ppt_x</p:attrName>
                                          <p:attrName>ppt_y</p:attrName>
                                        </p:attrNameLst>
                                      </p:cBhvr>
                                      <p:rCtr x="-14045" y="0"/>
                                    </p:animMotion>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2" nodeType="clickEffect">
                                  <p:stCondLst>
                                    <p:cond delay="0"/>
                                  </p:stCondLst>
                                  <p:childTnLst>
                                    <p:set>
                                      <p:cBhvr>
                                        <p:cTn id="22" dur="1" fill="hold">
                                          <p:stCondLst>
                                            <p:cond delay="0"/>
                                          </p:stCondLst>
                                        </p:cTn>
                                        <p:tgtEl>
                                          <p:spTgt spid="35"/>
                                        </p:tgtEl>
                                        <p:attrNameLst>
                                          <p:attrName>style.visibility</p:attrName>
                                        </p:attrNameLst>
                                      </p:cBhvr>
                                      <p:to>
                                        <p:strVal val="hidden"/>
                                      </p:to>
                                    </p:set>
                                  </p:childTnLst>
                                </p:cTn>
                              </p:par>
                            </p:childTnLst>
                          </p:cTn>
                        </p:par>
                        <p:par>
                          <p:cTn id="23" fill="hold">
                            <p:stCondLst>
                              <p:cond delay="0"/>
                            </p:stCondLst>
                            <p:childTnLst>
                              <p:par>
                                <p:cTn id="24" presetID="53" presetClass="entr" presetSubtype="16"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p:cTn id="26" dur="500" fill="hold"/>
                                        <p:tgtEl>
                                          <p:spTgt spid="36"/>
                                        </p:tgtEl>
                                        <p:attrNameLst>
                                          <p:attrName>ppt_w</p:attrName>
                                        </p:attrNameLst>
                                      </p:cBhvr>
                                      <p:tavLst>
                                        <p:tav tm="0">
                                          <p:val>
                                            <p:fltVal val="0"/>
                                          </p:val>
                                        </p:tav>
                                        <p:tav tm="100000">
                                          <p:val>
                                            <p:strVal val="#ppt_w"/>
                                          </p:val>
                                        </p:tav>
                                      </p:tavLst>
                                    </p:anim>
                                    <p:anim calcmode="lin" valueType="num">
                                      <p:cBhvr>
                                        <p:cTn id="27" dur="500" fill="hold"/>
                                        <p:tgtEl>
                                          <p:spTgt spid="36"/>
                                        </p:tgtEl>
                                        <p:attrNameLst>
                                          <p:attrName>ppt_h</p:attrName>
                                        </p:attrNameLst>
                                      </p:cBhvr>
                                      <p:tavLst>
                                        <p:tav tm="0">
                                          <p:val>
                                            <p:fltVal val="0"/>
                                          </p:val>
                                        </p:tav>
                                        <p:tav tm="100000">
                                          <p:val>
                                            <p:strVal val="#ppt_h"/>
                                          </p:val>
                                        </p:tav>
                                      </p:tavLst>
                                    </p:anim>
                                    <p:animEffect transition="in" filter="fade">
                                      <p:cBhvr>
                                        <p:cTn id="28" dur="500"/>
                                        <p:tgtEl>
                                          <p:spTgt spid="36"/>
                                        </p:tgtEl>
                                      </p:cBhvr>
                                    </p:animEffect>
                                  </p:childTnLst>
                                </p:cTn>
                              </p:par>
                              <p:par>
                                <p:cTn id="29" presetID="22" presetClass="entr" presetSubtype="2"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wipe(right)">
                                      <p:cBhvr>
                                        <p:cTn id="31" dur="1000"/>
                                        <p:tgtEl>
                                          <p:spTgt spid="32"/>
                                        </p:tgtEl>
                                      </p:cBhvr>
                                    </p:animEffect>
                                  </p:childTnLst>
                                </p:cTn>
                              </p:par>
                            </p:childTnLst>
                          </p:cTn>
                        </p:par>
                        <p:par>
                          <p:cTn id="32" fill="hold">
                            <p:stCondLst>
                              <p:cond delay="1000"/>
                            </p:stCondLst>
                            <p:childTnLst>
                              <p:par>
                                <p:cTn id="33" presetID="22" presetClass="entr" presetSubtype="2" fill="hold" nodeType="afterEffect">
                                  <p:stCondLst>
                                    <p:cond delay="1000"/>
                                  </p:stCondLst>
                                  <p:childTnLst>
                                    <p:set>
                                      <p:cBhvr>
                                        <p:cTn id="34" dur="1" fill="hold">
                                          <p:stCondLst>
                                            <p:cond delay="0"/>
                                          </p:stCondLst>
                                        </p:cTn>
                                        <p:tgtEl>
                                          <p:spTgt spid="29"/>
                                        </p:tgtEl>
                                        <p:attrNameLst>
                                          <p:attrName>style.visibility</p:attrName>
                                        </p:attrNameLst>
                                      </p:cBhvr>
                                      <p:to>
                                        <p:strVal val="visible"/>
                                      </p:to>
                                    </p:set>
                                    <p:animEffect transition="in" filter="wipe(right)">
                                      <p:cBhvr>
                                        <p:cTn id="35" dur="1000"/>
                                        <p:tgtEl>
                                          <p:spTgt spid="29"/>
                                        </p:tgtEl>
                                      </p:cBhvr>
                                    </p:animEffect>
                                  </p:childTnLst>
                                </p:cTn>
                              </p:par>
                              <p:par>
                                <p:cTn id="36" presetID="1" presetClass="entr" presetSubtype="0"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childTnLst>
                                </p:cTn>
                              </p:par>
                            </p:childTnLst>
                          </p:cTn>
                        </p:par>
                        <p:par>
                          <p:cTn id="38" fill="hold">
                            <p:stCondLst>
                              <p:cond delay="3000"/>
                            </p:stCondLst>
                            <p:childTnLst>
                              <p:par>
                                <p:cTn id="39" presetID="42" presetClass="path" presetSubtype="0" accel="50000" decel="50000" fill="hold" grpId="1" nodeType="afterEffect">
                                  <p:stCondLst>
                                    <p:cond delay="0"/>
                                  </p:stCondLst>
                                  <p:childTnLst>
                                    <p:animMotion origin="layout" path="M -2.77778E-7 -2.10916E-6 L -0.16441 -2.10916E-6 " pathEditMode="relative" rAng="0" ptsTypes="AA">
                                      <p:cBhvr>
                                        <p:cTn id="40" dur="2000" fill="hold"/>
                                        <p:tgtEl>
                                          <p:spTgt spid="37"/>
                                        </p:tgtEl>
                                        <p:attrNameLst>
                                          <p:attrName>ppt_x</p:attrName>
                                          <p:attrName>ppt_y</p:attrName>
                                        </p:attrNameLst>
                                      </p:cBhvr>
                                      <p:rCtr x="-8229" y="0"/>
                                    </p:animMotion>
                                  </p:childTnLst>
                                </p:cTn>
                              </p:par>
                            </p:childTnLst>
                          </p:cTn>
                        </p:par>
                      </p:childTnLst>
                    </p:cTn>
                  </p:par>
                  <p:par>
                    <p:cTn id="41" fill="hold">
                      <p:stCondLst>
                        <p:cond delay="indefinite"/>
                      </p:stCondLst>
                      <p:childTnLst>
                        <p:par>
                          <p:cTn id="42" fill="hold">
                            <p:stCondLst>
                              <p:cond delay="0"/>
                            </p:stCondLst>
                            <p:childTnLst>
                              <p:par>
                                <p:cTn id="43" presetID="1" presetClass="exit" presetSubtype="0" fill="hold" grpId="2" nodeType="clickEffect">
                                  <p:stCondLst>
                                    <p:cond delay="0"/>
                                  </p:stCondLst>
                                  <p:childTnLst>
                                    <p:set>
                                      <p:cBhvr>
                                        <p:cTn id="44" dur="1" fill="hold">
                                          <p:stCondLst>
                                            <p:cond delay="0"/>
                                          </p:stCondLst>
                                        </p:cTn>
                                        <p:tgtEl>
                                          <p:spTgt spid="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5" grpId="1" animBg="1"/>
      <p:bldP spid="35" grpId="2" animBg="1"/>
      <p:bldP spid="36" grpId="0" animBg="1"/>
      <p:bldP spid="37" grpId="0" animBg="1"/>
      <p:bldP spid="37" grpId="1" animBg="1"/>
      <p:bldP spid="37" grpId="2"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860550" y="0"/>
            <a:ext cx="8341838" cy="914400"/>
          </a:xfrm>
        </p:spPr>
        <p:txBody>
          <a:bodyPr/>
          <a:lstStyle/>
          <a:p>
            <a:r>
              <a:rPr lang="en-US" dirty="0"/>
              <a:t>Configuring Outbound HTTPS Inspection</a:t>
            </a:r>
          </a:p>
        </p:txBody>
      </p:sp>
      <p:sp>
        <p:nvSpPr>
          <p:cNvPr id="3" name="Content Placeholder 2"/>
          <p:cNvSpPr>
            <a:spLocks noGrp="1"/>
          </p:cNvSpPr>
          <p:nvPr>
            <p:ph idx="1"/>
          </p:nvPr>
        </p:nvSpPr>
        <p:spPr>
          <a:xfrm>
            <a:off x="1860550" y="1325881"/>
            <a:ext cx="8464550" cy="998315"/>
          </a:xfrm>
        </p:spPr>
        <p:txBody>
          <a:bodyPr>
            <a:normAutofit fontScale="92500" lnSpcReduction="20000"/>
          </a:bodyPr>
          <a:lstStyle/>
          <a:p>
            <a:r>
              <a:rPr lang="en-US" dirty="0"/>
              <a:t>Generate the CA on the Security Gateway</a:t>
            </a:r>
          </a:p>
          <a:p>
            <a:pPr lvl="1"/>
            <a:r>
              <a:rPr lang="en-US" dirty="0"/>
              <a:t>You will get prompted to define a FQDN for the CA, a password to protect the private key and a validity time frame.</a:t>
            </a: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3327" y="2324196"/>
            <a:ext cx="6016608" cy="40321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Date Placeholder 4" hidden="1"/>
          <p:cNvSpPr>
            <a:spLocks noGrp="1"/>
          </p:cNvSpPr>
          <p:nvPr>
            <p:ph type="dt" sz="quarter" idx="11"/>
          </p:nvPr>
        </p:nvSpPr>
        <p:spPr/>
        <p:txBody>
          <a:bodyPr/>
          <a:lstStyle/>
          <a:p>
            <a:endParaRPr lang="en-US"/>
          </a:p>
        </p:txBody>
      </p:sp>
      <p:sp>
        <p:nvSpPr>
          <p:cNvPr id="6" name="Rounded Rectangle 5"/>
          <p:cNvSpPr/>
          <p:nvPr/>
        </p:nvSpPr>
        <p:spPr bwMode="auto">
          <a:xfrm>
            <a:off x="4565863" y="2866031"/>
            <a:ext cx="682388" cy="286603"/>
          </a:xfrm>
          <a:prstGeom prst="roundRect">
            <a:avLst/>
          </a:prstGeom>
          <a:noFill/>
          <a:ln w="38100" algn="ctr">
            <a:solidFill>
              <a:schemeClr val="accent2"/>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Tree>
    <p:extLst>
      <p:ext uri="{BB962C8B-B14F-4D97-AF65-F5344CB8AC3E}">
        <p14:creationId xmlns:p14="http://schemas.microsoft.com/office/powerpoint/2010/main" val="4040780814"/>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860550" y="0"/>
            <a:ext cx="7256462" cy="914400"/>
          </a:xfrm>
        </p:spPr>
        <p:txBody>
          <a:bodyPr>
            <a:noAutofit/>
          </a:bodyPr>
          <a:lstStyle/>
          <a:p>
            <a:r>
              <a:rPr lang="en-US" dirty="0"/>
              <a:t>Configuring Outbound HTTPS Inspection</a:t>
            </a:r>
          </a:p>
        </p:txBody>
      </p:sp>
      <p:sp>
        <p:nvSpPr>
          <p:cNvPr id="3" name="Content Placeholder 2"/>
          <p:cNvSpPr>
            <a:spLocks noGrp="1"/>
          </p:cNvSpPr>
          <p:nvPr>
            <p:ph idx="1"/>
          </p:nvPr>
        </p:nvSpPr>
        <p:spPr>
          <a:xfrm>
            <a:off x="1860550" y="1325880"/>
            <a:ext cx="8464550" cy="756920"/>
          </a:xfrm>
        </p:spPr>
        <p:txBody>
          <a:bodyPr/>
          <a:lstStyle/>
          <a:p>
            <a:r>
              <a:rPr lang="en-US" dirty="0"/>
              <a:t>Export the Root Certificate of the Gateway CA</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612" y="1824393"/>
            <a:ext cx="7065962" cy="13955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Date Placeholder 4" hidden="1"/>
          <p:cNvSpPr>
            <a:spLocks noGrp="1"/>
          </p:cNvSpPr>
          <p:nvPr>
            <p:ph type="dt" sz="quarter" idx="11"/>
          </p:nvPr>
        </p:nvSpPr>
        <p:spPr/>
        <p:txBody>
          <a:bodyPr/>
          <a:lstStyle/>
          <a:p>
            <a:endParaRPr lang="en-US"/>
          </a:p>
        </p:txBody>
      </p:sp>
      <p:grpSp>
        <p:nvGrpSpPr>
          <p:cNvPr id="11" name="Group 10"/>
          <p:cNvGrpSpPr/>
          <p:nvPr/>
        </p:nvGrpSpPr>
        <p:grpSpPr>
          <a:xfrm>
            <a:off x="1871662" y="3549979"/>
            <a:ext cx="8464550" cy="1754318"/>
            <a:chOff x="349250" y="3549979"/>
            <a:chExt cx="8464550" cy="1754318"/>
          </a:xfrm>
        </p:grpSpPr>
        <p:sp>
          <p:nvSpPr>
            <p:cNvPr id="8" name="Content Placeholder 2"/>
            <p:cNvSpPr txBox="1">
              <a:spLocks/>
            </p:cNvSpPr>
            <p:nvPr/>
          </p:nvSpPr>
          <p:spPr bwMode="auto">
            <a:xfrm>
              <a:off x="349250" y="3549979"/>
              <a:ext cx="8464550" cy="756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285750" indent="-285750" algn="l" rtl="0" eaLnBrk="1" fontAlgn="base" hangingPunct="1">
                <a:lnSpc>
                  <a:spcPct val="90000"/>
                </a:lnSpc>
                <a:spcBef>
                  <a:spcPts val="1800"/>
                </a:spcBef>
                <a:spcAft>
                  <a:spcPct val="0"/>
                </a:spcAft>
                <a:buClr>
                  <a:schemeClr val="accent2"/>
                </a:buClr>
                <a:buSzPct val="100000"/>
                <a:buFont typeface="Arial" panose="020B0604020202020204" pitchFamily="34" charset="0"/>
                <a:buChar char="•"/>
                <a:defRPr lang="en-US" sz="2400">
                  <a:solidFill>
                    <a:schemeClr val="tx1"/>
                  </a:solidFill>
                  <a:latin typeface="+mn-lt"/>
                  <a:ea typeface="+mn-ea"/>
                  <a:cs typeface="Arial" pitchFamily="34" charset="0"/>
                </a:defRPr>
              </a:lvl1pPr>
              <a:lvl2pPr marL="548640" indent="-201168" algn="l" rtl="0" eaLnBrk="1" fontAlgn="base" hangingPunct="1">
                <a:lnSpc>
                  <a:spcPct val="90000"/>
                </a:lnSpc>
                <a:spcBef>
                  <a:spcPts val="600"/>
                </a:spcBef>
                <a:spcAft>
                  <a:spcPct val="0"/>
                </a:spcAft>
                <a:buClr>
                  <a:schemeClr val="accent2"/>
                </a:buClr>
                <a:buSzPct val="100000"/>
                <a:buFont typeface="Arial" panose="020B0604020202020204" pitchFamily="34" charset="0"/>
                <a:buChar char="̶"/>
                <a:defRPr lang="en-US" sz="2200">
                  <a:solidFill>
                    <a:schemeClr val="tx1"/>
                  </a:solidFill>
                  <a:latin typeface="+mn-lt"/>
                </a:defRPr>
              </a:lvl2pPr>
              <a:lvl3pPr marL="868680" indent="-201168" algn="l" rtl="0" eaLnBrk="1" fontAlgn="base" hangingPunct="1">
                <a:lnSpc>
                  <a:spcPct val="90000"/>
                </a:lnSpc>
                <a:spcBef>
                  <a:spcPts val="600"/>
                </a:spcBef>
                <a:spcAft>
                  <a:spcPct val="0"/>
                </a:spcAft>
                <a:buClr>
                  <a:schemeClr val="accent2"/>
                </a:buClr>
                <a:buSzPct val="100000"/>
                <a:buFont typeface="Arial" panose="020B0604020202020204" pitchFamily="34" charset="0"/>
                <a:buChar char="̶"/>
                <a:defRPr lang="en-US" sz="2000">
                  <a:solidFill>
                    <a:schemeClr val="tx1"/>
                  </a:solidFill>
                  <a:latin typeface="+mn-lt"/>
                </a:defRPr>
              </a:lvl3pPr>
              <a:lvl4pPr marL="1143000" indent="-201168" algn="l" rtl="0" eaLnBrk="1" fontAlgn="base" hangingPunct="1">
                <a:lnSpc>
                  <a:spcPct val="90000"/>
                </a:lnSpc>
                <a:spcBef>
                  <a:spcPts val="600"/>
                </a:spcBef>
                <a:spcAft>
                  <a:spcPct val="0"/>
                </a:spcAft>
                <a:buClr>
                  <a:schemeClr val="accent2"/>
                </a:buClr>
                <a:buSzPct val="100000"/>
                <a:buFont typeface="Arial" panose="020B0604020202020204" pitchFamily="34" charset="0"/>
                <a:buChar char="̶"/>
                <a:defRPr lang="en-US" sz="1800">
                  <a:solidFill>
                    <a:schemeClr val="tx1"/>
                  </a:solidFill>
                  <a:latin typeface="+mn-lt"/>
                </a:defRPr>
              </a:lvl4pPr>
              <a:lvl5pPr marL="1426464" indent="-201168" algn="l" rtl="0" eaLnBrk="1" fontAlgn="base" hangingPunct="1">
                <a:lnSpc>
                  <a:spcPct val="90000"/>
                </a:lnSpc>
                <a:spcBef>
                  <a:spcPts val="600"/>
                </a:spcBef>
                <a:spcAft>
                  <a:spcPct val="0"/>
                </a:spcAft>
                <a:buClr>
                  <a:schemeClr val="accent2"/>
                </a:buClr>
                <a:buFont typeface="Arial" panose="020B0604020202020204" pitchFamily="34" charset="0"/>
                <a:buChar char="̶"/>
                <a:defRPr lang="en-US" sz="1600" baseline="0">
                  <a:solidFill>
                    <a:schemeClr val="tx1"/>
                  </a:solidFill>
                  <a:latin typeface="+mn-lt"/>
                </a:defRPr>
              </a:lvl5pPr>
              <a:lvl6pPr marL="2514600" indent="-228600" algn="l" rtl="0" eaLnBrk="1" fontAlgn="base" hangingPunct="1">
                <a:spcBef>
                  <a:spcPct val="20000"/>
                </a:spcBef>
                <a:spcAft>
                  <a:spcPct val="0"/>
                </a:spcAft>
                <a:buClr>
                  <a:schemeClr val="accent2"/>
                </a:buClr>
                <a:buChar char="»"/>
                <a:defRPr sz="1600">
                  <a:solidFill>
                    <a:schemeClr val="tx1"/>
                  </a:solidFill>
                  <a:latin typeface="+mn-lt"/>
                </a:defRPr>
              </a:lvl6pPr>
              <a:lvl7pPr marL="2971800" indent="-228600" algn="l" rtl="0" eaLnBrk="1" fontAlgn="base" hangingPunct="1">
                <a:spcBef>
                  <a:spcPct val="20000"/>
                </a:spcBef>
                <a:spcAft>
                  <a:spcPct val="0"/>
                </a:spcAft>
                <a:buClr>
                  <a:schemeClr val="accent2"/>
                </a:buClr>
                <a:buChar char="»"/>
                <a:defRPr sz="1600">
                  <a:solidFill>
                    <a:schemeClr val="tx1"/>
                  </a:solidFill>
                  <a:latin typeface="+mn-lt"/>
                </a:defRPr>
              </a:lvl7pPr>
              <a:lvl8pPr marL="3429000" indent="-228600" algn="l" rtl="0" eaLnBrk="1" fontAlgn="base" hangingPunct="1">
                <a:spcBef>
                  <a:spcPct val="20000"/>
                </a:spcBef>
                <a:spcAft>
                  <a:spcPct val="0"/>
                </a:spcAft>
                <a:buClr>
                  <a:schemeClr val="accent2"/>
                </a:buClr>
                <a:buChar char="»"/>
                <a:defRPr sz="1600">
                  <a:solidFill>
                    <a:schemeClr val="tx1"/>
                  </a:solidFill>
                  <a:latin typeface="+mn-lt"/>
                </a:defRPr>
              </a:lvl8pPr>
              <a:lvl9pPr marL="3886200" indent="-228600" algn="l" rtl="0" eaLnBrk="1" fontAlgn="base" hangingPunct="1">
                <a:spcBef>
                  <a:spcPct val="20000"/>
                </a:spcBef>
                <a:spcAft>
                  <a:spcPct val="0"/>
                </a:spcAft>
                <a:buClr>
                  <a:schemeClr val="accent2"/>
                </a:buClr>
                <a:buChar char="»"/>
                <a:defRPr sz="1600">
                  <a:solidFill>
                    <a:schemeClr val="tx1"/>
                  </a:solidFill>
                  <a:latin typeface="+mn-lt"/>
                </a:defRPr>
              </a:lvl9pPr>
            </a:lstStyle>
            <a:p>
              <a:r>
                <a:rPr lang="en-US" kern="0" dirty="0"/>
                <a:t>Enable the HTTPS Inspection</a:t>
              </a:r>
            </a:p>
          </p:txBody>
        </p:sp>
        <p:pic>
          <p:nvPicPr>
            <p:cNvPr id="1433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4203" y="4306899"/>
              <a:ext cx="6633855" cy="9973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6" name="Rounded Rectangle 5"/>
          <p:cNvSpPr/>
          <p:nvPr/>
        </p:nvSpPr>
        <p:spPr bwMode="auto">
          <a:xfrm>
            <a:off x="6973186" y="2232562"/>
            <a:ext cx="1745674" cy="491507"/>
          </a:xfrm>
          <a:prstGeom prst="roundRect">
            <a:avLst/>
          </a:prstGeom>
          <a:noFill/>
          <a:ln w="38100" algn="ctr">
            <a:solidFill>
              <a:schemeClr val="accent2"/>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409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19233" y="2838902"/>
            <a:ext cx="3018608" cy="21790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74909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53" presetClass="entr" presetSubtype="16" fill="hold" nodeType="withEffect">
                                  <p:stCondLst>
                                    <p:cond delay="0"/>
                                  </p:stCondLst>
                                  <p:childTnLst>
                                    <p:set>
                                      <p:cBhvr>
                                        <p:cTn id="8" dur="1" fill="hold">
                                          <p:stCondLst>
                                            <p:cond delay="0"/>
                                          </p:stCondLst>
                                        </p:cTn>
                                        <p:tgtEl>
                                          <p:spTgt spid="4099"/>
                                        </p:tgtEl>
                                        <p:attrNameLst>
                                          <p:attrName>style.visibility</p:attrName>
                                        </p:attrNameLst>
                                      </p:cBhvr>
                                      <p:to>
                                        <p:strVal val="visible"/>
                                      </p:to>
                                    </p:set>
                                    <p:anim calcmode="lin" valueType="num">
                                      <p:cBhvr>
                                        <p:cTn id="9" dur="500" fill="hold"/>
                                        <p:tgtEl>
                                          <p:spTgt spid="4099"/>
                                        </p:tgtEl>
                                        <p:attrNameLst>
                                          <p:attrName>ppt_w</p:attrName>
                                        </p:attrNameLst>
                                      </p:cBhvr>
                                      <p:tavLst>
                                        <p:tav tm="0">
                                          <p:val>
                                            <p:fltVal val="0"/>
                                          </p:val>
                                        </p:tav>
                                        <p:tav tm="100000">
                                          <p:val>
                                            <p:strVal val="#ppt_w"/>
                                          </p:val>
                                        </p:tav>
                                      </p:tavLst>
                                    </p:anim>
                                    <p:anim calcmode="lin" valueType="num">
                                      <p:cBhvr>
                                        <p:cTn id="10" dur="500" fill="hold"/>
                                        <p:tgtEl>
                                          <p:spTgt spid="4099"/>
                                        </p:tgtEl>
                                        <p:attrNameLst>
                                          <p:attrName>ppt_h</p:attrName>
                                        </p:attrNameLst>
                                      </p:cBhvr>
                                      <p:tavLst>
                                        <p:tav tm="0">
                                          <p:val>
                                            <p:fltVal val="0"/>
                                          </p:val>
                                        </p:tav>
                                        <p:tav tm="100000">
                                          <p:val>
                                            <p:strVal val="#ppt_h"/>
                                          </p:val>
                                        </p:tav>
                                      </p:tavLst>
                                    </p:anim>
                                    <p:animEffect transition="in" filter="fade">
                                      <p:cBhvr>
                                        <p:cTn id="11" dur="500"/>
                                        <p:tgtEl>
                                          <p:spTgt spid="4099"/>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hidden="1"/>
          <p:cNvSpPr>
            <a:spLocks noGrp="1"/>
          </p:cNvSpPr>
          <p:nvPr>
            <p:ph type="dt" sz="half" idx="11"/>
          </p:nvPr>
        </p:nvSpPr>
        <p:spPr/>
        <p:txBody>
          <a:bodyPr/>
          <a:lstStyle/>
          <a:p>
            <a:endParaRPr lang="en-US" dirty="0"/>
          </a:p>
        </p:txBody>
      </p:sp>
      <p:sp>
        <p:nvSpPr>
          <p:cNvPr id="20" name="Content Placeholder 19"/>
          <p:cNvSpPr>
            <a:spLocks noGrp="1"/>
          </p:cNvSpPr>
          <p:nvPr>
            <p:ph sz="quarter" idx="12"/>
          </p:nvPr>
        </p:nvSpPr>
        <p:spPr/>
        <p:txBody>
          <a:bodyPr>
            <a:normAutofit fontScale="92500"/>
          </a:bodyPr>
          <a:lstStyle/>
          <a:p>
            <a:r>
              <a:rPr lang="en-US" dirty="0"/>
              <a:t>https inspection (TLS/TLS)</a:t>
            </a:r>
          </a:p>
          <a:p>
            <a:pPr lvl="1"/>
            <a:r>
              <a:rPr lang="en-US" dirty="0"/>
              <a:t>mission objectives</a:t>
            </a:r>
          </a:p>
          <a:p>
            <a:pPr lvl="1"/>
            <a:r>
              <a:rPr lang="en-US" dirty="0"/>
              <a:t>GRC, regulatory and legal interactions</a:t>
            </a:r>
          </a:p>
          <a:p>
            <a:pPr lvl="1"/>
            <a:r>
              <a:rPr lang="en-US" dirty="0"/>
              <a:t>alternatives</a:t>
            </a:r>
          </a:p>
          <a:p>
            <a:r>
              <a:rPr lang="en-US" dirty="0"/>
              <a:t>https inspection use cases</a:t>
            </a:r>
          </a:p>
          <a:p>
            <a:pPr lvl="1"/>
            <a:r>
              <a:rPr lang="en-US" dirty="0"/>
              <a:t>Outbound / egress</a:t>
            </a:r>
          </a:p>
          <a:p>
            <a:pPr lvl="1"/>
            <a:r>
              <a:rPr lang="en-US" dirty="0"/>
              <a:t>Inbound / ingress</a:t>
            </a:r>
          </a:p>
          <a:p>
            <a:pPr lvl="1"/>
            <a:r>
              <a:rPr lang="en-US" dirty="0"/>
              <a:t>Surgical start with small scope</a:t>
            </a:r>
          </a:p>
          <a:p>
            <a:r>
              <a:rPr lang="en-US" dirty="0"/>
              <a:t>Considerations, best practices and resources (Threat Prevention Guide)</a:t>
            </a:r>
          </a:p>
        </p:txBody>
      </p:sp>
      <p:sp>
        <p:nvSpPr>
          <p:cNvPr id="19" name="Title 18"/>
          <p:cNvSpPr>
            <a:spLocks noGrp="1"/>
          </p:cNvSpPr>
          <p:nvPr>
            <p:ph type="title"/>
          </p:nvPr>
        </p:nvSpPr>
        <p:spPr/>
        <p:txBody>
          <a:bodyPr/>
          <a:lstStyle/>
          <a:p>
            <a:r>
              <a:rPr lang="en-US" dirty="0"/>
              <a:t>Tips and Tricks Agenda</a:t>
            </a:r>
          </a:p>
        </p:txBody>
      </p:sp>
    </p:spTree>
    <p:extLst>
      <p:ext uri="{BB962C8B-B14F-4D97-AF65-F5344CB8AC3E}">
        <p14:creationId xmlns:p14="http://schemas.microsoft.com/office/powerpoint/2010/main" val="386133811"/>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Configure Outbound HTTPS Inspection</a:t>
            </a:r>
          </a:p>
        </p:txBody>
      </p:sp>
      <p:sp>
        <p:nvSpPr>
          <p:cNvPr id="4" name="Content Placeholder 3"/>
          <p:cNvSpPr>
            <a:spLocks noGrp="1"/>
          </p:cNvSpPr>
          <p:nvPr>
            <p:ph sz="quarter" idx="11"/>
          </p:nvPr>
        </p:nvSpPr>
        <p:spPr>
          <a:xfrm>
            <a:off x="1870075" y="1325881"/>
            <a:ext cx="8450262" cy="994239"/>
          </a:xfrm>
        </p:spPr>
        <p:txBody>
          <a:bodyPr/>
          <a:lstStyle/>
          <a:p>
            <a:r>
              <a:rPr lang="en-US" dirty="0"/>
              <a:t>Configure the HTTPS Inspection rules using the </a:t>
            </a:r>
            <a:r>
              <a:rPr lang="en-US" dirty="0" err="1"/>
              <a:t>SmartDashboard</a:t>
            </a:r>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618" y="2311676"/>
            <a:ext cx="3981948" cy="42445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ounded Rectangle 4"/>
          <p:cNvSpPr/>
          <p:nvPr/>
        </p:nvSpPr>
        <p:spPr bwMode="auto">
          <a:xfrm>
            <a:off x="1959139" y="3821374"/>
            <a:ext cx="655093" cy="612589"/>
          </a:xfrm>
          <a:prstGeom prst="roundRect">
            <a:avLst/>
          </a:prstGeom>
          <a:noFill/>
          <a:ln w="38100" algn="ctr">
            <a:solidFill>
              <a:schemeClr val="accent2"/>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7" name="Rounded Rectangle 6"/>
          <p:cNvSpPr/>
          <p:nvPr/>
        </p:nvSpPr>
        <p:spPr bwMode="auto">
          <a:xfrm>
            <a:off x="4045647" y="6179559"/>
            <a:ext cx="2212538" cy="297375"/>
          </a:xfrm>
          <a:prstGeom prst="roundRect">
            <a:avLst/>
          </a:prstGeom>
          <a:noFill/>
          <a:ln w="38100" algn="ctr">
            <a:solidFill>
              <a:schemeClr val="accent2"/>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6" name="Rounded Rectangular Callout 5"/>
          <p:cNvSpPr/>
          <p:nvPr/>
        </p:nvSpPr>
        <p:spPr bwMode="auto">
          <a:xfrm>
            <a:off x="6503845" y="5281684"/>
            <a:ext cx="3816492" cy="600500"/>
          </a:xfrm>
          <a:prstGeom prst="wedgeRoundRectCallout">
            <a:avLst>
              <a:gd name="adj1" fmla="val -54387"/>
              <a:gd name="adj2" fmla="val 119319"/>
              <a:gd name="adj3" fmla="val 16667"/>
            </a:avLst>
          </a:prstGeom>
          <a:noFill/>
          <a:ln w="38100" algn="ctr">
            <a:solidFill>
              <a:schemeClr val="accent2"/>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2000" dirty="0">
                <a:latin typeface="+mn-lt"/>
              </a:rPr>
              <a:t>Click here to start the </a:t>
            </a:r>
            <a:r>
              <a:rPr lang="en-US" sz="2000" dirty="0" err="1">
                <a:latin typeface="+mn-lt"/>
              </a:rPr>
              <a:t>SmartDashboard</a:t>
            </a:r>
            <a:endParaRPr lang="en-US" sz="2000" dirty="0">
              <a:latin typeface="+mn-lt"/>
            </a:endParaRPr>
          </a:p>
        </p:txBody>
      </p:sp>
      <p:sp>
        <p:nvSpPr>
          <p:cNvPr id="8" name="Date Placeholder 7" hidden="1"/>
          <p:cNvSpPr>
            <a:spLocks noGrp="1"/>
          </p:cNvSpPr>
          <p:nvPr>
            <p:ph type="dt" sz="quarter" idx="4294967295"/>
          </p:nvPr>
        </p:nvSpPr>
        <p:spPr>
          <a:xfrm>
            <a:off x="609441" y="6356351"/>
            <a:ext cx="2844059" cy="365125"/>
          </a:xfrm>
        </p:spPr>
        <p:txBody>
          <a:bodyPr/>
          <a:lstStyle/>
          <a:p>
            <a:endParaRPr lang="en-US"/>
          </a:p>
        </p:txBody>
      </p:sp>
    </p:spTree>
    <p:extLst>
      <p:ext uri="{BB962C8B-B14F-4D97-AF65-F5344CB8AC3E}">
        <p14:creationId xmlns:p14="http://schemas.microsoft.com/office/powerpoint/2010/main" val="3819083257"/>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B453F-B7D3-0347-865C-413F8D7F8E78}"/>
              </a:ext>
            </a:extLst>
          </p:cNvPr>
          <p:cNvSpPr>
            <a:spLocks noGrp="1"/>
          </p:cNvSpPr>
          <p:nvPr>
            <p:ph type="title"/>
          </p:nvPr>
        </p:nvSpPr>
        <p:spPr/>
        <p:txBody>
          <a:bodyPr/>
          <a:lstStyle/>
          <a:p>
            <a:r>
              <a:rPr lang="en-US" sz="3600" dirty="0"/>
              <a:t>Configure Outbound HTTPS Inspection R80.40</a:t>
            </a:r>
            <a:endParaRPr lang="en-US" dirty="0"/>
          </a:p>
        </p:txBody>
      </p:sp>
      <p:pic>
        <p:nvPicPr>
          <p:cNvPr id="5" name="Content Placeholder 4">
            <a:extLst>
              <a:ext uri="{FF2B5EF4-FFF2-40B4-BE49-F238E27FC236}">
                <a16:creationId xmlns:a16="http://schemas.microsoft.com/office/drawing/2014/main" id="{4FC38364-0B3F-CB4E-A6B0-B18D9DC13C52}"/>
              </a:ext>
            </a:extLst>
          </p:cNvPr>
          <p:cNvPicPr>
            <a:picLocks noGrp="1" noChangeAspect="1"/>
          </p:cNvPicPr>
          <p:nvPr>
            <p:ph sz="quarter" idx="11"/>
          </p:nvPr>
        </p:nvPicPr>
        <p:blipFill>
          <a:blip r:embed="rId2" cstate="print">
            <a:extLst>
              <a:ext uri="{28A0092B-C50C-407E-A947-70E740481C1C}">
                <a14:useLocalDpi xmlns:a14="http://schemas.microsoft.com/office/drawing/2010/main" val="0"/>
              </a:ext>
            </a:extLst>
          </a:blip>
          <a:stretch>
            <a:fillRect/>
          </a:stretch>
        </p:blipFill>
        <p:spPr>
          <a:xfrm>
            <a:off x="2491884" y="1107847"/>
            <a:ext cx="7544744" cy="5384967"/>
          </a:xfrm>
        </p:spPr>
      </p:pic>
    </p:spTree>
    <p:extLst>
      <p:ext uri="{BB962C8B-B14F-4D97-AF65-F5344CB8AC3E}">
        <p14:creationId xmlns:p14="http://schemas.microsoft.com/office/powerpoint/2010/main" val="1798858912"/>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Configure Outbound HTTPS Inspection</a:t>
            </a:r>
          </a:p>
        </p:txBody>
      </p:sp>
      <p:sp>
        <p:nvSpPr>
          <p:cNvPr id="4" name="Content Placeholder 3"/>
          <p:cNvSpPr>
            <a:spLocks noGrp="1"/>
          </p:cNvSpPr>
          <p:nvPr>
            <p:ph sz="quarter" idx="11"/>
          </p:nvPr>
        </p:nvSpPr>
        <p:spPr>
          <a:xfrm>
            <a:off x="1870075" y="1325880"/>
            <a:ext cx="8450262" cy="721284"/>
          </a:xfrm>
        </p:spPr>
        <p:txBody>
          <a:bodyPr/>
          <a:lstStyle/>
          <a:p>
            <a:r>
              <a:rPr lang="en-US" dirty="0"/>
              <a:t>Example rule base for monitoring</a:t>
            </a: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1136" y="1933716"/>
            <a:ext cx="7892827" cy="1372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3"/>
          <p:cNvSpPr txBox="1">
            <a:spLocks/>
          </p:cNvSpPr>
          <p:nvPr/>
        </p:nvSpPr>
        <p:spPr bwMode="auto">
          <a:xfrm>
            <a:off x="1870075" y="3743809"/>
            <a:ext cx="8450262" cy="721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228600" indent="-228600" algn="l" rtl="0" eaLnBrk="1" fontAlgn="base" hangingPunct="1">
              <a:lnSpc>
                <a:spcPct val="90000"/>
              </a:lnSpc>
              <a:spcBef>
                <a:spcPts val="2400"/>
              </a:spcBef>
              <a:spcAft>
                <a:spcPct val="0"/>
              </a:spcAft>
              <a:buClr>
                <a:schemeClr val="accent2"/>
              </a:buClr>
              <a:buSzPct val="100000"/>
              <a:buFont typeface="Arial" panose="020B0604020202020204" pitchFamily="34" charset="0"/>
              <a:buChar char="•"/>
              <a:defRPr lang="en-US" sz="2600" dirty="0" smtClean="0">
                <a:solidFill>
                  <a:schemeClr val="tx1"/>
                </a:solidFill>
                <a:latin typeface="+mn-lt"/>
                <a:ea typeface="+mn-ea"/>
                <a:cs typeface="Arial" pitchFamily="34" charset="0"/>
              </a:defRPr>
            </a:lvl1pPr>
            <a:lvl2pPr marL="548640" indent="-201168" algn="l" rtl="0" eaLnBrk="1" fontAlgn="base" hangingPunct="1">
              <a:lnSpc>
                <a:spcPct val="90000"/>
              </a:lnSpc>
              <a:spcBef>
                <a:spcPts val="600"/>
              </a:spcBef>
              <a:spcAft>
                <a:spcPct val="0"/>
              </a:spcAft>
              <a:buClr>
                <a:schemeClr val="accent2"/>
              </a:buClr>
              <a:buSzPct val="100000"/>
              <a:buFont typeface="Arial" panose="020B0604020202020204" pitchFamily="34" charset="0"/>
              <a:buChar char="̶"/>
              <a:defRPr lang="en-US" sz="2400" dirty="0" smtClean="0">
                <a:solidFill>
                  <a:schemeClr val="tx1"/>
                </a:solidFill>
                <a:latin typeface="+mn-lt"/>
              </a:defRPr>
            </a:lvl2pPr>
            <a:lvl3pPr marL="868680" indent="-201168" algn="l" rtl="0" eaLnBrk="1" fontAlgn="base" hangingPunct="1">
              <a:lnSpc>
                <a:spcPct val="90000"/>
              </a:lnSpc>
              <a:spcBef>
                <a:spcPts val="600"/>
              </a:spcBef>
              <a:spcAft>
                <a:spcPct val="0"/>
              </a:spcAft>
              <a:buClr>
                <a:schemeClr val="accent2"/>
              </a:buClr>
              <a:buSzPct val="100000"/>
              <a:buFont typeface="Arial" panose="020B0604020202020204" pitchFamily="34" charset="0"/>
              <a:buChar char="̶"/>
              <a:defRPr lang="en-US" sz="2200" dirty="0" smtClean="0">
                <a:solidFill>
                  <a:schemeClr val="tx1"/>
                </a:solidFill>
                <a:latin typeface="+mn-lt"/>
              </a:defRPr>
            </a:lvl3pPr>
            <a:lvl4pPr marL="1143000" indent="-201168" algn="l" rtl="0" eaLnBrk="1" fontAlgn="base" hangingPunct="1">
              <a:lnSpc>
                <a:spcPct val="90000"/>
              </a:lnSpc>
              <a:spcBef>
                <a:spcPts val="600"/>
              </a:spcBef>
              <a:spcAft>
                <a:spcPct val="0"/>
              </a:spcAft>
              <a:buClr>
                <a:schemeClr val="accent2"/>
              </a:buClr>
              <a:buSzPct val="100000"/>
              <a:buFont typeface="Arial" panose="020B0604020202020204" pitchFamily="34" charset="0"/>
              <a:buChar char="̶"/>
              <a:defRPr lang="en-US" sz="2000" dirty="0" smtClean="0">
                <a:solidFill>
                  <a:schemeClr val="tx1"/>
                </a:solidFill>
                <a:latin typeface="+mn-lt"/>
              </a:defRPr>
            </a:lvl4pPr>
            <a:lvl5pPr marL="1426464" indent="-201168" algn="l" rtl="0" eaLnBrk="1" fontAlgn="base" hangingPunct="1">
              <a:lnSpc>
                <a:spcPct val="90000"/>
              </a:lnSpc>
              <a:spcBef>
                <a:spcPts val="600"/>
              </a:spcBef>
              <a:spcAft>
                <a:spcPct val="0"/>
              </a:spcAft>
              <a:buClr>
                <a:schemeClr val="accent2"/>
              </a:buClr>
              <a:buFont typeface="Arial" panose="020B0604020202020204" pitchFamily="34" charset="0"/>
              <a:buChar char="̶"/>
              <a:defRPr lang="en-US" sz="1800" baseline="0" dirty="0" smtClean="0">
                <a:solidFill>
                  <a:schemeClr val="tx1"/>
                </a:solidFill>
                <a:latin typeface="+mn-lt"/>
              </a:defRPr>
            </a:lvl5pPr>
            <a:lvl6pPr marL="2514600" indent="-228600" algn="l" rtl="0" eaLnBrk="1" fontAlgn="base" hangingPunct="1">
              <a:spcBef>
                <a:spcPct val="20000"/>
              </a:spcBef>
              <a:spcAft>
                <a:spcPct val="0"/>
              </a:spcAft>
              <a:buClr>
                <a:schemeClr val="accent2"/>
              </a:buClr>
              <a:buChar char="»"/>
              <a:defRPr sz="1600">
                <a:solidFill>
                  <a:schemeClr val="tx1"/>
                </a:solidFill>
                <a:latin typeface="+mn-lt"/>
              </a:defRPr>
            </a:lvl6pPr>
            <a:lvl7pPr marL="2971800" indent="-228600" algn="l" rtl="0" eaLnBrk="1" fontAlgn="base" hangingPunct="1">
              <a:spcBef>
                <a:spcPct val="20000"/>
              </a:spcBef>
              <a:spcAft>
                <a:spcPct val="0"/>
              </a:spcAft>
              <a:buClr>
                <a:schemeClr val="accent2"/>
              </a:buClr>
              <a:buChar char="»"/>
              <a:defRPr sz="1600">
                <a:solidFill>
                  <a:schemeClr val="tx1"/>
                </a:solidFill>
                <a:latin typeface="+mn-lt"/>
              </a:defRPr>
            </a:lvl7pPr>
            <a:lvl8pPr marL="3429000" indent="-228600" algn="l" rtl="0" eaLnBrk="1" fontAlgn="base" hangingPunct="1">
              <a:spcBef>
                <a:spcPct val="20000"/>
              </a:spcBef>
              <a:spcAft>
                <a:spcPct val="0"/>
              </a:spcAft>
              <a:buClr>
                <a:schemeClr val="accent2"/>
              </a:buClr>
              <a:buChar char="»"/>
              <a:defRPr sz="1600">
                <a:solidFill>
                  <a:schemeClr val="tx1"/>
                </a:solidFill>
                <a:latin typeface="+mn-lt"/>
              </a:defRPr>
            </a:lvl8pPr>
            <a:lvl9pPr marL="3886200" indent="-228600" algn="l" rtl="0" eaLnBrk="1" fontAlgn="base" hangingPunct="1">
              <a:spcBef>
                <a:spcPct val="20000"/>
              </a:spcBef>
              <a:spcAft>
                <a:spcPct val="0"/>
              </a:spcAft>
              <a:buClr>
                <a:schemeClr val="accent2"/>
              </a:buClr>
              <a:buChar char="»"/>
              <a:defRPr sz="1600">
                <a:solidFill>
                  <a:schemeClr val="tx1"/>
                </a:solidFill>
                <a:latin typeface="+mn-lt"/>
              </a:defRPr>
            </a:lvl9pPr>
          </a:lstStyle>
          <a:p>
            <a:r>
              <a:rPr lang="en-US" kern="0" dirty="0"/>
              <a:t>Create the rule base and save the changes</a:t>
            </a:r>
          </a:p>
        </p:txBody>
      </p:sp>
      <p:pic>
        <p:nvPicPr>
          <p:cNvPr id="133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2378" y="4224338"/>
            <a:ext cx="2957635" cy="14031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ounded Rectangle 4"/>
          <p:cNvSpPr/>
          <p:nvPr/>
        </p:nvSpPr>
        <p:spPr bwMode="auto">
          <a:xfrm>
            <a:off x="2982723" y="4281489"/>
            <a:ext cx="382137" cy="240755"/>
          </a:xfrm>
          <a:prstGeom prst="roundRect">
            <a:avLst/>
          </a:prstGeom>
          <a:noFill/>
          <a:ln w="38100" algn="ctr">
            <a:solidFill>
              <a:schemeClr val="accent2"/>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9" name="Content Placeholder 3"/>
          <p:cNvSpPr txBox="1">
            <a:spLocks/>
          </p:cNvSpPr>
          <p:nvPr/>
        </p:nvSpPr>
        <p:spPr bwMode="auto">
          <a:xfrm>
            <a:off x="1870075" y="5834964"/>
            <a:ext cx="8450262" cy="721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228600" indent="-228600" algn="l" rtl="0" eaLnBrk="1" fontAlgn="base" hangingPunct="1">
              <a:lnSpc>
                <a:spcPct val="90000"/>
              </a:lnSpc>
              <a:spcBef>
                <a:spcPts val="2400"/>
              </a:spcBef>
              <a:spcAft>
                <a:spcPct val="0"/>
              </a:spcAft>
              <a:buClr>
                <a:schemeClr val="accent2"/>
              </a:buClr>
              <a:buSzPct val="100000"/>
              <a:buFont typeface="Arial" panose="020B0604020202020204" pitchFamily="34" charset="0"/>
              <a:buChar char="•"/>
              <a:defRPr lang="en-US" sz="2600" dirty="0" smtClean="0">
                <a:solidFill>
                  <a:schemeClr val="tx1"/>
                </a:solidFill>
                <a:latin typeface="+mn-lt"/>
                <a:ea typeface="+mn-ea"/>
                <a:cs typeface="Arial" pitchFamily="34" charset="0"/>
              </a:defRPr>
            </a:lvl1pPr>
            <a:lvl2pPr marL="548640" indent="-201168" algn="l" rtl="0" eaLnBrk="1" fontAlgn="base" hangingPunct="1">
              <a:lnSpc>
                <a:spcPct val="90000"/>
              </a:lnSpc>
              <a:spcBef>
                <a:spcPts val="600"/>
              </a:spcBef>
              <a:spcAft>
                <a:spcPct val="0"/>
              </a:spcAft>
              <a:buClr>
                <a:schemeClr val="accent2"/>
              </a:buClr>
              <a:buSzPct val="100000"/>
              <a:buFont typeface="Arial" panose="020B0604020202020204" pitchFamily="34" charset="0"/>
              <a:buChar char="̶"/>
              <a:defRPr lang="en-US" sz="2400" dirty="0" smtClean="0">
                <a:solidFill>
                  <a:schemeClr val="tx1"/>
                </a:solidFill>
                <a:latin typeface="+mn-lt"/>
              </a:defRPr>
            </a:lvl2pPr>
            <a:lvl3pPr marL="868680" indent="-201168" algn="l" rtl="0" eaLnBrk="1" fontAlgn="base" hangingPunct="1">
              <a:lnSpc>
                <a:spcPct val="90000"/>
              </a:lnSpc>
              <a:spcBef>
                <a:spcPts val="600"/>
              </a:spcBef>
              <a:spcAft>
                <a:spcPct val="0"/>
              </a:spcAft>
              <a:buClr>
                <a:schemeClr val="accent2"/>
              </a:buClr>
              <a:buSzPct val="100000"/>
              <a:buFont typeface="Arial" panose="020B0604020202020204" pitchFamily="34" charset="0"/>
              <a:buChar char="̶"/>
              <a:defRPr lang="en-US" sz="2200" dirty="0" smtClean="0">
                <a:solidFill>
                  <a:schemeClr val="tx1"/>
                </a:solidFill>
                <a:latin typeface="+mn-lt"/>
              </a:defRPr>
            </a:lvl3pPr>
            <a:lvl4pPr marL="1143000" indent="-201168" algn="l" rtl="0" eaLnBrk="1" fontAlgn="base" hangingPunct="1">
              <a:lnSpc>
                <a:spcPct val="90000"/>
              </a:lnSpc>
              <a:spcBef>
                <a:spcPts val="600"/>
              </a:spcBef>
              <a:spcAft>
                <a:spcPct val="0"/>
              </a:spcAft>
              <a:buClr>
                <a:schemeClr val="accent2"/>
              </a:buClr>
              <a:buSzPct val="100000"/>
              <a:buFont typeface="Arial" panose="020B0604020202020204" pitchFamily="34" charset="0"/>
              <a:buChar char="̶"/>
              <a:defRPr lang="en-US" sz="2000" dirty="0" smtClean="0">
                <a:solidFill>
                  <a:schemeClr val="tx1"/>
                </a:solidFill>
                <a:latin typeface="+mn-lt"/>
              </a:defRPr>
            </a:lvl4pPr>
            <a:lvl5pPr marL="1426464" indent="-201168" algn="l" rtl="0" eaLnBrk="1" fontAlgn="base" hangingPunct="1">
              <a:lnSpc>
                <a:spcPct val="90000"/>
              </a:lnSpc>
              <a:spcBef>
                <a:spcPts val="600"/>
              </a:spcBef>
              <a:spcAft>
                <a:spcPct val="0"/>
              </a:spcAft>
              <a:buClr>
                <a:schemeClr val="accent2"/>
              </a:buClr>
              <a:buFont typeface="Arial" panose="020B0604020202020204" pitchFamily="34" charset="0"/>
              <a:buChar char="̶"/>
              <a:defRPr lang="en-US" sz="1800" baseline="0" dirty="0" smtClean="0">
                <a:solidFill>
                  <a:schemeClr val="tx1"/>
                </a:solidFill>
                <a:latin typeface="+mn-lt"/>
              </a:defRPr>
            </a:lvl5pPr>
            <a:lvl6pPr marL="2514600" indent="-228600" algn="l" rtl="0" eaLnBrk="1" fontAlgn="base" hangingPunct="1">
              <a:spcBef>
                <a:spcPct val="20000"/>
              </a:spcBef>
              <a:spcAft>
                <a:spcPct val="0"/>
              </a:spcAft>
              <a:buClr>
                <a:schemeClr val="accent2"/>
              </a:buClr>
              <a:buChar char="»"/>
              <a:defRPr sz="1600">
                <a:solidFill>
                  <a:schemeClr val="tx1"/>
                </a:solidFill>
                <a:latin typeface="+mn-lt"/>
              </a:defRPr>
            </a:lvl6pPr>
            <a:lvl7pPr marL="2971800" indent="-228600" algn="l" rtl="0" eaLnBrk="1" fontAlgn="base" hangingPunct="1">
              <a:spcBef>
                <a:spcPct val="20000"/>
              </a:spcBef>
              <a:spcAft>
                <a:spcPct val="0"/>
              </a:spcAft>
              <a:buClr>
                <a:schemeClr val="accent2"/>
              </a:buClr>
              <a:buChar char="»"/>
              <a:defRPr sz="1600">
                <a:solidFill>
                  <a:schemeClr val="tx1"/>
                </a:solidFill>
                <a:latin typeface="+mn-lt"/>
              </a:defRPr>
            </a:lvl7pPr>
            <a:lvl8pPr marL="3429000" indent="-228600" algn="l" rtl="0" eaLnBrk="1" fontAlgn="base" hangingPunct="1">
              <a:spcBef>
                <a:spcPct val="20000"/>
              </a:spcBef>
              <a:spcAft>
                <a:spcPct val="0"/>
              </a:spcAft>
              <a:buClr>
                <a:schemeClr val="accent2"/>
              </a:buClr>
              <a:buChar char="»"/>
              <a:defRPr sz="1600">
                <a:solidFill>
                  <a:schemeClr val="tx1"/>
                </a:solidFill>
                <a:latin typeface="+mn-lt"/>
              </a:defRPr>
            </a:lvl8pPr>
            <a:lvl9pPr marL="3886200" indent="-228600" algn="l" rtl="0" eaLnBrk="1" fontAlgn="base" hangingPunct="1">
              <a:spcBef>
                <a:spcPct val="20000"/>
              </a:spcBef>
              <a:spcAft>
                <a:spcPct val="0"/>
              </a:spcAft>
              <a:buClr>
                <a:schemeClr val="accent2"/>
              </a:buClr>
              <a:buChar char="»"/>
              <a:defRPr sz="1600">
                <a:solidFill>
                  <a:schemeClr val="tx1"/>
                </a:solidFill>
                <a:latin typeface="+mn-lt"/>
              </a:defRPr>
            </a:lvl9pPr>
          </a:lstStyle>
          <a:p>
            <a:r>
              <a:rPr lang="en-US" kern="0" dirty="0"/>
              <a:t>Close the </a:t>
            </a:r>
            <a:r>
              <a:rPr lang="en-US" kern="0" dirty="0" err="1"/>
              <a:t>SmartDashboard</a:t>
            </a:r>
            <a:r>
              <a:rPr lang="en-US" kern="0" dirty="0"/>
              <a:t> and install the policy.</a:t>
            </a:r>
          </a:p>
        </p:txBody>
      </p:sp>
      <p:sp>
        <p:nvSpPr>
          <p:cNvPr id="7" name="Date Placeholder 6" hidden="1"/>
          <p:cNvSpPr>
            <a:spLocks noGrp="1"/>
          </p:cNvSpPr>
          <p:nvPr>
            <p:ph type="dt" sz="quarter" idx="4294967295"/>
          </p:nvPr>
        </p:nvSpPr>
        <p:spPr>
          <a:xfrm>
            <a:off x="609441" y="6356351"/>
            <a:ext cx="2844059" cy="365125"/>
          </a:xfrm>
        </p:spPr>
        <p:txBody>
          <a:bodyPr/>
          <a:lstStyle/>
          <a:p>
            <a:endParaRPr lang="en-US"/>
          </a:p>
        </p:txBody>
      </p:sp>
    </p:spTree>
    <p:extLst>
      <p:ext uri="{BB962C8B-B14F-4D97-AF65-F5344CB8AC3E}">
        <p14:creationId xmlns:p14="http://schemas.microsoft.com/office/powerpoint/2010/main" val="3986421578"/>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Bypassing Update Services</a:t>
            </a:r>
          </a:p>
        </p:txBody>
      </p:sp>
      <p:sp>
        <p:nvSpPr>
          <p:cNvPr id="4" name="Content Placeholder 3"/>
          <p:cNvSpPr>
            <a:spLocks noGrp="1"/>
          </p:cNvSpPr>
          <p:nvPr>
            <p:ph sz="quarter" idx="11"/>
          </p:nvPr>
        </p:nvSpPr>
        <p:spPr>
          <a:xfrm>
            <a:off x="1870075" y="1050587"/>
            <a:ext cx="8450262" cy="5505661"/>
          </a:xfrm>
        </p:spPr>
        <p:txBody>
          <a:bodyPr>
            <a:normAutofit/>
          </a:bodyPr>
          <a:lstStyle/>
          <a:p>
            <a:r>
              <a:rPr lang="en-US" dirty="0"/>
              <a:t>Note that by default “well known update services” are excluded from HTTPS Inspection. </a:t>
            </a:r>
          </a:p>
          <a:p>
            <a:br>
              <a:rPr lang="en-US" dirty="0"/>
            </a:br>
            <a:br>
              <a:rPr lang="en-US" dirty="0"/>
            </a:br>
            <a:endParaRPr lang="en-US" dirty="0"/>
          </a:p>
          <a:p>
            <a:r>
              <a:rPr lang="en-US" dirty="0"/>
              <a:t>The list of update services is documented at sk98655:</a:t>
            </a:r>
          </a:p>
          <a:p>
            <a:pPr lvl="2"/>
            <a:r>
              <a:rPr lang="en-US" dirty="0"/>
              <a:t>Check Point updates</a:t>
            </a:r>
          </a:p>
          <a:p>
            <a:pPr lvl="2"/>
            <a:r>
              <a:rPr lang="en-US" dirty="0"/>
              <a:t>Microsoft updates</a:t>
            </a:r>
          </a:p>
          <a:p>
            <a:pPr lvl="2"/>
            <a:r>
              <a:rPr lang="en-US" dirty="0"/>
              <a:t>VMware updates</a:t>
            </a:r>
          </a:p>
          <a:p>
            <a:pPr lvl="2"/>
            <a:r>
              <a:rPr lang="en-US" dirty="0"/>
              <a:t>Mozilla updates</a:t>
            </a:r>
          </a:p>
          <a:p>
            <a:pPr lvl="2"/>
            <a:r>
              <a:rPr lang="en-US" dirty="0"/>
              <a:t>Java updates</a:t>
            </a:r>
          </a:p>
          <a:p>
            <a:pPr lvl="2"/>
            <a:r>
              <a:rPr lang="en-US" dirty="0"/>
              <a:t>Adobe updates</a:t>
            </a:r>
          </a:p>
          <a:p>
            <a:pPr marL="0" indent="0">
              <a:buNone/>
            </a:pPr>
            <a:endParaRPr lang="en-US" dirty="0"/>
          </a:p>
        </p:txBody>
      </p:sp>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9155" y="2057811"/>
            <a:ext cx="7597323" cy="9719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Date Placeholder 4" hidden="1"/>
          <p:cNvSpPr>
            <a:spLocks noGrp="1"/>
          </p:cNvSpPr>
          <p:nvPr>
            <p:ph type="dt" sz="quarter" idx="4294967295"/>
          </p:nvPr>
        </p:nvSpPr>
        <p:spPr>
          <a:xfrm>
            <a:off x="609441" y="6356351"/>
            <a:ext cx="2844059" cy="365125"/>
          </a:xfrm>
        </p:spPr>
        <p:txBody>
          <a:bodyPr/>
          <a:lstStyle/>
          <a:p>
            <a:endParaRPr lang="en-US"/>
          </a:p>
        </p:txBody>
      </p:sp>
    </p:spTree>
    <p:extLst>
      <p:ext uri="{BB962C8B-B14F-4D97-AF65-F5344CB8AC3E}">
        <p14:creationId xmlns:p14="http://schemas.microsoft.com/office/powerpoint/2010/main" val="4151400385"/>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5350" y="2074457"/>
            <a:ext cx="6029325" cy="350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oAutofit/>
          </a:bodyPr>
          <a:lstStyle/>
          <a:p>
            <a:r>
              <a:rPr lang="en-US" dirty="0"/>
              <a:t>HTTPS Inspection Validation Settings</a:t>
            </a:r>
          </a:p>
        </p:txBody>
      </p:sp>
      <p:sp>
        <p:nvSpPr>
          <p:cNvPr id="4" name="Content Placeholder 3"/>
          <p:cNvSpPr>
            <a:spLocks noGrp="1"/>
          </p:cNvSpPr>
          <p:nvPr>
            <p:ph sz="quarter" idx="11"/>
          </p:nvPr>
        </p:nvSpPr>
        <p:spPr>
          <a:xfrm>
            <a:off x="1870075" y="1230345"/>
            <a:ext cx="8450262" cy="844113"/>
          </a:xfrm>
        </p:spPr>
        <p:txBody>
          <a:bodyPr>
            <a:normAutofit lnSpcReduction="10000"/>
          </a:bodyPr>
          <a:lstStyle/>
          <a:p>
            <a:r>
              <a:rPr lang="en-US" dirty="0"/>
              <a:t>By default HTTPS traffic is dropped only from sources where the certificate has been revoked</a:t>
            </a:r>
          </a:p>
        </p:txBody>
      </p:sp>
      <p:grpSp>
        <p:nvGrpSpPr>
          <p:cNvPr id="8" name="Group 7"/>
          <p:cNvGrpSpPr/>
          <p:nvPr/>
        </p:nvGrpSpPr>
        <p:grpSpPr>
          <a:xfrm>
            <a:off x="2184613" y="2112558"/>
            <a:ext cx="6668874" cy="1637731"/>
            <a:chOff x="2129051" y="2074457"/>
            <a:chExt cx="6668874" cy="1637731"/>
          </a:xfrm>
        </p:grpSpPr>
        <p:sp>
          <p:nvSpPr>
            <p:cNvPr id="5" name="Rounded Rectangle 4"/>
            <p:cNvSpPr/>
            <p:nvPr/>
          </p:nvSpPr>
          <p:spPr bwMode="auto">
            <a:xfrm>
              <a:off x="2129051" y="2347415"/>
              <a:ext cx="2661313" cy="1241946"/>
            </a:xfrm>
            <a:prstGeom prst="roundRect">
              <a:avLst/>
            </a:prstGeom>
            <a:noFill/>
            <a:ln w="38100" algn="ctr">
              <a:solidFill>
                <a:schemeClr val="accent2"/>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6" name="Rounded Rectangular Callout 5"/>
            <p:cNvSpPr/>
            <p:nvPr/>
          </p:nvSpPr>
          <p:spPr bwMode="auto">
            <a:xfrm>
              <a:off x="5669223" y="2074457"/>
              <a:ext cx="3128702" cy="1637731"/>
            </a:xfrm>
            <a:prstGeom prst="wedgeRoundRectCallout">
              <a:avLst>
                <a:gd name="adj1" fmla="val -76733"/>
                <a:gd name="adj2" fmla="val 25596"/>
                <a:gd name="adj3" fmla="val 16667"/>
              </a:avLst>
            </a:prstGeom>
            <a:solidFill>
              <a:schemeClr val="bg1">
                <a:lumMod val="95000"/>
              </a:schemeClr>
            </a:solidFill>
            <a:ln w="38100" algn="ctr">
              <a:solidFill>
                <a:schemeClr val="accent2"/>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42900" indent="-342900">
                <a:lnSpc>
                  <a:spcPct val="80000"/>
                </a:lnSpc>
                <a:spcBef>
                  <a:spcPts val="1200"/>
                </a:spcBef>
                <a:spcAft>
                  <a:spcPts val="0"/>
                </a:spcAft>
                <a:buSzPct val="115000"/>
                <a:buFont typeface="Arial" panose="020B0604020202020204" pitchFamily="34" charset="0"/>
                <a:buChar char="•"/>
              </a:pPr>
              <a:r>
                <a:rPr lang="en-US" sz="2000" dirty="0">
                  <a:latin typeface="+mn-lt"/>
                </a:rPr>
                <a:t>Drop traffic from untrusted sites</a:t>
              </a:r>
            </a:p>
            <a:p>
              <a:pPr marL="342900" indent="-342900">
                <a:lnSpc>
                  <a:spcPct val="80000"/>
                </a:lnSpc>
                <a:spcBef>
                  <a:spcPts val="1200"/>
                </a:spcBef>
                <a:spcAft>
                  <a:spcPts val="0"/>
                </a:spcAft>
                <a:buSzPct val="115000"/>
                <a:buFont typeface="Arial" panose="020B0604020202020204" pitchFamily="34" charset="0"/>
                <a:buChar char="•"/>
              </a:pPr>
              <a:r>
                <a:rPr lang="en-US" sz="2000" dirty="0">
                  <a:latin typeface="+mn-lt"/>
                </a:rPr>
                <a:t>Drop traffic from sites with an expired certificate</a:t>
              </a:r>
            </a:p>
          </p:txBody>
        </p:sp>
      </p:grpSp>
      <p:sp>
        <p:nvSpPr>
          <p:cNvPr id="7" name="Date Placeholder 6" hidden="1"/>
          <p:cNvSpPr>
            <a:spLocks noGrp="1"/>
          </p:cNvSpPr>
          <p:nvPr>
            <p:ph type="dt" sz="quarter" idx="4294967295"/>
          </p:nvPr>
        </p:nvSpPr>
        <p:spPr>
          <a:xfrm>
            <a:off x="609441" y="6356351"/>
            <a:ext cx="2844059" cy="365125"/>
          </a:xfrm>
        </p:spPr>
        <p:txBody>
          <a:bodyPr/>
          <a:lstStyle/>
          <a:p>
            <a:endParaRPr lang="en-US"/>
          </a:p>
        </p:txBody>
      </p:sp>
    </p:spTree>
    <p:extLst>
      <p:ext uri="{BB962C8B-B14F-4D97-AF65-F5344CB8AC3E}">
        <p14:creationId xmlns:p14="http://schemas.microsoft.com/office/powerpoint/2010/main" val="38862354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6744" y="2797797"/>
            <a:ext cx="7539607" cy="29160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ormAutofit/>
          </a:bodyPr>
          <a:lstStyle/>
          <a:p>
            <a:r>
              <a:rPr lang="en-US" dirty="0"/>
              <a:t>HTTPS Inspection Validation Settings</a:t>
            </a:r>
            <a:br>
              <a:rPr lang="en-US" dirty="0"/>
            </a:br>
            <a:r>
              <a:rPr lang="en-US" sz="2400" dirty="0"/>
              <a:t>Trusted Certificate Authorities</a:t>
            </a:r>
          </a:p>
        </p:txBody>
      </p:sp>
      <p:sp>
        <p:nvSpPr>
          <p:cNvPr id="4" name="Content Placeholder 3"/>
          <p:cNvSpPr>
            <a:spLocks noGrp="1"/>
          </p:cNvSpPr>
          <p:nvPr>
            <p:ph sz="quarter" idx="11"/>
          </p:nvPr>
        </p:nvSpPr>
        <p:spPr>
          <a:xfrm>
            <a:off x="1870075" y="1325881"/>
            <a:ext cx="8450262" cy="1130717"/>
          </a:xfrm>
        </p:spPr>
        <p:txBody>
          <a:bodyPr>
            <a:normAutofit fontScale="92500"/>
          </a:bodyPr>
          <a:lstStyle/>
          <a:p>
            <a:r>
              <a:rPr lang="en-US" dirty="0"/>
              <a:t>You may want to observe your outbound network traffic and look for certificate “untrusted” log messages.</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77956" y="2101756"/>
            <a:ext cx="5238414" cy="39222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ounded Rectangle 4"/>
          <p:cNvSpPr/>
          <p:nvPr/>
        </p:nvSpPr>
        <p:spPr bwMode="auto">
          <a:xfrm>
            <a:off x="7049756" y="4708478"/>
            <a:ext cx="1866615" cy="1315508"/>
          </a:xfrm>
          <a:prstGeom prst="roundRect">
            <a:avLst/>
          </a:prstGeom>
          <a:noFill/>
          <a:ln w="38100" algn="ctr">
            <a:solidFill>
              <a:schemeClr val="accent2"/>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6" name="Date Placeholder 5" hidden="1"/>
          <p:cNvSpPr>
            <a:spLocks noGrp="1"/>
          </p:cNvSpPr>
          <p:nvPr>
            <p:ph type="dt" sz="quarter" idx="4294967295"/>
          </p:nvPr>
        </p:nvSpPr>
        <p:spPr>
          <a:xfrm>
            <a:off x="609441" y="6356351"/>
            <a:ext cx="2844059" cy="365125"/>
          </a:xfrm>
        </p:spPr>
        <p:txBody>
          <a:bodyPr/>
          <a:lstStyle/>
          <a:p>
            <a:endParaRPr lang="en-US"/>
          </a:p>
        </p:txBody>
      </p:sp>
    </p:spTree>
    <p:extLst>
      <p:ext uri="{BB962C8B-B14F-4D97-AF65-F5344CB8AC3E}">
        <p14:creationId xmlns:p14="http://schemas.microsoft.com/office/powerpoint/2010/main" val="28421652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p:cTn id="7" dur="500" fill="hold"/>
                                        <p:tgtEl>
                                          <p:spTgt spid="11266"/>
                                        </p:tgtEl>
                                        <p:attrNameLst>
                                          <p:attrName>ppt_w</p:attrName>
                                        </p:attrNameLst>
                                      </p:cBhvr>
                                      <p:tavLst>
                                        <p:tav tm="0">
                                          <p:val>
                                            <p:fltVal val="0"/>
                                          </p:val>
                                        </p:tav>
                                        <p:tav tm="100000">
                                          <p:val>
                                            <p:strVal val="#ppt_w"/>
                                          </p:val>
                                        </p:tav>
                                      </p:tavLst>
                                    </p:anim>
                                    <p:anim calcmode="lin" valueType="num">
                                      <p:cBhvr>
                                        <p:cTn id="8" dur="500" fill="hold"/>
                                        <p:tgtEl>
                                          <p:spTgt spid="11266"/>
                                        </p:tgtEl>
                                        <p:attrNameLst>
                                          <p:attrName>ppt_h</p:attrName>
                                        </p:attrNameLst>
                                      </p:cBhvr>
                                      <p:tavLst>
                                        <p:tav tm="0">
                                          <p:val>
                                            <p:fltVal val="0"/>
                                          </p:val>
                                        </p:tav>
                                        <p:tav tm="100000">
                                          <p:val>
                                            <p:strVal val="#ppt_h"/>
                                          </p:val>
                                        </p:tav>
                                      </p:tavLst>
                                    </p:anim>
                                    <p:animEffect transition="in" filter="fade">
                                      <p:cBhvr>
                                        <p:cTn id="9" dur="500"/>
                                        <p:tgtEl>
                                          <p:spTgt spid="11266"/>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HTTPS Inspection Validation Settings</a:t>
            </a:r>
            <a:br>
              <a:rPr lang="en-US" dirty="0"/>
            </a:br>
            <a:r>
              <a:rPr lang="en-US" sz="2400" dirty="0"/>
              <a:t>Trusted Certificate Authorities</a:t>
            </a:r>
            <a:endParaRPr lang="en-US" dirty="0"/>
          </a:p>
        </p:txBody>
      </p:sp>
      <p:sp>
        <p:nvSpPr>
          <p:cNvPr id="4" name="Content Placeholder 3"/>
          <p:cNvSpPr>
            <a:spLocks noGrp="1"/>
          </p:cNvSpPr>
          <p:nvPr>
            <p:ph sz="quarter" idx="11"/>
          </p:nvPr>
        </p:nvSpPr>
        <p:spPr>
          <a:xfrm>
            <a:off x="1870075" y="1325880"/>
            <a:ext cx="8450262" cy="748580"/>
          </a:xfrm>
        </p:spPr>
        <p:txBody>
          <a:bodyPr>
            <a:normAutofit fontScale="85000" lnSpcReduction="20000"/>
          </a:bodyPr>
          <a:lstStyle/>
          <a:p>
            <a:r>
              <a:rPr lang="en-US" dirty="0"/>
              <a:t>Default list of Trusted Root Certificate Authorities</a:t>
            </a:r>
          </a:p>
          <a:p>
            <a:pPr lvl="1"/>
            <a:r>
              <a:rPr lang="en-US" dirty="0"/>
              <a:t>Example: Microsoft</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0075" y="2273704"/>
            <a:ext cx="8191500" cy="1819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ounded Rectangle 5"/>
          <p:cNvSpPr/>
          <p:nvPr/>
        </p:nvSpPr>
        <p:spPr bwMode="auto">
          <a:xfrm>
            <a:off x="1717675" y="3003182"/>
            <a:ext cx="4458624" cy="1089796"/>
          </a:xfrm>
          <a:prstGeom prst="roundRect">
            <a:avLst/>
          </a:prstGeom>
          <a:noFill/>
          <a:ln w="38100" algn="ctr">
            <a:solidFill>
              <a:schemeClr val="accent2"/>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8" name="Rounded Rectangle 7"/>
          <p:cNvSpPr/>
          <p:nvPr/>
        </p:nvSpPr>
        <p:spPr bwMode="auto">
          <a:xfrm>
            <a:off x="7574840" y="2285999"/>
            <a:ext cx="798749" cy="360315"/>
          </a:xfrm>
          <a:prstGeom prst="roundRect">
            <a:avLst/>
          </a:prstGeom>
          <a:noFill/>
          <a:ln w="38100" algn="ctr">
            <a:solidFill>
              <a:schemeClr val="accent2"/>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5" name="Date Placeholder 4" hidden="1"/>
          <p:cNvSpPr>
            <a:spLocks noGrp="1"/>
          </p:cNvSpPr>
          <p:nvPr>
            <p:ph type="dt" sz="quarter" idx="4294967295"/>
          </p:nvPr>
        </p:nvSpPr>
        <p:spPr>
          <a:xfrm>
            <a:off x="609441" y="6356351"/>
            <a:ext cx="2844059" cy="365125"/>
          </a:xfrm>
        </p:spPr>
        <p:txBody>
          <a:bodyPr/>
          <a:lstStyle/>
          <a:p>
            <a:endParaRPr lang="en-US"/>
          </a:p>
        </p:txBody>
      </p:sp>
    </p:spTree>
    <p:extLst>
      <p:ext uri="{BB962C8B-B14F-4D97-AF65-F5344CB8AC3E}">
        <p14:creationId xmlns:p14="http://schemas.microsoft.com/office/powerpoint/2010/main" val="312484495"/>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HTTPS Inspection Validation Settings</a:t>
            </a:r>
            <a:br>
              <a:rPr lang="en-US" dirty="0"/>
            </a:br>
            <a:r>
              <a:rPr lang="en-US" sz="2400" dirty="0"/>
              <a:t>Trusted Certificate Authorities</a:t>
            </a:r>
            <a:endParaRPr lang="en-US" dirty="0"/>
          </a:p>
        </p:txBody>
      </p:sp>
      <p:sp>
        <p:nvSpPr>
          <p:cNvPr id="4" name="Content Placeholder 3"/>
          <p:cNvSpPr>
            <a:spLocks noGrp="1"/>
          </p:cNvSpPr>
          <p:nvPr>
            <p:ph sz="quarter" idx="11"/>
          </p:nvPr>
        </p:nvSpPr>
        <p:spPr>
          <a:xfrm>
            <a:off x="1870075" y="1325880"/>
            <a:ext cx="8450262" cy="748580"/>
          </a:xfrm>
        </p:spPr>
        <p:txBody>
          <a:bodyPr>
            <a:normAutofit fontScale="92500" lnSpcReduction="20000"/>
          </a:bodyPr>
          <a:lstStyle/>
          <a:p>
            <a:r>
              <a:rPr lang="en-US" dirty="0"/>
              <a:t>The list of Trusted CAs is updated automatically but must be installed manually. </a:t>
            </a:r>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9687" y="2094932"/>
            <a:ext cx="6460651" cy="4422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9687" y="4551528"/>
            <a:ext cx="7954371" cy="18356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ounded Rectangle 4"/>
          <p:cNvSpPr/>
          <p:nvPr/>
        </p:nvSpPr>
        <p:spPr bwMode="auto">
          <a:xfrm>
            <a:off x="7745792" y="5663822"/>
            <a:ext cx="1787857" cy="627797"/>
          </a:xfrm>
          <a:prstGeom prst="roundRect">
            <a:avLst/>
          </a:prstGeom>
          <a:noFill/>
          <a:ln w="38100" algn="ctr">
            <a:solidFill>
              <a:schemeClr val="accent2"/>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819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36747" y="2074461"/>
            <a:ext cx="4067311" cy="357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Date Placeholder 5" hidden="1"/>
          <p:cNvSpPr>
            <a:spLocks noGrp="1"/>
          </p:cNvSpPr>
          <p:nvPr>
            <p:ph type="dt" sz="quarter" idx="4294967295"/>
          </p:nvPr>
        </p:nvSpPr>
        <p:spPr>
          <a:xfrm>
            <a:off x="609441" y="6356351"/>
            <a:ext cx="2844059" cy="365125"/>
          </a:xfrm>
        </p:spPr>
        <p:txBody>
          <a:bodyPr/>
          <a:lstStyle/>
          <a:p>
            <a:endParaRPr lang="en-US"/>
          </a:p>
        </p:txBody>
      </p:sp>
    </p:spTree>
    <p:extLst>
      <p:ext uri="{BB962C8B-B14F-4D97-AF65-F5344CB8AC3E}">
        <p14:creationId xmlns:p14="http://schemas.microsoft.com/office/powerpoint/2010/main" val="32765679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p:cTn id="7" dur="500" fill="hold"/>
                                        <p:tgtEl>
                                          <p:spTgt spid="8194"/>
                                        </p:tgtEl>
                                        <p:attrNameLst>
                                          <p:attrName>ppt_w</p:attrName>
                                        </p:attrNameLst>
                                      </p:cBhvr>
                                      <p:tavLst>
                                        <p:tav tm="0">
                                          <p:val>
                                            <p:fltVal val="0"/>
                                          </p:val>
                                        </p:tav>
                                        <p:tav tm="100000">
                                          <p:val>
                                            <p:strVal val="#ppt_w"/>
                                          </p:val>
                                        </p:tav>
                                      </p:tavLst>
                                    </p:anim>
                                    <p:anim calcmode="lin" valueType="num">
                                      <p:cBhvr>
                                        <p:cTn id="8" dur="500" fill="hold"/>
                                        <p:tgtEl>
                                          <p:spTgt spid="8194"/>
                                        </p:tgtEl>
                                        <p:attrNameLst>
                                          <p:attrName>ppt_h</p:attrName>
                                        </p:attrNameLst>
                                      </p:cBhvr>
                                      <p:tavLst>
                                        <p:tav tm="0">
                                          <p:val>
                                            <p:fltVal val="0"/>
                                          </p:val>
                                        </p:tav>
                                        <p:tav tm="100000">
                                          <p:val>
                                            <p:strVal val="#ppt_h"/>
                                          </p:val>
                                        </p:tav>
                                      </p:tavLst>
                                    </p:anim>
                                    <p:animEffect transition="in" filter="fade">
                                      <p:cBhvr>
                                        <p:cTn id="9" dur="500"/>
                                        <p:tgtEl>
                                          <p:spTgt spid="819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81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HTTPS Inspection Validation Settings</a:t>
            </a:r>
            <a:br>
              <a:rPr lang="en-US" dirty="0"/>
            </a:br>
            <a:r>
              <a:rPr lang="en-US" sz="2400" dirty="0"/>
              <a:t>Trusted Certificate Authorities</a:t>
            </a:r>
            <a:endParaRPr lang="en-US" dirty="0"/>
          </a:p>
        </p:txBody>
      </p:sp>
      <p:sp>
        <p:nvSpPr>
          <p:cNvPr id="4" name="Content Placeholder 3"/>
          <p:cNvSpPr>
            <a:spLocks noGrp="1"/>
          </p:cNvSpPr>
          <p:nvPr>
            <p:ph sz="quarter" idx="11"/>
          </p:nvPr>
        </p:nvSpPr>
        <p:spPr>
          <a:xfrm>
            <a:off x="1870075" y="1325880"/>
            <a:ext cx="8450262" cy="1362729"/>
          </a:xfrm>
        </p:spPr>
        <p:txBody>
          <a:bodyPr>
            <a:normAutofit/>
          </a:bodyPr>
          <a:lstStyle/>
          <a:p>
            <a:r>
              <a:rPr lang="en-US" dirty="0"/>
              <a:t>Install the new list of Trusted CA Certificates</a:t>
            </a:r>
          </a:p>
          <a:p>
            <a:pPr lvl="1"/>
            <a:r>
              <a:rPr lang="en-US" dirty="0"/>
              <a:t>Once you have closed the </a:t>
            </a:r>
            <a:r>
              <a:rPr lang="en-US" dirty="0" err="1"/>
              <a:t>SmartDashboard</a:t>
            </a:r>
            <a:r>
              <a:rPr lang="en-US" dirty="0"/>
              <a:t> you see in </a:t>
            </a:r>
            <a:r>
              <a:rPr lang="en-US" dirty="0" err="1"/>
              <a:t>SmartConsole</a:t>
            </a:r>
            <a:r>
              <a:rPr lang="en-US" dirty="0"/>
              <a:t> that there are changes to be published</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463" y="2688609"/>
            <a:ext cx="4737835" cy="3763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Date Placeholder 4" hidden="1"/>
          <p:cNvSpPr>
            <a:spLocks noGrp="1"/>
          </p:cNvSpPr>
          <p:nvPr>
            <p:ph type="dt" sz="quarter" idx="4294967295"/>
          </p:nvPr>
        </p:nvSpPr>
        <p:spPr>
          <a:xfrm>
            <a:off x="609441" y="6356351"/>
            <a:ext cx="2844059" cy="365125"/>
          </a:xfrm>
        </p:spPr>
        <p:txBody>
          <a:bodyPr/>
          <a:lstStyle/>
          <a:p>
            <a:endParaRPr lang="en-US"/>
          </a:p>
        </p:txBody>
      </p:sp>
    </p:spTree>
    <p:extLst>
      <p:ext uri="{BB962C8B-B14F-4D97-AF65-F5344CB8AC3E}">
        <p14:creationId xmlns:p14="http://schemas.microsoft.com/office/powerpoint/2010/main" val="295807902"/>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Import the Gateway CA Root Certificate</a:t>
            </a:r>
            <a:br>
              <a:rPr lang="en-US" sz="2800" dirty="0"/>
            </a:br>
            <a:r>
              <a:rPr lang="en-US" sz="2400" dirty="0"/>
              <a:t>Windows Computers</a:t>
            </a:r>
            <a:endParaRPr lang="en-US" sz="2800" dirty="0"/>
          </a:p>
        </p:txBody>
      </p:sp>
      <p:sp>
        <p:nvSpPr>
          <p:cNvPr id="5" name="Content Placeholder 2"/>
          <p:cNvSpPr txBox="1">
            <a:spLocks/>
          </p:cNvSpPr>
          <p:nvPr/>
        </p:nvSpPr>
        <p:spPr bwMode="auto">
          <a:xfrm>
            <a:off x="1836737" y="1504438"/>
            <a:ext cx="8464550" cy="756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285750" indent="-285750" algn="l" rtl="0" eaLnBrk="1" fontAlgn="base" hangingPunct="1">
              <a:lnSpc>
                <a:spcPct val="90000"/>
              </a:lnSpc>
              <a:spcBef>
                <a:spcPts val="1800"/>
              </a:spcBef>
              <a:spcAft>
                <a:spcPct val="0"/>
              </a:spcAft>
              <a:buClr>
                <a:schemeClr val="accent2"/>
              </a:buClr>
              <a:buSzPct val="100000"/>
              <a:buFont typeface="Arial" panose="020B0604020202020204" pitchFamily="34" charset="0"/>
              <a:buChar char="•"/>
              <a:defRPr lang="en-US" sz="2400">
                <a:solidFill>
                  <a:schemeClr val="tx1"/>
                </a:solidFill>
                <a:latin typeface="+mn-lt"/>
                <a:ea typeface="+mn-ea"/>
                <a:cs typeface="Arial" pitchFamily="34" charset="0"/>
              </a:defRPr>
            </a:lvl1pPr>
            <a:lvl2pPr marL="548640" indent="-201168" algn="l" rtl="0" eaLnBrk="1" fontAlgn="base" hangingPunct="1">
              <a:lnSpc>
                <a:spcPct val="90000"/>
              </a:lnSpc>
              <a:spcBef>
                <a:spcPts val="600"/>
              </a:spcBef>
              <a:spcAft>
                <a:spcPct val="0"/>
              </a:spcAft>
              <a:buClr>
                <a:schemeClr val="accent2"/>
              </a:buClr>
              <a:buSzPct val="100000"/>
              <a:buFont typeface="Arial" panose="020B0604020202020204" pitchFamily="34" charset="0"/>
              <a:buChar char="̶"/>
              <a:defRPr lang="en-US" sz="2200">
                <a:solidFill>
                  <a:schemeClr val="tx1"/>
                </a:solidFill>
                <a:latin typeface="+mn-lt"/>
              </a:defRPr>
            </a:lvl2pPr>
            <a:lvl3pPr marL="868680" indent="-201168" algn="l" rtl="0" eaLnBrk="1" fontAlgn="base" hangingPunct="1">
              <a:lnSpc>
                <a:spcPct val="90000"/>
              </a:lnSpc>
              <a:spcBef>
                <a:spcPts val="600"/>
              </a:spcBef>
              <a:spcAft>
                <a:spcPct val="0"/>
              </a:spcAft>
              <a:buClr>
                <a:schemeClr val="accent2"/>
              </a:buClr>
              <a:buSzPct val="100000"/>
              <a:buFont typeface="Arial" panose="020B0604020202020204" pitchFamily="34" charset="0"/>
              <a:buChar char="̶"/>
              <a:defRPr lang="en-US" sz="2000">
                <a:solidFill>
                  <a:schemeClr val="tx1"/>
                </a:solidFill>
                <a:latin typeface="+mn-lt"/>
              </a:defRPr>
            </a:lvl3pPr>
            <a:lvl4pPr marL="1143000" indent="-201168" algn="l" rtl="0" eaLnBrk="1" fontAlgn="base" hangingPunct="1">
              <a:lnSpc>
                <a:spcPct val="90000"/>
              </a:lnSpc>
              <a:spcBef>
                <a:spcPts val="600"/>
              </a:spcBef>
              <a:spcAft>
                <a:spcPct val="0"/>
              </a:spcAft>
              <a:buClr>
                <a:schemeClr val="accent2"/>
              </a:buClr>
              <a:buSzPct val="100000"/>
              <a:buFont typeface="Arial" panose="020B0604020202020204" pitchFamily="34" charset="0"/>
              <a:buChar char="̶"/>
              <a:defRPr lang="en-US" sz="1800">
                <a:solidFill>
                  <a:schemeClr val="tx1"/>
                </a:solidFill>
                <a:latin typeface="+mn-lt"/>
              </a:defRPr>
            </a:lvl4pPr>
            <a:lvl5pPr marL="1426464" indent="-201168" algn="l" rtl="0" eaLnBrk="1" fontAlgn="base" hangingPunct="1">
              <a:lnSpc>
                <a:spcPct val="90000"/>
              </a:lnSpc>
              <a:spcBef>
                <a:spcPts val="600"/>
              </a:spcBef>
              <a:spcAft>
                <a:spcPct val="0"/>
              </a:spcAft>
              <a:buClr>
                <a:schemeClr val="accent2"/>
              </a:buClr>
              <a:buFont typeface="Arial" panose="020B0604020202020204" pitchFamily="34" charset="0"/>
              <a:buChar char="̶"/>
              <a:defRPr lang="en-US" sz="1600" baseline="0">
                <a:solidFill>
                  <a:schemeClr val="tx1"/>
                </a:solidFill>
                <a:latin typeface="+mn-lt"/>
              </a:defRPr>
            </a:lvl5pPr>
            <a:lvl6pPr marL="2514600" indent="-228600" algn="l" rtl="0" eaLnBrk="1" fontAlgn="base" hangingPunct="1">
              <a:spcBef>
                <a:spcPct val="20000"/>
              </a:spcBef>
              <a:spcAft>
                <a:spcPct val="0"/>
              </a:spcAft>
              <a:buClr>
                <a:schemeClr val="accent2"/>
              </a:buClr>
              <a:buChar char="»"/>
              <a:defRPr sz="1600">
                <a:solidFill>
                  <a:schemeClr val="tx1"/>
                </a:solidFill>
                <a:latin typeface="+mn-lt"/>
              </a:defRPr>
            </a:lvl6pPr>
            <a:lvl7pPr marL="2971800" indent="-228600" algn="l" rtl="0" eaLnBrk="1" fontAlgn="base" hangingPunct="1">
              <a:spcBef>
                <a:spcPct val="20000"/>
              </a:spcBef>
              <a:spcAft>
                <a:spcPct val="0"/>
              </a:spcAft>
              <a:buClr>
                <a:schemeClr val="accent2"/>
              </a:buClr>
              <a:buChar char="»"/>
              <a:defRPr sz="1600">
                <a:solidFill>
                  <a:schemeClr val="tx1"/>
                </a:solidFill>
                <a:latin typeface="+mn-lt"/>
              </a:defRPr>
            </a:lvl7pPr>
            <a:lvl8pPr marL="3429000" indent="-228600" algn="l" rtl="0" eaLnBrk="1" fontAlgn="base" hangingPunct="1">
              <a:spcBef>
                <a:spcPct val="20000"/>
              </a:spcBef>
              <a:spcAft>
                <a:spcPct val="0"/>
              </a:spcAft>
              <a:buClr>
                <a:schemeClr val="accent2"/>
              </a:buClr>
              <a:buChar char="»"/>
              <a:defRPr sz="1600">
                <a:solidFill>
                  <a:schemeClr val="tx1"/>
                </a:solidFill>
                <a:latin typeface="+mn-lt"/>
              </a:defRPr>
            </a:lvl8pPr>
            <a:lvl9pPr marL="3886200" indent="-228600" algn="l" rtl="0" eaLnBrk="1" fontAlgn="base" hangingPunct="1">
              <a:spcBef>
                <a:spcPct val="20000"/>
              </a:spcBef>
              <a:spcAft>
                <a:spcPct val="0"/>
              </a:spcAft>
              <a:buClr>
                <a:schemeClr val="accent2"/>
              </a:buClr>
              <a:buChar char="»"/>
              <a:defRPr sz="1600">
                <a:solidFill>
                  <a:schemeClr val="tx1"/>
                </a:solidFill>
                <a:latin typeface="+mn-lt"/>
              </a:defRPr>
            </a:lvl9pPr>
          </a:lstStyle>
          <a:p>
            <a:r>
              <a:rPr lang="en-US" kern="0" dirty="0"/>
              <a:t>Copy the Gateway Root CA Certificate to the computer</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2950" y="2261358"/>
            <a:ext cx="6334125" cy="2409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Date Placeholder 3" hidden="1"/>
          <p:cNvSpPr>
            <a:spLocks noGrp="1"/>
          </p:cNvSpPr>
          <p:nvPr>
            <p:ph type="dt" sz="quarter" idx="4294967295"/>
          </p:nvPr>
        </p:nvSpPr>
        <p:spPr>
          <a:xfrm>
            <a:off x="609441" y="6356351"/>
            <a:ext cx="2844059" cy="365125"/>
          </a:xfrm>
        </p:spPr>
        <p:txBody>
          <a:bodyPr/>
          <a:lstStyle/>
          <a:p>
            <a:endParaRPr lang="en-US"/>
          </a:p>
        </p:txBody>
      </p:sp>
    </p:spTree>
    <p:extLst>
      <p:ext uri="{BB962C8B-B14F-4D97-AF65-F5344CB8AC3E}">
        <p14:creationId xmlns:p14="http://schemas.microsoft.com/office/powerpoint/2010/main" val="1262325491"/>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71" name="Title 70"/>
          <p:cNvSpPr>
            <a:spLocks noGrp="1"/>
          </p:cNvSpPr>
          <p:nvPr>
            <p:ph type="title"/>
          </p:nvPr>
        </p:nvSpPr>
        <p:spPr/>
        <p:txBody>
          <a:bodyPr/>
          <a:lstStyle/>
          <a:p>
            <a:r>
              <a:rPr lang="en-US" dirty="0"/>
              <a:t>Encrypted Web in Numbers in 2021 &gt; 90%</a:t>
            </a:r>
          </a:p>
        </p:txBody>
      </p:sp>
      <p:sp>
        <p:nvSpPr>
          <p:cNvPr id="3" name="Footer Placeholder 2" hidden="1"/>
          <p:cNvSpPr>
            <a:spLocks noGrp="1"/>
          </p:cNvSpPr>
          <p:nvPr>
            <p:ph type="ftr" sz="quarter" idx="4294967295"/>
          </p:nvPr>
        </p:nvSpPr>
        <p:spPr>
          <a:xfrm>
            <a:off x="8388350" y="6534150"/>
            <a:ext cx="3800475" cy="301625"/>
          </a:xfrm>
        </p:spPr>
        <p:txBody>
          <a:bodyPr/>
          <a:lstStyle/>
          <a:p>
            <a:r>
              <a:rPr lang="en-US"/>
              <a:t> [Internal Use] for Check Point employees​</a:t>
            </a:r>
          </a:p>
        </p:txBody>
      </p:sp>
      <p:pic>
        <p:nvPicPr>
          <p:cNvPr id="7" name="Picture 6">
            <a:extLst>
              <a:ext uri="{FF2B5EF4-FFF2-40B4-BE49-F238E27FC236}">
                <a16:creationId xmlns:a16="http://schemas.microsoft.com/office/drawing/2014/main" id="{33DA6B78-D914-134C-BD26-EAFC66752B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842" y="1070331"/>
            <a:ext cx="10869180" cy="5653066"/>
          </a:xfrm>
          <a:prstGeom prst="rect">
            <a:avLst/>
          </a:prstGeom>
        </p:spPr>
      </p:pic>
    </p:spTree>
    <p:extLst>
      <p:ext uri="{BB962C8B-B14F-4D97-AF65-F5344CB8AC3E}">
        <p14:creationId xmlns:p14="http://schemas.microsoft.com/office/powerpoint/2010/main" val="3982970033"/>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 the Gateway CA Root Certificate</a:t>
            </a:r>
            <a:br>
              <a:rPr lang="en-US" dirty="0"/>
            </a:br>
            <a:r>
              <a:rPr lang="en-US" sz="2400" dirty="0"/>
              <a:t>Windows Computers</a:t>
            </a:r>
            <a:endParaRPr lang="en-US" sz="2800" dirty="0"/>
          </a:p>
        </p:txBody>
      </p:sp>
      <p:sp>
        <p:nvSpPr>
          <p:cNvPr id="4" name="Content Placeholder 3"/>
          <p:cNvSpPr>
            <a:spLocks noGrp="1"/>
          </p:cNvSpPr>
          <p:nvPr>
            <p:ph sz="quarter" idx="11"/>
          </p:nvPr>
        </p:nvSpPr>
        <p:spPr>
          <a:xfrm>
            <a:off x="1870075" y="1325880"/>
            <a:ext cx="8450262" cy="1335433"/>
          </a:xfrm>
        </p:spPr>
        <p:txBody>
          <a:bodyPr>
            <a:normAutofit lnSpcReduction="10000"/>
          </a:bodyPr>
          <a:lstStyle/>
          <a:p>
            <a:r>
              <a:rPr lang="en-US" dirty="0"/>
              <a:t>Import the certificate into the certificate store</a:t>
            </a:r>
          </a:p>
          <a:p>
            <a:pPr lvl="1"/>
            <a:r>
              <a:rPr lang="en-US" dirty="0"/>
              <a:t>Right click on the file</a:t>
            </a:r>
          </a:p>
          <a:p>
            <a:pPr lvl="1"/>
            <a:r>
              <a:rPr lang="en-US" dirty="0"/>
              <a:t>Select “Local Machine” in the “Import Wizard”</a:t>
            </a:r>
          </a:p>
        </p:txBody>
      </p:sp>
      <p:grpSp>
        <p:nvGrpSpPr>
          <p:cNvPr id="7" name="Group 6"/>
          <p:cNvGrpSpPr/>
          <p:nvPr/>
        </p:nvGrpSpPr>
        <p:grpSpPr>
          <a:xfrm>
            <a:off x="2048076" y="3080970"/>
            <a:ext cx="3952875" cy="2581275"/>
            <a:chOff x="348239" y="2466809"/>
            <a:chExt cx="3952875" cy="2581275"/>
          </a:xfrm>
        </p:grpSpPr>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239" y="2466809"/>
              <a:ext cx="3952875" cy="258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ounded Rectangle 5"/>
            <p:cNvSpPr/>
            <p:nvPr/>
          </p:nvSpPr>
          <p:spPr bwMode="auto">
            <a:xfrm>
              <a:off x="1010093" y="4369981"/>
              <a:ext cx="1446028" cy="223284"/>
            </a:xfrm>
            <a:prstGeom prst="roundRect">
              <a:avLst/>
            </a:prstGeom>
            <a:noFill/>
            <a:ln w="38100" algn="ctr">
              <a:solidFill>
                <a:schemeClr val="accent2"/>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gr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94913" y="2866976"/>
            <a:ext cx="3457574" cy="3386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Date Placeholder 7" hidden="1"/>
          <p:cNvSpPr>
            <a:spLocks noGrp="1"/>
          </p:cNvSpPr>
          <p:nvPr>
            <p:ph type="dt" sz="quarter" idx="4294967295"/>
          </p:nvPr>
        </p:nvSpPr>
        <p:spPr>
          <a:xfrm>
            <a:off x="609441" y="6356351"/>
            <a:ext cx="2844059" cy="365125"/>
          </a:xfrm>
        </p:spPr>
        <p:txBody>
          <a:bodyPr/>
          <a:lstStyle/>
          <a:p>
            <a:endParaRPr lang="en-US"/>
          </a:p>
        </p:txBody>
      </p:sp>
    </p:spTree>
    <p:extLst>
      <p:ext uri="{BB962C8B-B14F-4D97-AF65-F5344CB8AC3E}">
        <p14:creationId xmlns:p14="http://schemas.microsoft.com/office/powerpoint/2010/main" val="34452138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 the Gateway CA Root Certificate</a:t>
            </a:r>
            <a:br>
              <a:rPr lang="en-US" dirty="0"/>
            </a:br>
            <a:r>
              <a:rPr lang="en-US" sz="2400" dirty="0"/>
              <a:t>Windows Computers</a:t>
            </a:r>
            <a:endParaRPr lang="en-US" dirty="0"/>
          </a:p>
        </p:txBody>
      </p:sp>
      <p:sp>
        <p:nvSpPr>
          <p:cNvPr id="4" name="Content Placeholder 3"/>
          <p:cNvSpPr>
            <a:spLocks noGrp="1"/>
          </p:cNvSpPr>
          <p:nvPr>
            <p:ph sz="quarter" idx="11"/>
          </p:nvPr>
        </p:nvSpPr>
        <p:spPr>
          <a:xfrm>
            <a:off x="1870075" y="1325880"/>
            <a:ext cx="8450262" cy="966944"/>
          </a:xfrm>
        </p:spPr>
        <p:txBody>
          <a:bodyPr/>
          <a:lstStyle/>
          <a:p>
            <a:r>
              <a:rPr lang="en-US" dirty="0"/>
              <a:t>Select “Place all certificates in the following store” and select “Trusted Root Certificate Authorities” </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5268" y="2459658"/>
            <a:ext cx="7296150" cy="3876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24844" y="2314825"/>
            <a:ext cx="4262116" cy="4166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Date Placeholder 4" hidden="1"/>
          <p:cNvSpPr>
            <a:spLocks noGrp="1"/>
          </p:cNvSpPr>
          <p:nvPr>
            <p:ph type="dt" sz="quarter" idx="4294967295"/>
          </p:nvPr>
        </p:nvSpPr>
        <p:spPr>
          <a:xfrm>
            <a:off x="609441" y="6356351"/>
            <a:ext cx="2844059" cy="365125"/>
          </a:xfrm>
        </p:spPr>
        <p:txBody>
          <a:bodyPr/>
          <a:lstStyle/>
          <a:p>
            <a:endParaRPr lang="en-US"/>
          </a:p>
        </p:txBody>
      </p:sp>
    </p:spTree>
    <p:extLst>
      <p:ext uri="{BB962C8B-B14F-4D97-AF65-F5344CB8AC3E}">
        <p14:creationId xmlns:p14="http://schemas.microsoft.com/office/powerpoint/2010/main" val="12765115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7170"/>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71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 the Gateway CA Root Certificate</a:t>
            </a:r>
            <a:br>
              <a:rPr lang="en-US" dirty="0"/>
            </a:br>
            <a:r>
              <a:rPr lang="en-US" sz="2400" dirty="0"/>
              <a:t>Windows Computers</a:t>
            </a:r>
            <a:endParaRPr lang="en-US" dirty="0"/>
          </a:p>
        </p:txBody>
      </p:sp>
      <p:sp>
        <p:nvSpPr>
          <p:cNvPr id="4" name="Content Placeholder 3"/>
          <p:cNvSpPr>
            <a:spLocks noGrp="1"/>
          </p:cNvSpPr>
          <p:nvPr>
            <p:ph sz="quarter" idx="11"/>
          </p:nvPr>
        </p:nvSpPr>
        <p:spPr>
          <a:xfrm>
            <a:off x="1870075" y="1325881"/>
            <a:ext cx="8450262" cy="789523"/>
          </a:xfrm>
        </p:spPr>
        <p:txBody>
          <a:bodyPr/>
          <a:lstStyle/>
          <a:p>
            <a:r>
              <a:rPr lang="en-US" dirty="0"/>
              <a:t>Complete the wizard</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2540" y="2019869"/>
            <a:ext cx="4377765" cy="42875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1876" y="2609850"/>
            <a:ext cx="2505075" cy="1638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Date Placeholder 4" hidden="1"/>
          <p:cNvSpPr>
            <a:spLocks noGrp="1"/>
          </p:cNvSpPr>
          <p:nvPr>
            <p:ph type="dt" sz="quarter" idx="4294967295"/>
          </p:nvPr>
        </p:nvSpPr>
        <p:spPr>
          <a:xfrm>
            <a:off x="609441" y="6356351"/>
            <a:ext cx="2844059" cy="365125"/>
          </a:xfrm>
        </p:spPr>
        <p:txBody>
          <a:bodyPr/>
          <a:lstStyle/>
          <a:p>
            <a:endParaRPr lang="en-US"/>
          </a:p>
        </p:txBody>
      </p:sp>
    </p:spTree>
    <p:extLst>
      <p:ext uri="{BB962C8B-B14F-4D97-AF65-F5344CB8AC3E}">
        <p14:creationId xmlns:p14="http://schemas.microsoft.com/office/powerpoint/2010/main" val="32357091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860550" y="0"/>
            <a:ext cx="7739062" cy="1325880"/>
          </a:xfrm>
        </p:spPr>
        <p:txBody>
          <a:bodyPr/>
          <a:lstStyle/>
          <a:p>
            <a:r>
              <a:rPr lang="en-US" dirty="0"/>
              <a:t>Import the Gateway CA Root Certificate</a:t>
            </a:r>
            <a:br>
              <a:rPr lang="en-US" dirty="0"/>
            </a:br>
            <a:r>
              <a:rPr lang="en-US" sz="2400" dirty="0"/>
              <a:t>Linux Computers</a:t>
            </a:r>
          </a:p>
        </p:txBody>
      </p:sp>
      <p:sp>
        <p:nvSpPr>
          <p:cNvPr id="3" name="Content Placeholder 2"/>
          <p:cNvSpPr>
            <a:spLocks noGrp="1"/>
          </p:cNvSpPr>
          <p:nvPr>
            <p:ph idx="1"/>
          </p:nvPr>
        </p:nvSpPr>
        <p:spPr>
          <a:xfrm>
            <a:off x="1860550" y="1325880"/>
            <a:ext cx="8464550" cy="960120"/>
          </a:xfrm>
        </p:spPr>
        <p:txBody>
          <a:bodyPr/>
          <a:lstStyle/>
          <a:p>
            <a:r>
              <a:rPr lang="en-US" dirty="0"/>
              <a:t>When using Chrome on Ubuntu you need to import the certificate using the “advanced settings” dialog</a:t>
            </a: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0612" y="2301876"/>
            <a:ext cx="7467600" cy="4200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Date Placeholder 5" hidden="1"/>
          <p:cNvSpPr>
            <a:spLocks noGrp="1"/>
          </p:cNvSpPr>
          <p:nvPr>
            <p:ph type="dt" sz="quarter" idx="11"/>
          </p:nvPr>
        </p:nvSpPr>
        <p:spPr/>
        <p:txBody>
          <a:bodyPr/>
          <a:lstStyle/>
          <a:p>
            <a:endParaRPr lang="en-US"/>
          </a:p>
        </p:txBody>
      </p:sp>
    </p:spTree>
    <p:extLst>
      <p:ext uri="{BB962C8B-B14F-4D97-AF65-F5344CB8AC3E}">
        <p14:creationId xmlns:p14="http://schemas.microsoft.com/office/powerpoint/2010/main" val="2640110108"/>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HTTPS Inspection Logs</a:t>
            </a:r>
          </a:p>
        </p:txBody>
      </p:sp>
      <p:sp>
        <p:nvSpPr>
          <p:cNvPr id="3" name="Content Placeholder 2"/>
          <p:cNvSpPr>
            <a:spLocks noGrp="1"/>
          </p:cNvSpPr>
          <p:nvPr>
            <p:ph idx="1"/>
          </p:nvPr>
        </p:nvSpPr>
        <p:spPr>
          <a:xfrm>
            <a:off x="1860550" y="1325880"/>
            <a:ext cx="8464550" cy="706120"/>
          </a:xfrm>
        </p:spPr>
        <p:txBody>
          <a:bodyPr>
            <a:normAutofit fontScale="92500" lnSpcReduction="10000"/>
          </a:bodyPr>
          <a:lstStyle/>
          <a:p>
            <a:r>
              <a:rPr lang="en-US" dirty="0"/>
              <a:t>Once You are accessing HTTPS sites on the Internet you will see the traffic is getting inspected.</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0550" y="2403984"/>
            <a:ext cx="7994650" cy="31840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Date Placeholder 4" hidden="1"/>
          <p:cNvSpPr>
            <a:spLocks noGrp="1"/>
          </p:cNvSpPr>
          <p:nvPr>
            <p:ph type="dt" sz="quarter" idx="11"/>
          </p:nvPr>
        </p:nvSpPr>
        <p:spPr/>
        <p:txBody>
          <a:bodyPr/>
          <a:lstStyle/>
          <a:p>
            <a:endParaRPr lang="en-US"/>
          </a:p>
        </p:txBody>
      </p:sp>
    </p:spTree>
    <p:extLst>
      <p:ext uri="{BB962C8B-B14F-4D97-AF65-F5344CB8AC3E}">
        <p14:creationId xmlns:p14="http://schemas.microsoft.com/office/powerpoint/2010/main" val="997679065"/>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HTTPS Inspection – User Experience</a:t>
            </a:r>
          </a:p>
        </p:txBody>
      </p:sp>
      <p:sp>
        <p:nvSpPr>
          <p:cNvPr id="3" name="Content Placeholder 2"/>
          <p:cNvSpPr>
            <a:spLocks noGrp="1"/>
          </p:cNvSpPr>
          <p:nvPr>
            <p:ph idx="1"/>
          </p:nvPr>
        </p:nvSpPr>
        <p:spPr>
          <a:xfrm>
            <a:off x="1860550" y="1325880"/>
            <a:ext cx="8464550" cy="795020"/>
          </a:xfrm>
        </p:spPr>
        <p:txBody>
          <a:bodyPr/>
          <a:lstStyle/>
          <a:p>
            <a:r>
              <a:rPr lang="en-US" dirty="0"/>
              <a:t>The user will not notice that HTTPS Inspection is active unless she will verify the certificate in the browser</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2612" y="2120900"/>
            <a:ext cx="6142038" cy="42163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ounded Rectangle 4"/>
          <p:cNvSpPr/>
          <p:nvPr/>
        </p:nvSpPr>
        <p:spPr bwMode="auto">
          <a:xfrm>
            <a:off x="4113212" y="5359400"/>
            <a:ext cx="3035300" cy="876300"/>
          </a:xfrm>
          <a:prstGeom prst="roundRect">
            <a:avLst/>
          </a:prstGeom>
          <a:noFill/>
          <a:ln w="28575" algn="ctr">
            <a:solidFill>
              <a:srgbClr val="E45785"/>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6" name="Date Placeholder 5" hidden="1"/>
          <p:cNvSpPr>
            <a:spLocks noGrp="1"/>
          </p:cNvSpPr>
          <p:nvPr>
            <p:ph type="dt" sz="quarter" idx="11"/>
          </p:nvPr>
        </p:nvSpPr>
        <p:spPr/>
        <p:txBody>
          <a:bodyPr/>
          <a:lstStyle/>
          <a:p>
            <a:endParaRPr lang="en-US"/>
          </a:p>
        </p:txBody>
      </p:sp>
    </p:spTree>
    <p:extLst>
      <p:ext uri="{BB962C8B-B14F-4D97-AF65-F5344CB8AC3E}">
        <p14:creationId xmlns:p14="http://schemas.microsoft.com/office/powerpoint/2010/main" val="724442972"/>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Monitoring Outbound HTTPS Inspection</a:t>
            </a:r>
            <a:br>
              <a:rPr lang="en-US" sz="2400" dirty="0"/>
            </a:br>
            <a:r>
              <a:rPr lang="en-US" sz="1800" dirty="0"/>
              <a:t>APCL and URLF Blades are active</a:t>
            </a:r>
          </a:p>
        </p:txBody>
      </p:sp>
      <p:sp>
        <p:nvSpPr>
          <p:cNvPr id="3" name="Content Placeholder 2"/>
          <p:cNvSpPr>
            <a:spLocks noGrp="1"/>
          </p:cNvSpPr>
          <p:nvPr>
            <p:ph idx="1"/>
          </p:nvPr>
        </p:nvSpPr>
        <p:spPr>
          <a:xfrm>
            <a:off x="1860550" y="1325881"/>
            <a:ext cx="8464550" cy="1108976"/>
          </a:xfrm>
        </p:spPr>
        <p:txBody>
          <a:bodyPr/>
          <a:lstStyle/>
          <a:p>
            <a:r>
              <a:rPr lang="en-US" dirty="0"/>
              <a:t>A client does access to </a:t>
            </a:r>
            <a:r>
              <a:rPr lang="en-US" dirty="0">
                <a:hlinkClick r:id="rId2"/>
              </a:rPr>
              <a:t>https://www.duckduckgo.com</a:t>
            </a:r>
            <a:r>
              <a:rPr lang="en-US" dirty="0"/>
              <a:t> </a:t>
            </a:r>
          </a:p>
          <a:p>
            <a:pPr lvl="1"/>
            <a:r>
              <a:rPr lang="en-US" dirty="0"/>
              <a:t>The Root Certificate of the Gateways CA has been imported to the client</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7523" y="2507601"/>
            <a:ext cx="8612372" cy="804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7085" y="4242558"/>
            <a:ext cx="3700699" cy="17379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 name="Group 7"/>
          <p:cNvGrpSpPr/>
          <p:nvPr/>
        </p:nvGrpSpPr>
        <p:grpSpPr>
          <a:xfrm>
            <a:off x="3757434" y="2602463"/>
            <a:ext cx="4066080" cy="603571"/>
            <a:chOff x="3593805" y="2456119"/>
            <a:chExt cx="4066080" cy="603571"/>
          </a:xfrm>
        </p:grpSpPr>
        <p:sp>
          <p:nvSpPr>
            <p:cNvPr id="5" name="Rounded Rectangle 4"/>
            <p:cNvSpPr/>
            <p:nvPr/>
          </p:nvSpPr>
          <p:spPr bwMode="auto">
            <a:xfrm>
              <a:off x="4582915" y="2456119"/>
              <a:ext cx="3076970" cy="603571"/>
            </a:xfrm>
            <a:prstGeom prst="roundRect">
              <a:avLst/>
            </a:prstGeom>
            <a:solidFill>
              <a:schemeClr val="accent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1200"/>
                </a:spcBef>
                <a:spcAft>
                  <a:spcPts val="0"/>
                </a:spcAft>
                <a:buSzPct val="115000"/>
              </a:pPr>
              <a:r>
                <a:rPr lang="en-US" sz="1600" b="1" dirty="0">
                  <a:solidFill>
                    <a:schemeClr val="bg1"/>
                  </a:solidFill>
                  <a:latin typeface="+mn-lt"/>
                </a:rPr>
                <a:t>We see four log messages related to this action.</a:t>
              </a:r>
            </a:p>
          </p:txBody>
        </p:sp>
        <p:cxnSp>
          <p:nvCxnSpPr>
            <p:cNvPr id="7" name="Straight Arrow Connector 6"/>
            <p:cNvCxnSpPr/>
            <p:nvPr/>
          </p:nvCxnSpPr>
          <p:spPr bwMode="auto">
            <a:xfrm flipH="1">
              <a:off x="3593805" y="2763637"/>
              <a:ext cx="989110" cy="0"/>
            </a:xfrm>
            <a:prstGeom prst="straightConnector1">
              <a:avLst/>
            </a:prstGeom>
            <a:solidFill>
              <a:schemeClr val="bg1"/>
            </a:solidFill>
            <a:ln w="38100" cap="flat" cmpd="sng" algn="ctr">
              <a:solidFill>
                <a:schemeClr val="accent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1" name="Group 10"/>
          <p:cNvGrpSpPr/>
          <p:nvPr/>
        </p:nvGrpSpPr>
        <p:grpSpPr>
          <a:xfrm>
            <a:off x="5183080" y="4900901"/>
            <a:ext cx="4066080" cy="402381"/>
            <a:chOff x="3593805" y="2562447"/>
            <a:chExt cx="4066080" cy="402381"/>
          </a:xfrm>
        </p:grpSpPr>
        <p:sp>
          <p:nvSpPr>
            <p:cNvPr id="12" name="Rounded Rectangle 11"/>
            <p:cNvSpPr/>
            <p:nvPr/>
          </p:nvSpPr>
          <p:spPr bwMode="auto">
            <a:xfrm>
              <a:off x="4582915" y="2562447"/>
              <a:ext cx="3076970" cy="402381"/>
            </a:xfrm>
            <a:prstGeom prst="roundRect">
              <a:avLst/>
            </a:prstGeom>
            <a:solidFill>
              <a:schemeClr val="accent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1600" b="1" dirty="0">
                  <a:solidFill>
                    <a:schemeClr val="bg1"/>
                  </a:solidFill>
                  <a:latin typeface="+mn-lt"/>
                </a:rPr>
                <a:t>HTTPS Inspection Blade</a:t>
              </a:r>
            </a:p>
          </p:txBody>
        </p:sp>
        <p:cxnSp>
          <p:nvCxnSpPr>
            <p:cNvPr id="13" name="Straight Arrow Connector 12"/>
            <p:cNvCxnSpPr/>
            <p:nvPr/>
          </p:nvCxnSpPr>
          <p:spPr bwMode="auto">
            <a:xfrm flipH="1">
              <a:off x="3593805" y="2763637"/>
              <a:ext cx="989110" cy="0"/>
            </a:xfrm>
            <a:prstGeom prst="straightConnector1">
              <a:avLst/>
            </a:prstGeom>
            <a:solidFill>
              <a:schemeClr val="bg1"/>
            </a:solidFill>
            <a:ln w="38100" cap="flat" cmpd="sng" algn="ctr">
              <a:solidFill>
                <a:schemeClr val="accent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4" name="Group 13"/>
          <p:cNvGrpSpPr/>
          <p:nvPr/>
        </p:nvGrpSpPr>
        <p:grpSpPr>
          <a:xfrm>
            <a:off x="5183080" y="5568127"/>
            <a:ext cx="4066080" cy="402381"/>
            <a:chOff x="3593805" y="2562447"/>
            <a:chExt cx="4066080" cy="402381"/>
          </a:xfrm>
        </p:grpSpPr>
        <p:sp>
          <p:nvSpPr>
            <p:cNvPr id="15" name="Rounded Rectangle 14"/>
            <p:cNvSpPr/>
            <p:nvPr/>
          </p:nvSpPr>
          <p:spPr bwMode="auto">
            <a:xfrm>
              <a:off x="4582915" y="2562447"/>
              <a:ext cx="3076970" cy="402381"/>
            </a:xfrm>
            <a:prstGeom prst="roundRect">
              <a:avLst/>
            </a:prstGeom>
            <a:solidFill>
              <a:schemeClr val="accent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1600" b="1" dirty="0">
                  <a:solidFill>
                    <a:schemeClr val="bg1"/>
                  </a:solidFill>
                  <a:latin typeface="+mn-lt"/>
                </a:rPr>
                <a:t>Application Control Blade</a:t>
              </a:r>
            </a:p>
          </p:txBody>
        </p:sp>
        <p:cxnSp>
          <p:nvCxnSpPr>
            <p:cNvPr id="16" name="Straight Arrow Connector 15"/>
            <p:cNvCxnSpPr/>
            <p:nvPr/>
          </p:nvCxnSpPr>
          <p:spPr bwMode="auto">
            <a:xfrm flipH="1">
              <a:off x="3593805" y="2763637"/>
              <a:ext cx="989110" cy="0"/>
            </a:xfrm>
            <a:prstGeom prst="straightConnector1">
              <a:avLst/>
            </a:prstGeom>
            <a:solidFill>
              <a:schemeClr val="bg1"/>
            </a:solidFill>
            <a:ln w="38100" cap="flat" cmpd="sng" algn="ctr">
              <a:solidFill>
                <a:schemeClr val="accent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7" name="Group 16"/>
          <p:cNvGrpSpPr/>
          <p:nvPr/>
        </p:nvGrpSpPr>
        <p:grpSpPr>
          <a:xfrm>
            <a:off x="5186618" y="4244831"/>
            <a:ext cx="4066080" cy="402381"/>
            <a:chOff x="3593805" y="2562447"/>
            <a:chExt cx="4066080" cy="402381"/>
          </a:xfrm>
        </p:grpSpPr>
        <p:sp>
          <p:nvSpPr>
            <p:cNvPr id="18" name="Rounded Rectangle 17"/>
            <p:cNvSpPr/>
            <p:nvPr/>
          </p:nvSpPr>
          <p:spPr bwMode="auto">
            <a:xfrm>
              <a:off x="4582915" y="2562447"/>
              <a:ext cx="3076970" cy="402381"/>
            </a:xfrm>
            <a:prstGeom prst="roundRect">
              <a:avLst/>
            </a:prstGeom>
            <a:solidFill>
              <a:schemeClr val="accent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1600" b="1" dirty="0">
                  <a:solidFill>
                    <a:schemeClr val="bg1"/>
                  </a:solidFill>
                  <a:latin typeface="+mn-lt"/>
                </a:rPr>
                <a:t>URL Filtering Blade</a:t>
              </a:r>
            </a:p>
          </p:txBody>
        </p:sp>
        <p:cxnSp>
          <p:nvCxnSpPr>
            <p:cNvPr id="19" name="Straight Arrow Connector 18"/>
            <p:cNvCxnSpPr/>
            <p:nvPr/>
          </p:nvCxnSpPr>
          <p:spPr bwMode="auto">
            <a:xfrm flipH="1">
              <a:off x="3593805" y="2763637"/>
              <a:ext cx="989110" cy="0"/>
            </a:xfrm>
            <a:prstGeom prst="straightConnector1">
              <a:avLst/>
            </a:prstGeom>
            <a:solidFill>
              <a:schemeClr val="bg1"/>
            </a:solidFill>
            <a:ln w="38100" cap="flat" cmpd="sng" algn="ctr">
              <a:solidFill>
                <a:schemeClr val="accent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0" name="Content Placeholder 2"/>
          <p:cNvSpPr txBox="1">
            <a:spLocks/>
          </p:cNvSpPr>
          <p:nvPr/>
        </p:nvSpPr>
        <p:spPr bwMode="auto">
          <a:xfrm>
            <a:off x="1860550" y="3568712"/>
            <a:ext cx="8464550" cy="430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285750" indent="-285750" algn="l" rtl="0" eaLnBrk="1" fontAlgn="base" hangingPunct="1">
              <a:lnSpc>
                <a:spcPct val="90000"/>
              </a:lnSpc>
              <a:spcBef>
                <a:spcPts val="1800"/>
              </a:spcBef>
              <a:spcAft>
                <a:spcPct val="0"/>
              </a:spcAft>
              <a:buClr>
                <a:schemeClr val="accent2"/>
              </a:buClr>
              <a:buSzPct val="100000"/>
              <a:buFont typeface="Arial" panose="020B0604020202020204" pitchFamily="34" charset="0"/>
              <a:buChar char="•"/>
              <a:defRPr lang="en-US" sz="2400">
                <a:solidFill>
                  <a:schemeClr val="tx1"/>
                </a:solidFill>
                <a:latin typeface="+mn-lt"/>
                <a:ea typeface="+mn-ea"/>
                <a:cs typeface="Arial" pitchFamily="34" charset="0"/>
              </a:defRPr>
            </a:lvl1pPr>
            <a:lvl2pPr marL="548640" indent="-201168" algn="l" rtl="0" eaLnBrk="1" fontAlgn="base" hangingPunct="1">
              <a:lnSpc>
                <a:spcPct val="90000"/>
              </a:lnSpc>
              <a:spcBef>
                <a:spcPts val="600"/>
              </a:spcBef>
              <a:spcAft>
                <a:spcPct val="0"/>
              </a:spcAft>
              <a:buClr>
                <a:schemeClr val="accent2"/>
              </a:buClr>
              <a:buSzPct val="100000"/>
              <a:buFont typeface="Arial" panose="020B0604020202020204" pitchFamily="34" charset="0"/>
              <a:buChar char="̶"/>
              <a:defRPr lang="en-US" sz="2200">
                <a:solidFill>
                  <a:schemeClr val="tx1"/>
                </a:solidFill>
                <a:latin typeface="+mn-lt"/>
              </a:defRPr>
            </a:lvl2pPr>
            <a:lvl3pPr marL="868680" indent="-201168" algn="l" rtl="0" eaLnBrk="1" fontAlgn="base" hangingPunct="1">
              <a:lnSpc>
                <a:spcPct val="90000"/>
              </a:lnSpc>
              <a:spcBef>
                <a:spcPts val="600"/>
              </a:spcBef>
              <a:spcAft>
                <a:spcPct val="0"/>
              </a:spcAft>
              <a:buClr>
                <a:schemeClr val="accent2"/>
              </a:buClr>
              <a:buSzPct val="100000"/>
              <a:buFont typeface="Arial" panose="020B0604020202020204" pitchFamily="34" charset="0"/>
              <a:buChar char="̶"/>
              <a:defRPr lang="en-US" sz="2000">
                <a:solidFill>
                  <a:schemeClr val="tx1"/>
                </a:solidFill>
                <a:latin typeface="+mn-lt"/>
              </a:defRPr>
            </a:lvl3pPr>
            <a:lvl4pPr marL="1143000" indent="-201168" algn="l" rtl="0" eaLnBrk="1" fontAlgn="base" hangingPunct="1">
              <a:lnSpc>
                <a:spcPct val="90000"/>
              </a:lnSpc>
              <a:spcBef>
                <a:spcPts val="600"/>
              </a:spcBef>
              <a:spcAft>
                <a:spcPct val="0"/>
              </a:spcAft>
              <a:buClr>
                <a:schemeClr val="accent2"/>
              </a:buClr>
              <a:buSzPct val="100000"/>
              <a:buFont typeface="Arial" panose="020B0604020202020204" pitchFamily="34" charset="0"/>
              <a:buChar char="̶"/>
              <a:defRPr lang="en-US" sz="1800">
                <a:solidFill>
                  <a:schemeClr val="tx1"/>
                </a:solidFill>
                <a:latin typeface="+mn-lt"/>
              </a:defRPr>
            </a:lvl4pPr>
            <a:lvl5pPr marL="1426464" indent="-201168" algn="l" rtl="0" eaLnBrk="1" fontAlgn="base" hangingPunct="1">
              <a:lnSpc>
                <a:spcPct val="90000"/>
              </a:lnSpc>
              <a:spcBef>
                <a:spcPts val="600"/>
              </a:spcBef>
              <a:spcAft>
                <a:spcPct val="0"/>
              </a:spcAft>
              <a:buClr>
                <a:schemeClr val="accent2"/>
              </a:buClr>
              <a:buFont typeface="Arial" panose="020B0604020202020204" pitchFamily="34" charset="0"/>
              <a:buChar char="̶"/>
              <a:defRPr lang="en-US" sz="1600" baseline="0">
                <a:solidFill>
                  <a:schemeClr val="tx1"/>
                </a:solidFill>
                <a:latin typeface="+mn-lt"/>
              </a:defRPr>
            </a:lvl5pPr>
            <a:lvl6pPr marL="2514600" indent="-228600" algn="l" rtl="0" eaLnBrk="1" fontAlgn="base" hangingPunct="1">
              <a:spcBef>
                <a:spcPct val="20000"/>
              </a:spcBef>
              <a:spcAft>
                <a:spcPct val="0"/>
              </a:spcAft>
              <a:buClr>
                <a:schemeClr val="accent2"/>
              </a:buClr>
              <a:buChar char="»"/>
              <a:defRPr sz="1600">
                <a:solidFill>
                  <a:schemeClr val="tx1"/>
                </a:solidFill>
                <a:latin typeface="+mn-lt"/>
              </a:defRPr>
            </a:lvl6pPr>
            <a:lvl7pPr marL="2971800" indent="-228600" algn="l" rtl="0" eaLnBrk="1" fontAlgn="base" hangingPunct="1">
              <a:spcBef>
                <a:spcPct val="20000"/>
              </a:spcBef>
              <a:spcAft>
                <a:spcPct val="0"/>
              </a:spcAft>
              <a:buClr>
                <a:schemeClr val="accent2"/>
              </a:buClr>
              <a:buChar char="»"/>
              <a:defRPr sz="1600">
                <a:solidFill>
                  <a:schemeClr val="tx1"/>
                </a:solidFill>
                <a:latin typeface="+mn-lt"/>
              </a:defRPr>
            </a:lvl7pPr>
            <a:lvl8pPr marL="3429000" indent="-228600" algn="l" rtl="0" eaLnBrk="1" fontAlgn="base" hangingPunct="1">
              <a:spcBef>
                <a:spcPct val="20000"/>
              </a:spcBef>
              <a:spcAft>
                <a:spcPct val="0"/>
              </a:spcAft>
              <a:buClr>
                <a:schemeClr val="accent2"/>
              </a:buClr>
              <a:buChar char="»"/>
              <a:defRPr sz="1600">
                <a:solidFill>
                  <a:schemeClr val="tx1"/>
                </a:solidFill>
                <a:latin typeface="+mn-lt"/>
              </a:defRPr>
            </a:lvl8pPr>
            <a:lvl9pPr marL="3886200" indent="-228600" algn="l" rtl="0" eaLnBrk="1" fontAlgn="base" hangingPunct="1">
              <a:spcBef>
                <a:spcPct val="20000"/>
              </a:spcBef>
              <a:spcAft>
                <a:spcPct val="0"/>
              </a:spcAft>
              <a:buClr>
                <a:schemeClr val="accent2"/>
              </a:buClr>
              <a:buChar char="»"/>
              <a:defRPr sz="1600">
                <a:solidFill>
                  <a:schemeClr val="tx1"/>
                </a:solidFill>
                <a:latin typeface="+mn-lt"/>
              </a:defRPr>
            </a:lvl9pPr>
          </a:lstStyle>
          <a:p>
            <a:r>
              <a:rPr lang="en-US" kern="0" dirty="0"/>
              <a:t>Lets look at the details</a:t>
            </a:r>
          </a:p>
        </p:txBody>
      </p:sp>
      <p:sp>
        <p:nvSpPr>
          <p:cNvPr id="9" name="Date Placeholder 8" hidden="1"/>
          <p:cNvSpPr>
            <a:spLocks noGrp="1"/>
          </p:cNvSpPr>
          <p:nvPr>
            <p:ph type="dt" sz="quarter" idx="11"/>
          </p:nvPr>
        </p:nvSpPr>
        <p:spPr/>
        <p:txBody>
          <a:bodyPr/>
          <a:lstStyle/>
          <a:p>
            <a:endParaRPr lang="en-US"/>
          </a:p>
        </p:txBody>
      </p:sp>
    </p:spTree>
    <p:extLst>
      <p:ext uri="{BB962C8B-B14F-4D97-AF65-F5344CB8AC3E}">
        <p14:creationId xmlns:p14="http://schemas.microsoft.com/office/powerpoint/2010/main" val="6843878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075"/>
                                        </p:tgtEl>
                                        <p:attrNameLst>
                                          <p:attrName>style.visibility</p:attrName>
                                        </p:attrNameLst>
                                      </p:cBhvr>
                                      <p:to>
                                        <p:strVal val="visible"/>
                                      </p:to>
                                    </p:set>
                                    <p:anim calcmode="lin" valueType="num">
                                      <p:cBhvr>
                                        <p:cTn id="19" dur="500" fill="hold"/>
                                        <p:tgtEl>
                                          <p:spTgt spid="3075"/>
                                        </p:tgtEl>
                                        <p:attrNameLst>
                                          <p:attrName>ppt_w</p:attrName>
                                        </p:attrNameLst>
                                      </p:cBhvr>
                                      <p:tavLst>
                                        <p:tav tm="0">
                                          <p:val>
                                            <p:fltVal val="0"/>
                                          </p:val>
                                        </p:tav>
                                        <p:tav tm="100000">
                                          <p:val>
                                            <p:strVal val="#ppt_w"/>
                                          </p:val>
                                        </p:tav>
                                      </p:tavLst>
                                    </p:anim>
                                    <p:anim calcmode="lin" valueType="num">
                                      <p:cBhvr>
                                        <p:cTn id="20" dur="500" fill="hold"/>
                                        <p:tgtEl>
                                          <p:spTgt spid="3075"/>
                                        </p:tgtEl>
                                        <p:attrNameLst>
                                          <p:attrName>ppt_h</p:attrName>
                                        </p:attrNameLst>
                                      </p:cBhvr>
                                      <p:tavLst>
                                        <p:tav tm="0">
                                          <p:val>
                                            <p:fltVal val="0"/>
                                          </p:val>
                                        </p:tav>
                                        <p:tav tm="100000">
                                          <p:val>
                                            <p:strVal val="#ppt_h"/>
                                          </p:val>
                                        </p:tav>
                                      </p:tavLst>
                                    </p:anim>
                                    <p:animEffect transition="in" filter="fade">
                                      <p:cBhvr>
                                        <p:cTn id="21" dur="500"/>
                                        <p:tgtEl>
                                          <p:spTgt spid="3075"/>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Monitoring Outbound HTTPS Inspection</a:t>
            </a:r>
            <a:br>
              <a:rPr lang="en-US" dirty="0"/>
            </a:br>
            <a:r>
              <a:rPr lang="en-US" sz="2000" dirty="0"/>
              <a:t>APCL and URLF Blades are active</a:t>
            </a:r>
            <a:endParaRPr lang="en-US" dirty="0"/>
          </a:p>
        </p:txBody>
      </p:sp>
      <p:sp>
        <p:nvSpPr>
          <p:cNvPr id="3" name="Content Placeholder 2"/>
          <p:cNvSpPr>
            <a:spLocks noGrp="1"/>
          </p:cNvSpPr>
          <p:nvPr>
            <p:ph idx="1"/>
          </p:nvPr>
        </p:nvSpPr>
        <p:spPr>
          <a:xfrm>
            <a:off x="1860550" y="1325881"/>
            <a:ext cx="8464550" cy="1117069"/>
          </a:xfrm>
        </p:spPr>
        <p:txBody>
          <a:bodyPr>
            <a:normAutofit/>
          </a:bodyPr>
          <a:lstStyle/>
          <a:p>
            <a:r>
              <a:rPr lang="en-US" dirty="0"/>
              <a:t>First the Application Control Blade does detect a “Web Browsing activity”</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4515" y="2142699"/>
            <a:ext cx="7773157" cy="43724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Date Placeholder 4" hidden="1"/>
          <p:cNvSpPr>
            <a:spLocks noGrp="1"/>
          </p:cNvSpPr>
          <p:nvPr>
            <p:ph type="dt" sz="quarter" idx="11"/>
          </p:nvPr>
        </p:nvSpPr>
        <p:spPr/>
        <p:txBody>
          <a:bodyPr/>
          <a:lstStyle/>
          <a:p>
            <a:endParaRPr lang="en-US"/>
          </a:p>
        </p:txBody>
      </p:sp>
    </p:spTree>
    <p:extLst>
      <p:ext uri="{BB962C8B-B14F-4D97-AF65-F5344CB8AC3E}">
        <p14:creationId xmlns:p14="http://schemas.microsoft.com/office/powerpoint/2010/main" val="823241764"/>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Monitoring Outbound HTTPS Inspection</a:t>
            </a:r>
            <a:br>
              <a:rPr lang="en-US" dirty="0"/>
            </a:br>
            <a:r>
              <a:rPr lang="en-US" sz="2000" dirty="0"/>
              <a:t>APCL and URLF Blades are active</a:t>
            </a:r>
            <a:endParaRPr lang="en-US" dirty="0"/>
          </a:p>
        </p:txBody>
      </p:sp>
      <p:sp>
        <p:nvSpPr>
          <p:cNvPr id="3" name="Content Placeholder 2"/>
          <p:cNvSpPr>
            <a:spLocks noGrp="1"/>
          </p:cNvSpPr>
          <p:nvPr>
            <p:ph idx="1"/>
          </p:nvPr>
        </p:nvSpPr>
        <p:spPr>
          <a:xfrm>
            <a:off x="1860550" y="1325881"/>
            <a:ext cx="8464550" cy="885057"/>
          </a:xfrm>
        </p:spPr>
        <p:txBody>
          <a:bodyPr>
            <a:normAutofit/>
          </a:bodyPr>
          <a:lstStyle/>
          <a:p>
            <a:r>
              <a:rPr lang="en-US" dirty="0"/>
              <a:t>Then we see three log messages about the CRL related to the </a:t>
            </a:r>
            <a:r>
              <a:rPr lang="en-US" dirty="0">
                <a:hlinkClick r:id="rId2"/>
              </a:rPr>
              <a:t>www.duckduckgo.com</a:t>
            </a:r>
            <a:r>
              <a:rPr lang="en-US" dirty="0"/>
              <a:t> that could not be verified.</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9046" y="2106756"/>
            <a:ext cx="7357790" cy="43956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3996" y="3715852"/>
            <a:ext cx="6802840" cy="27865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Date Placeholder 4" hidden="1"/>
          <p:cNvSpPr>
            <a:spLocks noGrp="1"/>
          </p:cNvSpPr>
          <p:nvPr>
            <p:ph type="dt" sz="quarter" idx="11"/>
          </p:nvPr>
        </p:nvSpPr>
        <p:spPr/>
        <p:txBody>
          <a:bodyPr/>
          <a:lstStyle/>
          <a:p>
            <a:endParaRPr lang="en-US"/>
          </a:p>
        </p:txBody>
      </p:sp>
    </p:spTree>
    <p:extLst>
      <p:ext uri="{BB962C8B-B14F-4D97-AF65-F5344CB8AC3E}">
        <p14:creationId xmlns:p14="http://schemas.microsoft.com/office/powerpoint/2010/main" val="17187240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124"/>
                                        </p:tgtEl>
                                        <p:attrNameLst>
                                          <p:attrName>style.visibility</p:attrName>
                                        </p:attrNameLst>
                                      </p:cBhvr>
                                      <p:to>
                                        <p:strVal val="visible"/>
                                      </p:to>
                                    </p:set>
                                    <p:anim calcmode="lin" valueType="num">
                                      <p:cBhvr>
                                        <p:cTn id="7" dur="500" fill="hold"/>
                                        <p:tgtEl>
                                          <p:spTgt spid="5124"/>
                                        </p:tgtEl>
                                        <p:attrNameLst>
                                          <p:attrName>ppt_w</p:attrName>
                                        </p:attrNameLst>
                                      </p:cBhvr>
                                      <p:tavLst>
                                        <p:tav tm="0">
                                          <p:val>
                                            <p:fltVal val="0"/>
                                          </p:val>
                                        </p:tav>
                                        <p:tav tm="100000">
                                          <p:val>
                                            <p:strVal val="#ppt_w"/>
                                          </p:val>
                                        </p:tav>
                                      </p:tavLst>
                                    </p:anim>
                                    <p:anim calcmode="lin" valueType="num">
                                      <p:cBhvr>
                                        <p:cTn id="8" dur="500" fill="hold"/>
                                        <p:tgtEl>
                                          <p:spTgt spid="5124"/>
                                        </p:tgtEl>
                                        <p:attrNameLst>
                                          <p:attrName>ppt_h</p:attrName>
                                        </p:attrNameLst>
                                      </p:cBhvr>
                                      <p:tavLst>
                                        <p:tav tm="0">
                                          <p:val>
                                            <p:fltVal val="0"/>
                                          </p:val>
                                        </p:tav>
                                        <p:tav tm="100000">
                                          <p:val>
                                            <p:strVal val="#ppt_h"/>
                                          </p:val>
                                        </p:tav>
                                      </p:tavLst>
                                    </p:anim>
                                    <p:animEffect transition="in" filter="fade">
                                      <p:cBhvr>
                                        <p:cTn id="9" dur="5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Monitoring Outbound HTTPS Inspection</a:t>
            </a:r>
            <a:br>
              <a:rPr lang="en-US" dirty="0"/>
            </a:br>
            <a:r>
              <a:rPr lang="en-US" sz="2000" dirty="0"/>
              <a:t>APCL and URLF Blades are active</a:t>
            </a:r>
            <a:endParaRPr lang="en-US" dirty="0"/>
          </a:p>
        </p:txBody>
      </p:sp>
      <p:sp>
        <p:nvSpPr>
          <p:cNvPr id="3" name="Content Placeholder 2"/>
          <p:cNvSpPr>
            <a:spLocks noGrp="1"/>
          </p:cNvSpPr>
          <p:nvPr>
            <p:ph idx="1"/>
          </p:nvPr>
        </p:nvSpPr>
        <p:spPr>
          <a:xfrm>
            <a:off x="1860550" y="1325881"/>
            <a:ext cx="8464550" cy="762227"/>
          </a:xfrm>
        </p:spPr>
        <p:txBody>
          <a:bodyPr/>
          <a:lstStyle/>
          <a:p>
            <a:r>
              <a:rPr lang="en-US" dirty="0"/>
              <a:t>Then we see that the site has been categorized by the URL Filtering Blade.</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9142" y="2125616"/>
            <a:ext cx="7965885" cy="43767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59142" y="3040418"/>
            <a:ext cx="5816639" cy="34619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Date Placeholder 4" hidden="1"/>
          <p:cNvSpPr>
            <a:spLocks noGrp="1"/>
          </p:cNvSpPr>
          <p:nvPr>
            <p:ph type="dt" sz="quarter" idx="11"/>
          </p:nvPr>
        </p:nvSpPr>
        <p:spPr/>
        <p:txBody>
          <a:bodyPr/>
          <a:lstStyle/>
          <a:p>
            <a:endParaRPr lang="en-US"/>
          </a:p>
        </p:txBody>
      </p:sp>
    </p:spTree>
    <p:extLst>
      <p:ext uri="{BB962C8B-B14F-4D97-AF65-F5344CB8AC3E}">
        <p14:creationId xmlns:p14="http://schemas.microsoft.com/office/powerpoint/2010/main" val="30229499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p:cTn id="7" dur="500" fill="hold"/>
                                        <p:tgtEl>
                                          <p:spTgt spid="6147"/>
                                        </p:tgtEl>
                                        <p:attrNameLst>
                                          <p:attrName>ppt_w</p:attrName>
                                        </p:attrNameLst>
                                      </p:cBhvr>
                                      <p:tavLst>
                                        <p:tav tm="0">
                                          <p:val>
                                            <p:fltVal val="0"/>
                                          </p:val>
                                        </p:tav>
                                        <p:tav tm="100000">
                                          <p:val>
                                            <p:strVal val="#ppt_w"/>
                                          </p:val>
                                        </p:tav>
                                      </p:tavLst>
                                    </p:anim>
                                    <p:anim calcmode="lin" valueType="num">
                                      <p:cBhvr>
                                        <p:cTn id="8" dur="500" fill="hold"/>
                                        <p:tgtEl>
                                          <p:spTgt spid="6147"/>
                                        </p:tgtEl>
                                        <p:attrNameLst>
                                          <p:attrName>ppt_h</p:attrName>
                                        </p:attrNameLst>
                                      </p:cBhvr>
                                      <p:tavLst>
                                        <p:tav tm="0">
                                          <p:val>
                                            <p:fltVal val="0"/>
                                          </p:val>
                                        </p:tav>
                                        <p:tav tm="100000">
                                          <p:val>
                                            <p:strVal val="#ppt_h"/>
                                          </p:val>
                                        </p:tav>
                                      </p:tavLst>
                                    </p:anim>
                                    <p:animEffect transition="in" filter="fade">
                                      <p:cBhvr>
                                        <p:cTn id="9" dur="5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72" name="Content Placeholder 71"/>
          <p:cNvSpPr>
            <a:spLocks noGrp="1"/>
          </p:cNvSpPr>
          <p:nvPr>
            <p:ph sz="quarter" idx="11"/>
          </p:nvPr>
        </p:nvSpPr>
        <p:spPr/>
        <p:txBody>
          <a:bodyPr/>
          <a:lstStyle/>
          <a:p>
            <a:r>
              <a:rPr lang="en-US" dirty="0"/>
              <a:t>HTTPS ratio of internet traffic is constantly growing</a:t>
            </a:r>
          </a:p>
          <a:p>
            <a:endParaRPr lang="en-US" dirty="0"/>
          </a:p>
          <a:p>
            <a:r>
              <a:rPr lang="en-US" dirty="0"/>
              <a:t>HTTPS Internet traffic uses the TLS(TLS) protocol and is encrypted to give data privacy and integrity</a:t>
            </a:r>
          </a:p>
          <a:p>
            <a:endParaRPr lang="en-US" dirty="0"/>
          </a:p>
          <a:p>
            <a:r>
              <a:rPr lang="en-US" dirty="0"/>
              <a:t>HTTP/2 is TLS based</a:t>
            </a:r>
          </a:p>
          <a:p>
            <a:endParaRPr lang="en-US" dirty="0"/>
          </a:p>
        </p:txBody>
      </p:sp>
      <p:sp>
        <p:nvSpPr>
          <p:cNvPr id="71" name="Title 70"/>
          <p:cNvSpPr>
            <a:spLocks noGrp="1"/>
          </p:cNvSpPr>
          <p:nvPr>
            <p:ph type="title"/>
          </p:nvPr>
        </p:nvSpPr>
        <p:spPr/>
        <p:txBody>
          <a:bodyPr/>
          <a:lstStyle/>
          <a:p>
            <a:r>
              <a:rPr lang="en-US" dirty="0"/>
              <a:t>TLS Inspection Overview &amp; Background</a:t>
            </a:r>
          </a:p>
        </p:txBody>
      </p:sp>
      <p:sp>
        <p:nvSpPr>
          <p:cNvPr id="3" name="Footer Placeholder 2" hidden="1"/>
          <p:cNvSpPr>
            <a:spLocks noGrp="1"/>
          </p:cNvSpPr>
          <p:nvPr>
            <p:ph type="ftr" sz="quarter" idx="4294967295"/>
          </p:nvPr>
        </p:nvSpPr>
        <p:spPr>
          <a:xfrm>
            <a:off x="8388350" y="6534150"/>
            <a:ext cx="3800475" cy="301625"/>
          </a:xfrm>
        </p:spPr>
        <p:txBody>
          <a:bodyPr/>
          <a:lstStyle/>
          <a:p>
            <a:r>
              <a:rPr lang="en-US"/>
              <a:t> [Internal Use] for Check Point employees​</a:t>
            </a:r>
          </a:p>
        </p:txBody>
      </p:sp>
    </p:spTree>
    <p:extLst>
      <p:ext uri="{BB962C8B-B14F-4D97-AF65-F5344CB8AC3E}">
        <p14:creationId xmlns:p14="http://schemas.microsoft.com/office/powerpoint/2010/main" val="385820074"/>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Monitoring Outbound HTTPS Inspection</a:t>
            </a:r>
            <a:br>
              <a:rPr lang="en-US" dirty="0"/>
            </a:br>
            <a:r>
              <a:rPr lang="en-US" sz="2000" dirty="0"/>
              <a:t>APCL and URLF Blades are active</a:t>
            </a:r>
            <a:endParaRPr lang="en-US" dirty="0"/>
          </a:p>
        </p:txBody>
      </p:sp>
      <p:sp>
        <p:nvSpPr>
          <p:cNvPr id="3" name="Content Placeholder 2"/>
          <p:cNvSpPr>
            <a:spLocks noGrp="1"/>
          </p:cNvSpPr>
          <p:nvPr>
            <p:ph idx="1"/>
          </p:nvPr>
        </p:nvSpPr>
        <p:spPr>
          <a:xfrm>
            <a:off x="1860550" y="1325881"/>
            <a:ext cx="8464550" cy="789523"/>
          </a:xfrm>
        </p:spPr>
        <p:txBody>
          <a:bodyPr/>
          <a:lstStyle/>
          <a:p>
            <a:r>
              <a:rPr lang="en-US" dirty="0"/>
              <a:t>Access to Facebook is controlled by the Application Control Blade.</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2348" y="2060054"/>
            <a:ext cx="7593313" cy="44423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2347" y="3556214"/>
            <a:ext cx="6303214" cy="2928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oup 5"/>
          <p:cNvGrpSpPr/>
          <p:nvPr/>
        </p:nvGrpSpPr>
        <p:grpSpPr>
          <a:xfrm>
            <a:off x="2892740" y="2846958"/>
            <a:ext cx="6845622" cy="2526849"/>
            <a:chOff x="1370328" y="2846957"/>
            <a:chExt cx="6845622" cy="2526849"/>
          </a:xfrm>
        </p:grpSpPr>
        <p:pic>
          <p:nvPicPr>
            <p:cNvPr id="717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0328" y="2846957"/>
              <a:ext cx="6845622" cy="1498339"/>
            </a:xfrm>
            <a:prstGeom prst="rect">
              <a:avLst/>
            </a:prstGeom>
            <a:noFill/>
            <a:ln w="38100">
              <a:noFill/>
              <a:miter lim="800000"/>
              <a:headEnd/>
              <a:tailEnd/>
            </a:ln>
            <a:extLst>
              <a:ext uri="{909E8E84-426E-40DD-AFC4-6F175D3DCCD1}">
                <a14:hiddenFill xmlns:a14="http://schemas.microsoft.com/office/drawing/2010/main">
                  <a:solidFill>
                    <a:schemeClr val="accent1"/>
                  </a:solidFill>
                </a14:hiddenFill>
              </a:ext>
            </a:extLst>
          </p:spPr>
        </p:pic>
        <p:sp>
          <p:nvSpPr>
            <p:cNvPr id="5" name="Rounded Rectangle 4"/>
            <p:cNvSpPr/>
            <p:nvPr/>
          </p:nvSpPr>
          <p:spPr bwMode="auto">
            <a:xfrm>
              <a:off x="1370328" y="4305383"/>
              <a:ext cx="6804678" cy="1068423"/>
            </a:xfrm>
            <a:prstGeom prst="roundRect">
              <a:avLst/>
            </a:prstGeom>
            <a:solidFill>
              <a:schemeClr val="accent1"/>
            </a:solidFill>
            <a:ln w="38100" algn="ctr">
              <a:solidFill>
                <a:schemeClr val="accent2"/>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1200"/>
                </a:spcBef>
                <a:spcAft>
                  <a:spcPts val="0"/>
                </a:spcAft>
                <a:buSzPct val="115000"/>
              </a:pPr>
              <a:r>
                <a:rPr lang="en-US" sz="2000" b="1" dirty="0">
                  <a:solidFill>
                    <a:schemeClr val="bg1"/>
                  </a:solidFill>
                  <a:latin typeface="+mn-lt"/>
                </a:rPr>
                <a:t>The time spent using the application and the </a:t>
              </a:r>
              <a:r>
                <a:rPr lang="en-US" sz="2000" b="1" dirty="0">
                  <a:solidFill>
                    <a:schemeClr val="bg1"/>
                  </a:solidFill>
                </a:rPr>
                <a:t>amount of data transferred  </a:t>
              </a:r>
              <a:r>
                <a:rPr lang="en-US" sz="2000" b="1" dirty="0">
                  <a:solidFill>
                    <a:schemeClr val="bg1"/>
                  </a:solidFill>
                  <a:latin typeface="+mn-lt"/>
                </a:rPr>
                <a:t>are logged.  </a:t>
              </a:r>
              <a:br>
                <a:rPr lang="en-US" sz="2000" b="1" dirty="0">
                  <a:solidFill>
                    <a:schemeClr val="bg1"/>
                  </a:solidFill>
                  <a:latin typeface="+mn-lt"/>
                </a:rPr>
              </a:br>
              <a:r>
                <a:rPr lang="en-US" sz="2000" b="1" dirty="0">
                  <a:solidFill>
                    <a:schemeClr val="bg1"/>
                  </a:solidFill>
                  <a:latin typeface="+mn-lt"/>
                </a:rPr>
                <a:t>These information are  available for reporting.</a:t>
              </a:r>
            </a:p>
          </p:txBody>
        </p:sp>
      </p:grpSp>
      <p:sp>
        <p:nvSpPr>
          <p:cNvPr id="7" name="Date Placeholder 6" hidden="1"/>
          <p:cNvSpPr>
            <a:spLocks noGrp="1"/>
          </p:cNvSpPr>
          <p:nvPr>
            <p:ph type="dt" sz="quarter" idx="11"/>
          </p:nvPr>
        </p:nvSpPr>
        <p:spPr/>
        <p:txBody>
          <a:bodyPr/>
          <a:lstStyle/>
          <a:p>
            <a:endParaRPr lang="en-US"/>
          </a:p>
        </p:txBody>
      </p:sp>
    </p:spTree>
    <p:extLst>
      <p:ext uri="{BB962C8B-B14F-4D97-AF65-F5344CB8AC3E}">
        <p14:creationId xmlns:p14="http://schemas.microsoft.com/office/powerpoint/2010/main" val="25634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p:cTn id="7" dur="500" fill="hold"/>
                                        <p:tgtEl>
                                          <p:spTgt spid="7171"/>
                                        </p:tgtEl>
                                        <p:attrNameLst>
                                          <p:attrName>ppt_w</p:attrName>
                                        </p:attrNameLst>
                                      </p:cBhvr>
                                      <p:tavLst>
                                        <p:tav tm="0">
                                          <p:val>
                                            <p:fltVal val="0"/>
                                          </p:val>
                                        </p:tav>
                                        <p:tav tm="100000">
                                          <p:val>
                                            <p:strVal val="#ppt_w"/>
                                          </p:val>
                                        </p:tav>
                                      </p:tavLst>
                                    </p:anim>
                                    <p:anim calcmode="lin" valueType="num">
                                      <p:cBhvr>
                                        <p:cTn id="8" dur="500" fill="hold"/>
                                        <p:tgtEl>
                                          <p:spTgt spid="7171"/>
                                        </p:tgtEl>
                                        <p:attrNameLst>
                                          <p:attrName>ppt_h</p:attrName>
                                        </p:attrNameLst>
                                      </p:cBhvr>
                                      <p:tavLst>
                                        <p:tav tm="0">
                                          <p:val>
                                            <p:fltVal val="0"/>
                                          </p:val>
                                        </p:tav>
                                        <p:tav tm="100000">
                                          <p:val>
                                            <p:strVal val="#ppt_h"/>
                                          </p:val>
                                        </p:tav>
                                      </p:tavLst>
                                    </p:anim>
                                    <p:animEffect transition="in" filter="fade">
                                      <p:cBhvr>
                                        <p:cTn id="9" dur="500"/>
                                        <p:tgtEl>
                                          <p:spTgt spid="7171"/>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nodeType="clickEffect">
                                  <p:stCondLst>
                                    <p:cond delay="0"/>
                                  </p:stCondLst>
                                  <p:childTnLst>
                                    <p:set>
                                      <p:cBhvr>
                                        <p:cTn id="13" dur="1" fill="hold">
                                          <p:stCondLst>
                                            <p:cond delay="0"/>
                                          </p:stCondLst>
                                        </p:cTn>
                                        <p:tgtEl>
                                          <p:spTgt spid="7171"/>
                                        </p:tgtEl>
                                        <p:attrNameLst>
                                          <p:attrName>style.visibility</p:attrName>
                                        </p:attrNameLst>
                                      </p:cBhvr>
                                      <p:to>
                                        <p:strVal val="hidden"/>
                                      </p:to>
                                    </p:set>
                                  </p:childTnLst>
                                </p:cTn>
                              </p:par>
                              <p:par>
                                <p:cTn id="14" presetID="53" presetClass="entr" presetSubtype="16"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8122F29-2269-0346-BFEF-99F4A8722C19}"/>
              </a:ext>
            </a:extLst>
          </p:cNvPr>
          <p:cNvSpPr>
            <a:spLocks noGrp="1"/>
          </p:cNvSpPr>
          <p:nvPr>
            <p:ph type="body" sz="quarter" idx="12"/>
          </p:nvPr>
        </p:nvSpPr>
        <p:spPr/>
        <p:txBody>
          <a:bodyPr/>
          <a:lstStyle/>
          <a:p>
            <a:r>
              <a:rPr lang="en-US" dirty="0"/>
              <a:t>Inbound TLS Inspection</a:t>
            </a:r>
          </a:p>
        </p:txBody>
      </p:sp>
      <p:sp>
        <p:nvSpPr>
          <p:cNvPr id="5" name="Text Placeholder 4">
            <a:extLst>
              <a:ext uri="{FF2B5EF4-FFF2-40B4-BE49-F238E27FC236}">
                <a16:creationId xmlns:a16="http://schemas.microsoft.com/office/drawing/2014/main" id="{2A5F531D-3871-714E-B984-6651C7198ABB}"/>
              </a:ext>
            </a:extLst>
          </p:cNvPr>
          <p:cNvSpPr>
            <a:spLocks noGrp="1"/>
          </p:cNvSpPr>
          <p:nvPr>
            <p:ph type="body" sz="quarter" idx="16"/>
          </p:nvPr>
        </p:nvSpPr>
        <p:spPr/>
        <p:txBody>
          <a:bodyPr/>
          <a:lstStyle/>
          <a:p>
            <a:endParaRPr lang="en-US"/>
          </a:p>
        </p:txBody>
      </p:sp>
      <p:pic>
        <p:nvPicPr>
          <p:cNvPr id="7" name="Picture 6">
            <a:extLst>
              <a:ext uri="{FF2B5EF4-FFF2-40B4-BE49-F238E27FC236}">
                <a16:creationId xmlns:a16="http://schemas.microsoft.com/office/drawing/2014/main" id="{8189812E-F3C9-024E-B251-096C7B187D8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24386" y="5797762"/>
            <a:ext cx="2539191" cy="707821"/>
          </a:xfrm>
          <a:prstGeom prst="rect">
            <a:avLst/>
          </a:prstGeom>
        </p:spPr>
      </p:pic>
    </p:spTree>
    <p:extLst>
      <p:ext uri="{BB962C8B-B14F-4D97-AF65-F5344CB8AC3E}">
        <p14:creationId xmlns:p14="http://schemas.microsoft.com/office/powerpoint/2010/main" val="3451967997"/>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3" name="Footer Placeholder 2" hidden="1"/>
          <p:cNvSpPr>
            <a:spLocks noGrp="1"/>
          </p:cNvSpPr>
          <p:nvPr>
            <p:ph type="ftr" sz="quarter" idx="10"/>
          </p:nvPr>
        </p:nvSpPr>
        <p:spPr/>
        <p:txBody>
          <a:bodyPr/>
          <a:lstStyle/>
          <a:p>
            <a:r>
              <a:rPr lang="en-US"/>
              <a:t> [Internal Use] for Check Point employees​</a:t>
            </a:r>
          </a:p>
        </p:txBody>
      </p:sp>
      <p:sp>
        <p:nvSpPr>
          <p:cNvPr id="44" name="Title 1"/>
          <p:cNvSpPr>
            <a:spLocks noGrp="1"/>
          </p:cNvSpPr>
          <p:nvPr>
            <p:ph type="title"/>
          </p:nvPr>
        </p:nvSpPr>
        <p:spPr>
          <a:xfrm>
            <a:off x="583842" y="460552"/>
            <a:ext cx="9857339" cy="923748"/>
          </a:xfrm>
        </p:spPr>
        <p:txBody>
          <a:bodyPr/>
          <a:lstStyle/>
          <a:p>
            <a:r>
              <a:rPr lang="en-US" dirty="0"/>
              <a:t>Inbound TLS Inspection – How It Works </a:t>
            </a:r>
            <a:br>
              <a:rPr lang="en-US" dirty="0"/>
            </a:br>
            <a:endParaRPr lang="en-US" sz="1800" dirty="0"/>
          </a:p>
        </p:txBody>
      </p:sp>
      <p:sp>
        <p:nvSpPr>
          <p:cNvPr id="20" name="Content Placeholder 71"/>
          <p:cNvSpPr>
            <a:spLocks noGrp="1"/>
          </p:cNvSpPr>
          <p:nvPr>
            <p:ph sz="quarter" idx="11"/>
          </p:nvPr>
        </p:nvSpPr>
        <p:spPr>
          <a:xfrm>
            <a:off x="363858" y="1110732"/>
            <a:ext cx="10625271" cy="3306147"/>
          </a:xfrm>
        </p:spPr>
        <p:txBody>
          <a:bodyPr/>
          <a:lstStyle/>
          <a:p>
            <a:r>
              <a:rPr lang="en-US" dirty="0"/>
              <a:t>Inbound HTTPS Inspection protects </a:t>
            </a:r>
            <a:r>
              <a:rPr lang="en-US" b="1" dirty="0"/>
              <a:t>internal servers </a:t>
            </a:r>
            <a:r>
              <a:rPr lang="en-US" dirty="0"/>
              <a:t>from malicious attacks coming from the Internet.</a:t>
            </a:r>
          </a:p>
          <a:p>
            <a:r>
              <a:rPr lang="en-US" dirty="0"/>
              <a:t>The Security Gateway </a:t>
            </a:r>
            <a:r>
              <a:rPr lang="en-US" b="1" dirty="0"/>
              <a:t>doesn’t </a:t>
            </a:r>
            <a:r>
              <a:rPr lang="en-US" dirty="0"/>
              <a:t>create a new certificate </a:t>
            </a:r>
          </a:p>
          <a:p>
            <a:r>
              <a:rPr lang="en-US" dirty="0"/>
              <a:t>The Security Gateway uses the </a:t>
            </a:r>
            <a:r>
              <a:rPr lang="en-US" b="1" dirty="0"/>
              <a:t>server's original certificate and private key </a:t>
            </a:r>
            <a:r>
              <a:rPr lang="en-US" dirty="0"/>
              <a:t>to initiate an TLS connection with the client.</a:t>
            </a:r>
          </a:p>
          <a:p>
            <a:endParaRPr lang="en-US" dirty="0"/>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1300446506"/>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44" name="Title 1"/>
          <p:cNvSpPr>
            <a:spLocks noGrp="1"/>
          </p:cNvSpPr>
          <p:nvPr>
            <p:ph type="title"/>
          </p:nvPr>
        </p:nvSpPr>
        <p:spPr/>
        <p:txBody>
          <a:bodyPr/>
          <a:lstStyle/>
          <a:p>
            <a:r>
              <a:rPr lang="en-US" dirty="0"/>
              <a:t>Inbound TLS Inspection – How It Works </a:t>
            </a:r>
            <a:br>
              <a:rPr lang="en-US" dirty="0"/>
            </a:br>
            <a:endParaRPr lang="en-US" dirty="0"/>
          </a:p>
        </p:txBody>
      </p:sp>
      <p:sp>
        <p:nvSpPr>
          <p:cNvPr id="3" name="Footer Placeholder 2" hidden="1"/>
          <p:cNvSpPr>
            <a:spLocks noGrp="1"/>
          </p:cNvSpPr>
          <p:nvPr>
            <p:ph type="ftr" sz="quarter" idx="4294967295"/>
          </p:nvPr>
        </p:nvSpPr>
        <p:spPr/>
        <p:txBody>
          <a:bodyPr/>
          <a:lstStyle/>
          <a:p>
            <a:r>
              <a:rPr lang="en-US"/>
              <a:t> [Internal Use] for Check Point employees​</a:t>
            </a: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0124" y="1748026"/>
            <a:ext cx="6984773" cy="4096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08043599"/>
      </p:ext>
    </p:extLst>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3" name="Footer Placeholder 2" hidden="1"/>
          <p:cNvSpPr>
            <a:spLocks noGrp="1"/>
          </p:cNvSpPr>
          <p:nvPr>
            <p:ph type="ftr" sz="quarter" idx="10"/>
          </p:nvPr>
        </p:nvSpPr>
        <p:spPr/>
        <p:txBody>
          <a:bodyPr/>
          <a:lstStyle/>
          <a:p>
            <a:r>
              <a:rPr lang="en-US"/>
              <a:t> [Internal Use] for Check Point employees​</a:t>
            </a:r>
          </a:p>
        </p:txBody>
      </p:sp>
      <p:sp>
        <p:nvSpPr>
          <p:cNvPr id="9" name="Title 5"/>
          <p:cNvSpPr txBox="1">
            <a:spLocks/>
          </p:cNvSpPr>
          <p:nvPr/>
        </p:nvSpPr>
        <p:spPr bwMode="auto">
          <a:xfrm>
            <a:off x="363937" y="5282701"/>
            <a:ext cx="11483084" cy="1101444"/>
          </a:xfrm>
          <a:prstGeom prst="rect">
            <a:avLst/>
          </a:prstGeom>
          <a:solidFill>
            <a:schemeClr val="accent2">
              <a:alpha val="69804"/>
            </a:schemeClr>
          </a:solidFill>
          <a:ln>
            <a:noFill/>
          </a:ln>
          <a:effectLst/>
        </p:spPr>
        <p:txBody>
          <a:bodyPr vert="horz" wrap="square" lIns="91440" tIns="45720" rIns="91440" bIns="45720" numCol="1" anchor="ctr" anchorCtr="0" compatLnSpc="1">
            <a:prstTxWarp prst="textNoShape">
              <a:avLst/>
            </a:prstTxWarp>
            <a:noAutofit/>
          </a:bodyPr>
          <a:lstStyle>
            <a:lvl1pPr algn="l" rtl="0" eaLnBrk="1" fontAlgn="base" hangingPunct="1">
              <a:lnSpc>
                <a:spcPct val="85000"/>
              </a:lnSpc>
              <a:spcBef>
                <a:spcPct val="0"/>
              </a:spcBef>
              <a:spcAft>
                <a:spcPct val="0"/>
              </a:spcAft>
              <a:defRPr sz="3400" b="1">
                <a:solidFill>
                  <a:schemeClr val="accent1"/>
                </a:solidFill>
                <a:latin typeface="+mj-lt"/>
                <a:ea typeface="+mj-ea"/>
                <a:cs typeface="+mj-cs"/>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a:lstStyle>
          <a:p>
            <a:pPr marL="112713" algn="ctr">
              <a:buClrTx/>
              <a:buSzTx/>
              <a:buFontTx/>
            </a:pPr>
            <a:r>
              <a:rPr lang="en-US" sz="4800" kern="0" dirty="0">
                <a:solidFill>
                  <a:schemeClr val="bg1"/>
                </a:solidFill>
              </a:rPr>
              <a:t>HTTPS Interception: Inbound</a:t>
            </a:r>
          </a:p>
        </p:txBody>
      </p:sp>
      <p:sp>
        <p:nvSpPr>
          <p:cNvPr id="10" name="Rectangle 9"/>
          <p:cNvSpPr/>
          <p:nvPr/>
        </p:nvSpPr>
        <p:spPr bwMode="auto">
          <a:xfrm>
            <a:off x="363937" y="5282701"/>
            <a:ext cx="194934" cy="1101444"/>
          </a:xfrm>
          <a:prstGeom prst="rect">
            <a:avLst/>
          </a:prstGeom>
          <a:solidFill>
            <a:schemeClr val="accent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11" name="Picture 10" descr="http://www.quickfix-computers.co.uk/wp-content/uploads/2015/05/Cloud-Solutions.png"/>
          <p:cNvPicPr>
            <a:picLocks noChangeAspect="1" noChangeArrowheads="1"/>
          </p:cNvPicPr>
          <p:nvPr/>
        </p:nvPicPr>
        <p:blipFill>
          <a:blip r:embed="rId3" cstate="print">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2016477" y="1328836"/>
            <a:ext cx="4032954" cy="2677478"/>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bwMode="auto">
          <a:xfrm>
            <a:off x="0" y="4019560"/>
            <a:ext cx="1700594" cy="646331"/>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spcBef>
                <a:spcPts val="0"/>
              </a:spcBef>
            </a:pPr>
            <a:r>
              <a:rPr lang="en-US" sz="3600" dirty="0">
                <a:solidFill>
                  <a:schemeClr val="bg2">
                    <a:lumMod val="50000"/>
                  </a:schemeClr>
                </a:solidFill>
                <a:latin typeface="+mn-lt"/>
              </a:rPr>
              <a:t>Internet</a:t>
            </a:r>
          </a:p>
        </p:txBody>
      </p:sp>
      <p:pic>
        <p:nvPicPr>
          <p:cNvPr id="13"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3990359" y="2190693"/>
            <a:ext cx="2936027" cy="953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Oval 13"/>
          <p:cNvSpPr/>
          <p:nvPr/>
        </p:nvSpPr>
        <p:spPr bwMode="auto">
          <a:xfrm>
            <a:off x="8578850" y="-1012250"/>
            <a:ext cx="11715134" cy="7359650"/>
          </a:xfrm>
          <a:prstGeom prst="ellipse">
            <a:avLst/>
          </a:prstGeom>
          <a:noFill/>
          <a:ln w="12700" algn="ctr">
            <a:solidFill>
              <a:schemeClr val="tx2"/>
            </a:solidFill>
            <a:prstDash val="dash"/>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15" name="Picture 2" descr="C:\Users\bennyshl\Downloads\server (1).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948739" y="2372291"/>
            <a:ext cx="1037604" cy="103760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C:\Users\bennyshl\Downloads\server (1).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280821" y="1114932"/>
            <a:ext cx="1037604" cy="103760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Users\bennyshl\Downloads\server (1).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280821" y="3629649"/>
            <a:ext cx="1037604" cy="1037604"/>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bwMode="auto">
          <a:xfrm>
            <a:off x="7269480" y="3600975"/>
            <a:ext cx="1436996" cy="1200329"/>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3600" dirty="0">
                <a:solidFill>
                  <a:schemeClr val="bg2">
                    <a:lumMod val="50000"/>
                  </a:schemeClr>
                </a:solidFill>
                <a:latin typeface="+mn-lt"/>
              </a:rPr>
              <a:t>Data</a:t>
            </a:r>
            <a:br>
              <a:rPr lang="en-US" sz="3600" dirty="0">
                <a:solidFill>
                  <a:schemeClr val="bg2">
                    <a:lumMod val="50000"/>
                  </a:schemeClr>
                </a:solidFill>
                <a:latin typeface="+mn-lt"/>
              </a:rPr>
            </a:br>
            <a:r>
              <a:rPr lang="en-US" sz="3600" dirty="0">
                <a:solidFill>
                  <a:schemeClr val="bg2">
                    <a:lumMod val="50000"/>
                  </a:schemeClr>
                </a:solidFill>
                <a:latin typeface="+mn-lt"/>
              </a:rPr>
              <a:t>Center</a:t>
            </a:r>
          </a:p>
        </p:txBody>
      </p:sp>
      <p:cxnSp>
        <p:nvCxnSpPr>
          <p:cNvPr id="19" name="Straight Arrow Connector 18"/>
          <p:cNvCxnSpPr>
            <a:stCxn id="14" idx="2"/>
            <a:endCxn id="13" idx="3"/>
          </p:cNvCxnSpPr>
          <p:nvPr/>
        </p:nvCxnSpPr>
        <p:spPr bwMode="auto">
          <a:xfrm flipH="1">
            <a:off x="6926386" y="2667575"/>
            <a:ext cx="1652464" cy="0"/>
          </a:xfrm>
          <a:prstGeom prst="straightConnector1">
            <a:avLst/>
          </a:prstGeom>
          <a:solidFill>
            <a:schemeClr val="bg1"/>
          </a:solidFill>
          <a:ln w="38100" cap="flat" cmpd="sng" algn="ctr">
            <a:solidFill>
              <a:schemeClr val="accent1"/>
            </a:solidFill>
            <a:prstDash val="solid"/>
            <a:round/>
            <a:headEnd type="triangl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Arrow Connector 19"/>
          <p:cNvCxnSpPr>
            <a:stCxn id="13" idx="1"/>
          </p:cNvCxnSpPr>
          <p:nvPr/>
        </p:nvCxnSpPr>
        <p:spPr bwMode="auto">
          <a:xfrm flipH="1">
            <a:off x="2016478" y="2667575"/>
            <a:ext cx="1973881" cy="9184"/>
          </a:xfrm>
          <a:prstGeom prst="straightConnector1">
            <a:avLst/>
          </a:prstGeom>
          <a:solidFill>
            <a:schemeClr val="bg1"/>
          </a:solidFill>
          <a:ln w="38100" cap="flat" cmpd="sng" algn="ctr">
            <a:solidFill>
              <a:schemeClr val="accent1"/>
            </a:solidFill>
            <a:prstDash val="solid"/>
            <a:round/>
            <a:headEnd type="triangl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1" name="Picture 5" descr="C:\Users\bennyshl\Downloads\cer-file-format.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29946" y="538784"/>
            <a:ext cx="650875" cy="650875"/>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bwMode="auto">
          <a:xfrm>
            <a:off x="4308669" y="3144457"/>
            <a:ext cx="2347887" cy="461665"/>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2400" dirty="0">
                <a:solidFill>
                  <a:schemeClr val="accent1"/>
                </a:solidFill>
                <a:latin typeface="+mn-lt"/>
              </a:rPr>
              <a:t>Security Gateway</a:t>
            </a:r>
          </a:p>
        </p:txBody>
      </p:sp>
      <p:cxnSp>
        <p:nvCxnSpPr>
          <p:cNvPr id="23" name="Straight Connector 22"/>
          <p:cNvCxnSpPr/>
          <p:nvPr/>
        </p:nvCxnSpPr>
        <p:spPr bwMode="auto">
          <a:xfrm flipV="1">
            <a:off x="5915140" y="139701"/>
            <a:ext cx="0" cy="1957424"/>
          </a:xfrm>
          <a:prstGeom prst="line">
            <a:avLst/>
          </a:prstGeom>
          <a:solidFill>
            <a:schemeClr val="bg1"/>
          </a:solidFill>
          <a:ln w="19050" cap="flat" cmpd="sng" algn="ctr">
            <a:solidFill>
              <a:schemeClr val="tx2"/>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Connector 23"/>
          <p:cNvCxnSpPr/>
          <p:nvPr/>
        </p:nvCxnSpPr>
        <p:spPr bwMode="auto">
          <a:xfrm flipV="1">
            <a:off x="4885170" y="139701"/>
            <a:ext cx="0" cy="1957424"/>
          </a:xfrm>
          <a:prstGeom prst="line">
            <a:avLst/>
          </a:prstGeom>
          <a:solidFill>
            <a:schemeClr val="bg1"/>
          </a:solidFill>
          <a:ln w="19050" cap="flat" cmpd="sng" algn="ctr">
            <a:solidFill>
              <a:schemeClr val="tx2"/>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TextBox 24"/>
          <p:cNvSpPr txBox="1"/>
          <p:nvPr/>
        </p:nvSpPr>
        <p:spPr bwMode="auto">
          <a:xfrm>
            <a:off x="5907872" y="1904695"/>
            <a:ext cx="1088247" cy="369332"/>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1800" dirty="0">
                <a:solidFill>
                  <a:schemeClr val="bg2">
                    <a:lumMod val="50000"/>
                  </a:schemeClr>
                </a:solidFill>
                <a:latin typeface="+mn-lt"/>
              </a:rPr>
              <a:t>TLS Client</a:t>
            </a:r>
          </a:p>
        </p:txBody>
      </p:sp>
      <p:sp>
        <p:nvSpPr>
          <p:cNvPr id="26" name="TextBox 25"/>
          <p:cNvSpPr txBox="1"/>
          <p:nvPr/>
        </p:nvSpPr>
        <p:spPr bwMode="auto">
          <a:xfrm>
            <a:off x="3739598" y="1904695"/>
            <a:ext cx="1147943" cy="369332"/>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1800" dirty="0">
                <a:solidFill>
                  <a:schemeClr val="bg2">
                    <a:lumMod val="50000"/>
                  </a:schemeClr>
                </a:solidFill>
                <a:latin typeface="+mn-lt"/>
              </a:rPr>
              <a:t>TLS Server</a:t>
            </a:r>
          </a:p>
        </p:txBody>
      </p:sp>
      <p:pic>
        <p:nvPicPr>
          <p:cNvPr id="27" name="Picture 4" descr="C:\Users\bennyshl\Downloads\malware.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08331" y="1528719"/>
            <a:ext cx="650296" cy="650296"/>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p:cNvSpPr txBox="1"/>
          <p:nvPr/>
        </p:nvSpPr>
        <p:spPr bwMode="auto">
          <a:xfrm>
            <a:off x="5916767" y="384897"/>
            <a:ext cx="983154" cy="307777"/>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1400" dirty="0">
                <a:solidFill>
                  <a:schemeClr val="accent1"/>
                </a:solidFill>
                <a:latin typeface="+mn-lt"/>
              </a:rPr>
              <a:t>Re-encrypt</a:t>
            </a:r>
          </a:p>
        </p:txBody>
      </p:sp>
      <p:sp>
        <p:nvSpPr>
          <p:cNvPr id="29" name="TextBox 28"/>
          <p:cNvSpPr txBox="1"/>
          <p:nvPr/>
        </p:nvSpPr>
        <p:spPr bwMode="auto">
          <a:xfrm>
            <a:off x="5022193" y="384897"/>
            <a:ext cx="715260" cy="307777"/>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1400" dirty="0">
                <a:solidFill>
                  <a:schemeClr val="accent1"/>
                </a:solidFill>
                <a:latin typeface="+mn-lt"/>
              </a:rPr>
              <a:t>Inspect</a:t>
            </a:r>
          </a:p>
        </p:txBody>
      </p:sp>
      <p:sp>
        <p:nvSpPr>
          <p:cNvPr id="30" name="TextBox 29"/>
          <p:cNvSpPr txBox="1"/>
          <p:nvPr/>
        </p:nvSpPr>
        <p:spPr bwMode="auto">
          <a:xfrm>
            <a:off x="3898626" y="384897"/>
            <a:ext cx="760273" cy="307777"/>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1400" dirty="0">
                <a:solidFill>
                  <a:schemeClr val="accent1"/>
                </a:solidFill>
                <a:latin typeface="+mn-lt"/>
              </a:rPr>
              <a:t>Decrypt</a:t>
            </a:r>
          </a:p>
        </p:txBody>
      </p:sp>
      <p:pic>
        <p:nvPicPr>
          <p:cNvPr id="31" name="Picture 3" descr="C:\Users\bennyshl\Downloads\file (2).png"/>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050298" y="955278"/>
            <a:ext cx="650296" cy="65029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4" descr="C:\Users\bennyshl\Downloads\ssl.png"/>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311946" y="1333772"/>
            <a:ext cx="628945" cy="628945"/>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5" descr="C:\Users\bennyshl\Downloads\cer-file-format.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29946" y="538785"/>
            <a:ext cx="650875" cy="650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94046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par>
                                <p:cTn id="17" presetID="10" presetClass="entr" presetSubtype="0"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par>
                                <p:cTn id="24" presetID="10" presetClass="entr" presetSubtype="0" fill="hold"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childTnLst>
                                </p:cTn>
                              </p:par>
                            </p:childTnLst>
                          </p:cTn>
                        </p:par>
                        <p:par>
                          <p:cTn id="27" fill="hold">
                            <p:stCondLst>
                              <p:cond delay="1000"/>
                            </p:stCondLst>
                            <p:childTnLst>
                              <p:par>
                                <p:cTn id="28" presetID="63" presetClass="path" presetSubtype="0" accel="50000" decel="50000" fill="hold" nodeType="afterEffect">
                                  <p:stCondLst>
                                    <p:cond delay="0"/>
                                  </p:stCondLst>
                                  <p:childTnLst>
                                    <p:animMotion origin="layout" path="M 0 0 L 0.25 0 E" pathEditMode="relative" ptsTypes="">
                                      <p:cBhvr>
                                        <p:cTn id="29" dur="2000" fill="hold"/>
                                        <p:tgtEl>
                                          <p:spTgt spid="32"/>
                                        </p:tgtEl>
                                        <p:attrNameLst>
                                          <p:attrName>ppt_x</p:attrName>
                                          <p:attrName>ppt_y</p:attrName>
                                        </p:attrNameLst>
                                      </p:cBhvr>
                                    </p:animMotion>
                                  </p:childTnLst>
                                </p:cTn>
                              </p:par>
                              <p:par>
                                <p:cTn id="30" presetID="63" presetClass="path" presetSubtype="0" accel="50000" decel="50000" fill="hold" nodeType="withEffect">
                                  <p:stCondLst>
                                    <p:cond delay="0"/>
                                  </p:stCondLst>
                                  <p:childTnLst>
                                    <p:animMotion origin="layout" path="M 0 0 L 0.25 0 E" pathEditMode="relative" ptsTypes="">
                                      <p:cBhvr>
                                        <p:cTn id="31" dur="2000" fill="hold"/>
                                        <p:tgtEl>
                                          <p:spTgt spid="31"/>
                                        </p:tgtEl>
                                        <p:attrNameLst>
                                          <p:attrName>ppt_x</p:attrName>
                                          <p:attrName>ppt_y</p:attrName>
                                        </p:attrNameLst>
                                      </p:cBhvr>
                                    </p:animMotion>
                                  </p:childTnLst>
                                </p:cTn>
                              </p:par>
                              <p:par>
                                <p:cTn id="32" presetID="10" presetClass="entr" presetSubtype="0"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500"/>
                                        <p:tgtEl>
                                          <p:spTgt spid="30"/>
                                        </p:tgtEl>
                                      </p:cBhvr>
                                    </p:animEffect>
                                  </p:childTnLst>
                                </p:cTn>
                              </p:par>
                            </p:childTnLst>
                          </p:cTn>
                        </p:par>
                        <p:par>
                          <p:cTn id="35" fill="hold">
                            <p:stCondLst>
                              <p:cond delay="3000"/>
                            </p:stCondLst>
                            <p:childTnLst>
                              <p:par>
                                <p:cTn id="36" presetID="10" presetClass="exit" presetSubtype="0" fill="hold" nodeType="afterEffect">
                                  <p:stCondLst>
                                    <p:cond delay="0"/>
                                  </p:stCondLst>
                                  <p:childTnLst>
                                    <p:animEffect transition="out" filter="fade">
                                      <p:cBhvr>
                                        <p:cTn id="37" dur="500"/>
                                        <p:tgtEl>
                                          <p:spTgt spid="32"/>
                                        </p:tgtEl>
                                      </p:cBhvr>
                                    </p:animEffect>
                                    <p:set>
                                      <p:cBhvr>
                                        <p:cTn id="38" dur="1" fill="hold">
                                          <p:stCondLst>
                                            <p:cond delay="499"/>
                                          </p:stCondLst>
                                        </p:cTn>
                                        <p:tgtEl>
                                          <p:spTgt spid="32"/>
                                        </p:tgtEl>
                                        <p:attrNameLst>
                                          <p:attrName>style.visibility</p:attrName>
                                        </p:attrNameLst>
                                      </p:cBhvr>
                                      <p:to>
                                        <p:strVal val="hidden"/>
                                      </p:to>
                                    </p:set>
                                  </p:childTnLst>
                                </p:cTn>
                              </p:par>
                            </p:childTnLst>
                          </p:cTn>
                        </p:par>
                        <p:par>
                          <p:cTn id="39" fill="hold">
                            <p:stCondLst>
                              <p:cond delay="3500"/>
                            </p:stCondLst>
                            <p:childTnLst>
                              <p:par>
                                <p:cTn id="40" presetID="42" presetClass="path" presetSubtype="0" accel="50000" decel="50000" fill="hold" nodeType="afterEffect">
                                  <p:stCondLst>
                                    <p:cond delay="0"/>
                                  </p:stCondLst>
                                  <p:childTnLst>
                                    <p:animMotion origin="layout" path="M 0.25009 2.22222E-6 L 0.32616 2.22222E-6 " pathEditMode="relative" rAng="0" ptsTypes="AA">
                                      <p:cBhvr>
                                        <p:cTn id="41" dur="2000" fill="hold"/>
                                        <p:tgtEl>
                                          <p:spTgt spid="32"/>
                                        </p:tgtEl>
                                        <p:attrNameLst>
                                          <p:attrName>ppt_x</p:attrName>
                                          <p:attrName>ppt_y</p:attrName>
                                        </p:attrNameLst>
                                      </p:cBhvr>
                                      <p:rCtr x="3804" y="0"/>
                                    </p:animMotion>
                                  </p:childTnLst>
                                </p:cTn>
                              </p:par>
                              <p:par>
                                <p:cTn id="42" presetID="42" presetClass="path" presetSubtype="0" accel="50000" decel="50000" fill="hold" nodeType="withEffect">
                                  <p:stCondLst>
                                    <p:cond delay="0"/>
                                  </p:stCondLst>
                                  <p:childTnLst>
                                    <p:animMotion origin="layout" path="M 0.2501 -4.07407E-6 L 0.33112 -4.07407E-6 " pathEditMode="relative" rAng="0" ptsTypes="AA">
                                      <p:cBhvr>
                                        <p:cTn id="43" dur="2000" fill="hold"/>
                                        <p:tgtEl>
                                          <p:spTgt spid="31"/>
                                        </p:tgtEl>
                                        <p:attrNameLst>
                                          <p:attrName>ppt_x</p:attrName>
                                          <p:attrName>ppt_y</p:attrName>
                                        </p:attrNameLst>
                                      </p:cBhvr>
                                      <p:rCtr x="4051" y="0"/>
                                    </p:animMotion>
                                  </p:childTnLst>
                                </p:cTn>
                              </p:par>
                              <p:par>
                                <p:cTn id="44" presetID="10" presetClass="entr" presetSubtype="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par>
                                <p:cTn id="47" presetID="10" presetClass="exit" presetSubtype="0" fill="hold" grpId="1" nodeType="withEffect">
                                  <p:stCondLst>
                                    <p:cond delay="0"/>
                                  </p:stCondLst>
                                  <p:childTnLst>
                                    <p:animEffect transition="out" filter="fade">
                                      <p:cBhvr>
                                        <p:cTn id="48" dur="500"/>
                                        <p:tgtEl>
                                          <p:spTgt spid="30"/>
                                        </p:tgtEl>
                                      </p:cBhvr>
                                    </p:animEffect>
                                    <p:set>
                                      <p:cBhvr>
                                        <p:cTn id="49" dur="1" fill="hold">
                                          <p:stCondLst>
                                            <p:cond delay="499"/>
                                          </p:stCondLst>
                                        </p:cTn>
                                        <p:tgtEl>
                                          <p:spTgt spid="30"/>
                                        </p:tgtEl>
                                        <p:attrNameLst>
                                          <p:attrName>style.visibility</p:attrName>
                                        </p:attrNameLst>
                                      </p:cBhvr>
                                      <p:to>
                                        <p:strVal val="hidden"/>
                                      </p:to>
                                    </p:set>
                                  </p:childTnLst>
                                </p:cTn>
                              </p:par>
                              <p:par>
                                <p:cTn id="50" presetID="1" presetClass="entr" presetSubtype="0" fill="hold" nodeType="withEffect">
                                  <p:stCondLst>
                                    <p:cond delay="0"/>
                                  </p:stCondLst>
                                  <p:childTnLst>
                                    <p:set>
                                      <p:cBhvr>
                                        <p:cTn id="51" dur="1" fill="hold">
                                          <p:stCondLst>
                                            <p:cond delay="0"/>
                                          </p:stCondLst>
                                        </p:cTn>
                                        <p:tgtEl>
                                          <p:spTgt spid="27"/>
                                        </p:tgtEl>
                                        <p:attrNameLst>
                                          <p:attrName>style.visibility</p:attrName>
                                        </p:attrNameLst>
                                      </p:cBhvr>
                                      <p:to>
                                        <p:strVal val="visible"/>
                                      </p:to>
                                    </p:set>
                                  </p:childTnLst>
                                </p:cTn>
                              </p:par>
                            </p:childTnLst>
                          </p:cTn>
                        </p:par>
                        <p:par>
                          <p:cTn id="52" fill="hold">
                            <p:stCondLst>
                              <p:cond delay="5500"/>
                            </p:stCondLst>
                            <p:childTnLst>
                              <p:par>
                                <p:cTn id="53" presetID="64" presetClass="path" presetSubtype="0" accel="50000" decel="50000" autoRev="1" fill="hold" nodeType="afterEffect">
                                  <p:stCondLst>
                                    <p:cond delay="0"/>
                                  </p:stCondLst>
                                  <p:childTnLst>
                                    <p:animMotion origin="layout" path="M -3.36285E-6 -3.7037E-7 L -3.36285E-6 -0.1375 " pathEditMode="relative" rAng="0" ptsTypes="AA">
                                      <p:cBhvr>
                                        <p:cTn id="54" dur="2000" fill="hold"/>
                                        <p:tgtEl>
                                          <p:spTgt spid="27"/>
                                        </p:tgtEl>
                                        <p:attrNameLst>
                                          <p:attrName>ppt_x</p:attrName>
                                          <p:attrName>ppt_y</p:attrName>
                                        </p:attrNameLst>
                                      </p:cBhvr>
                                      <p:rCtr x="0" y="-6875"/>
                                    </p:animMotion>
                                  </p:childTnLst>
                                </p:cTn>
                              </p:par>
                            </p:childTnLst>
                          </p:cTn>
                        </p:par>
                        <p:par>
                          <p:cTn id="55" fill="hold">
                            <p:stCondLst>
                              <p:cond delay="9500"/>
                            </p:stCondLst>
                            <p:childTnLst>
                              <p:par>
                                <p:cTn id="56" presetID="42" presetClass="path" presetSubtype="0" accel="50000" decel="50000" fill="hold" nodeType="afterEffect">
                                  <p:stCondLst>
                                    <p:cond delay="0"/>
                                  </p:stCondLst>
                                  <p:childTnLst>
                                    <p:animMotion origin="layout" path="M 0.32616 2.22222E-6 L 0.40614 2.22222E-6 " pathEditMode="relative" rAng="0" ptsTypes="AA">
                                      <p:cBhvr>
                                        <p:cTn id="57" dur="2000" fill="hold"/>
                                        <p:tgtEl>
                                          <p:spTgt spid="32"/>
                                        </p:tgtEl>
                                        <p:attrNameLst>
                                          <p:attrName>ppt_x</p:attrName>
                                          <p:attrName>ppt_y</p:attrName>
                                        </p:attrNameLst>
                                      </p:cBhvr>
                                      <p:rCtr x="3999" y="0"/>
                                    </p:animMotion>
                                  </p:childTnLst>
                                </p:cTn>
                              </p:par>
                              <p:par>
                                <p:cTn id="58" presetID="42" presetClass="path" presetSubtype="0" accel="50000" decel="50000" fill="hold" nodeType="withEffect">
                                  <p:stCondLst>
                                    <p:cond delay="0"/>
                                  </p:stCondLst>
                                  <p:childTnLst>
                                    <p:animMotion origin="layout" path="M 0.33112 -4.07407E-6 L 0.40615 -4.07407E-6 " pathEditMode="relative" rAng="0" ptsTypes="AA">
                                      <p:cBhvr>
                                        <p:cTn id="59" dur="2000" fill="hold"/>
                                        <p:tgtEl>
                                          <p:spTgt spid="31"/>
                                        </p:tgtEl>
                                        <p:attrNameLst>
                                          <p:attrName>ppt_x</p:attrName>
                                          <p:attrName>ppt_y</p:attrName>
                                        </p:attrNameLst>
                                      </p:cBhvr>
                                      <p:rCtr x="3751" y="0"/>
                                    </p:animMotion>
                                  </p:childTnLst>
                                </p:cTn>
                              </p:par>
                              <p:par>
                                <p:cTn id="60" presetID="10" presetClass="exit" presetSubtype="0" fill="hold" nodeType="withEffect">
                                  <p:stCondLst>
                                    <p:cond delay="0"/>
                                  </p:stCondLst>
                                  <p:childTnLst>
                                    <p:animEffect transition="out" filter="fade">
                                      <p:cBhvr>
                                        <p:cTn id="61" dur="500"/>
                                        <p:tgtEl>
                                          <p:spTgt spid="27"/>
                                        </p:tgtEl>
                                      </p:cBhvr>
                                    </p:animEffect>
                                    <p:set>
                                      <p:cBhvr>
                                        <p:cTn id="62" dur="1" fill="hold">
                                          <p:stCondLst>
                                            <p:cond delay="499"/>
                                          </p:stCondLst>
                                        </p:cTn>
                                        <p:tgtEl>
                                          <p:spTgt spid="27"/>
                                        </p:tgtEl>
                                        <p:attrNameLst>
                                          <p:attrName>style.visibility</p:attrName>
                                        </p:attrNameLst>
                                      </p:cBhvr>
                                      <p:to>
                                        <p:strVal val="hidden"/>
                                      </p:to>
                                    </p:set>
                                  </p:childTnLst>
                                </p:cTn>
                              </p:par>
                            </p:childTnLst>
                          </p:cTn>
                        </p:par>
                        <p:par>
                          <p:cTn id="63" fill="hold">
                            <p:stCondLst>
                              <p:cond delay="11500"/>
                            </p:stCondLst>
                            <p:childTnLst>
                              <p:par>
                                <p:cTn id="64" presetID="10" presetClass="exit" presetSubtype="0" fill="hold" grpId="1" nodeType="afterEffect">
                                  <p:stCondLst>
                                    <p:cond delay="0"/>
                                  </p:stCondLst>
                                  <p:childTnLst>
                                    <p:animEffect transition="out" filter="fade">
                                      <p:cBhvr>
                                        <p:cTn id="65" dur="500"/>
                                        <p:tgtEl>
                                          <p:spTgt spid="29"/>
                                        </p:tgtEl>
                                      </p:cBhvr>
                                    </p:animEffect>
                                    <p:set>
                                      <p:cBhvr>
                                        <p:cTn id="66" dur="1" fill="hold">
                                          <p:stCondLst>
                                            <p:cond delay="499"/>
                                          </p:stCondLst>
                                        </p:cTn>
                                        <p:tgtEl>
                                          <p:spTgt spid="29"/>
                                        </p:tgtEl>
                                        <p:attrNameLst>
                                          <p:attrName>style.visibility</p:attrName>
                                        </p:attrNameLst>
                                      </p:cBhvr>
                                      <p:to>
                                        <p:strVal val="hidden"/>
                                      </p:to>
                                    </p:set>
                                  </p:childTnLst>
                                </p:cTn>
                              </p:par>
                            </p:childTnLst>
                          </p:cTn>
                        </p:par>
                        <p:par>
                          <p:cTn id="67" fill="hold">
                            <p:stCondLst>
                              <p:cond delay="12000"/>
                            </p:stCondLst>
                            <p:childTnLst>
                              <p:par>
                                <p:cTn id="68" presetID="10" presetClass="entr" presetSubtype="0" fill="hold" grpId="0" nodeType="after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fade">
                                      <p:cBhvr>
                                        <p:cTn id="70" dur="500"/>
                                        <p:tgtEl>
                                          <p:spTgt spid="28"/>
                                        </p:tgtEl>
                                      </p:cBhvr>
                                    </p:animEffect>
                                  </p:childTnLst>
                                </p:cTn>
                              </p:par>
                              <p:par>
                                <p:cTn id="71" presetID="10" presetClass="entr" presetSubtype="0" fill="hold" nodeType="with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fade">
                                      <p:cBhvr>
                                        <p:cTn id="73" dur="500"/>
                                        <p:tgtEl>
                                          <p:spTgt spid="32"/>
                                        </p:tgtEl>
                                      </p:cBhvr>
                                    </p:animEffect>
                                  </p:childTnLst>
                                </p:cTn>
                              </p:par>
                            </p:childTnLst>
                          </p:cTn>
                        </p:par>
                        <p:par>
                          <p:cTn id="74" fill="hold">
                            <p:stCondLst>
                              <p:cond delay="12500"/>
                            </p:stCondLst>
                            <p:childTnLst>
                              <p:par>
                                <p:cTn id="75" presetID="42" presetClass="path" presetSubtype="0" accel="50000" decel="50000" fill="hold" nodeType="afterEffect">
                                  <p:stCondLst>
                                    <p:cond delay="0"/>
                                  </p:stCondLst>
                                  <p:childTnLst>
                                    <p:animMotion origin="layout" path="M 0.40614 2.22222E-6 L 0.65442 2.22222E-6 " pathEditMode="relative" rAng="0" ptsTypes="AA">
                                      <p:cBhvr>
                                        <p:cTn id="76" dur="2000" fill="hold"/>
                                        <p:tgtEl>
                                          <p:spTgt spid="32"/>
                                        </p:tgtEl>
                                        <p:attrNameLst>
                                          <p:attrName>ppt_x</p:attrName>
                                          <p:attrName>ppt_y</p:attrName>
                                        </p:attrNameLst>
                                      </p:cBhvr>
                                      <p:rCtr x="12414" y="0"/>
                                    </p:animMotion>
                                  </p:childTnLst>
                                </p:cTn>
                              </p:par>
                              <p:par>
                                <p:cTn id="77" presetID="42" presetClass="path" presetSubtype="0" accel="50000" decel="50000" fill="hold" nodeType="withEffect">
                                  <p:stCondLst>
                                    <p:cond delay="0"/>
                                  </p:stCondLst>
                                  <p:childTnLst>
                                    <p:animMotion origin="layout" path="M 0.40615 -4.07407E-6 L 0.65078 -4.07407E-6 " pathEditMode="relative" rAng="0" ptsTypes="AA">
                                      <p:cBhvr>
                                        <p:cTn id="78" dur="2000" fill="hold"/>
                                        <p:tgtEl>
                                          <p:spTgt spid="31"/>
                                        </p:tgtEl>
                                        <p:attrNameLst>
                                          <p:attrName>ppt_x</p:attrName>
                                          <p:attrName>ppt_y</p:attrName>
                                        </p:attrNameLst>
                                      </p:cBhvr>
                                      <p:rCtr x="12231" y="0"/>
                                    </p:animMotion>
                                  </p:childTnLst>
                                </p:cTn>
                              </p:par>
                              <p:par>
                                <p:cTn id="79" presetID="10" presetClass="exit" presetSubtype="0" fill="hold" grpId="1" nodeType="withEffect">
                                  <p:stCondLst>
                                    <p:cond delay="0"/>
                                  </p:stCondLst>
                                  <p:childTnLst>
                                    <p:animEffect transition="out" filter="fade">
                                      <p:cBhvr>
                                        <p:cTn id="80" dur="500"/>
                                        <p:tgtEl>
                                          <p:spTgt spid="28"/>
                                        </p:tgtEl>
                                      </p:cBhvr>
                                    </p:animEffect>
                                    <p:set>
                                      <p:cBhvr>
                                        <p:cTn id="81" dur="1" fill="hold">
                                          <p:stCondLst>
                                            <p:cond delay="499"/>
                                          </p:stCondLst>
                                        </p:cTn>
                                        <p:tgtEl>
                                          <p:spTgt spid="28"/>
                                        </p:tgtEl>
                                        <p:attrNameLst>
                                          <p:attrName>style.visibility</p:attrName>
                                        </p:attrNameLst>
                                      </p:cBhvr>
                                      <p:to>
                                        <p:strVal val="hidden"/>
                                      </p:to>
                                    </p:set>
                                  </p:childTnLst>
                                </p:cTn>
                              </p:par>
                            </p:childTnLst>
                          </p:cTn>
                        </p:par>
                      </p:childTnLst>
                    </p:cTn>
                  </p:par>
                  <p:par>
                    <p:cTn id="82" fill="hold">
                      <p:stCondLst>
                        <p:cond delay="indefinite"/>
                      </p:stCondLst>
                      <p:childTnLst>
                        <p:par>
                          <p:cTn id="83" fill="hold">
                            <p:stCondLst>
                              <p:cond delay="0"/>
                            </p:stCondLst>
                            <p:childTnLst>
                              <p:par>
                                <p:cTn id="84" presetID="63" presetClass="path" presetSubtype="0" accel="50000" decel="50000" fill="hold" nodeType="clickEffect">
                                  <p:stCondLst>
                                    <p:cond delay="0"/>
                                  </p:stCondLst>
                                  <p:childTnLst>
                                    <p:animMotion origin="layout" path="M 4.45747E-6 4.07407E-6 L -0.45396 4.07407E-6 " pathEditMode="relative" rAng="0" ptsTypes="AA">
                                      <p:cBhvr>
                                        <p:cTn id="85" dur="2000" fill="hold"/>
                                        <p:tgtEl>
                                          <p:spTgt spid="21"/>
                                        </p:tgtEl>
                                        <p:attrNameLst>
                                          <p:attrName>ppt_x</p:attrName>
                                          <p:attrName>ppt_y</p:attrName>
                                        </p:attrNameLst>
                                      </p:cBhvr>
                                      <p:rCtr x="-2270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5" grpId="0"/>
      <p:bldP spid="26" grpId="0"/>
      <p:bldP spid="28" grpId="0"/>
      <p:bldP spid="28" grpId="1"/>
      <p:bldP spid="29" grpId="0"/>
      <p:bldP spid="29" grpId="1"/>
      <p:bldP spid="30" grpId="0"/>
      <p:bldP spid="30" grpId="1"/>
    </p:bld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Configuring the HTTPS Inspection Policy</a:t>
            </a:r>
            <a:endParaRPr lang="en-US" dirty="0"/>
          </a:p>
        </p:txBody>
      </p:sp>
      <p:sp>
        <p:nvSpPr>
          <p:cNvPr id="3" name="Content Placeholder 2"/>
          <p:cNvSpPr>
            <a:spLocks noGrp="1"/>
          </p:cNvSpPr>
          <p:nvPr>
            <p:ph idx="1"/>
          </p:nvPr>
        </p:nvSpPr>
        <p:spPr/>
        <p:txBody>
          <a:bodyPr/>
          <a:lstStyle/>
          <a:p>
            <a:r>
              <a:rPr lang="en-US"/>
              <a:t>Configure HTTPS Inspection</a:t>
            </a:r>
            <a:endParaRPr lang="en-US" dirty="0"/>
          </a:p>
        </p:txBody>
      </p:sp>
      <p:sp>
        <p:nvSpPr>
          <p:cNvPr id="7" name="Date Placeholder 6" hidden="1"/>
          <p:cNvSpPr>
            <a:spLocks noGrp="1"/>
          </p:cNvSpPr>
          <p:nvPr>
            <p:ph type="dt" sz="quarter" idx="11"/>
          </p:nvPr>
        </p:nvSpPr>
        <p:spPr/>
        <p:txBody>
          <a:bodyPr/>
          <a:lstStyle/>
          <a:p>
            <a:endParaRPr lang="en-US"/>
          </a:p>
        </p:txBody>
      </p:sp>
      <p:pic>
        <p:nvPicPr>
          <p:cNvPr id="3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6254" y="1750136"/>
            <a:ext cx="6057900" cy="453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ounded Rectangle 4"/>
          <p:cNvSpPr/>
          <p:nvPr/>
        </p:nvSpPr>
        <p:spPr bwMode="auto">
          <a:xfrm>
            <a:off x="4895204" y="5199798"/>
            <a:ext cx="2099960" cy="409433"/>
          </a:xfrm>
          <a:prstGeom prst="roundRect">
            <a:avLst/>
          </a:prstGeom>
          <a:noFill/>
          <a:ln w="28575" algn="ctr">
            <a:solidFill>
              <a:srgbClr val="E45785"/>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6" name="TextBox 5"/>
          <p:cNvSpPr txBox="1"/>
          <p:nvPr/>
        </p:nvSpPr>
        <p:spPr bwMode="auto">
          <a:xfrm>
            <a:off x="4716931" y="5663062"/>
            <a:ext cx="5444515" cy="620974"/>
          </a:xfrm>
          <a:prstGeom prst="rect">
            <a:avLst/>
          </a:prstGeom>
          <a:solidFill>
            <a:schemeClr val="tx1">
              <a:lumMod val="20000"/>
              <a:lumOff val="80000"/>
            </a:schemeClr>
          </a:solidFill>
          <a:ln>
            <a:noFill/>
          </a:ln>
          <a:effectLst/>
        </p:spPr>
        <p:txBody>
          <a:bodyPr vert="horz" wrap="none" lIns="121883" tIns="60941" rIns="121883" bIns="60941" numCol="1" rtlCol="0" anchor="ctr" anchorCtr="0" compatLnSpc="1">
            <a:prstTxWarp prst="textNoShape">
              <a:avLst/>
            </a:prstTxWarp>
            <a:noAutofit/>
          </a:bodyPr>
          <a:lstStyle/>
          <a:p>
            <a:pPr algn="ctr"/>
            <a:r>
              <a:rPr lang="en-US" sz="1800" kern="0" dirty="0">
                <a:solidFill>
                  <a:schemeClr val="accent2"/>
                </a:solidFill>
                <a:latin typeface="+mn-lt"/>
              </a:rPr>
              <a:t>You will be redirected to </a:t>
            </a:r>
            <a:r>
              <a:rPr lang="en-US" sz="1800" kern="0" dirty="0" err="1">
                <a:solidFill>
                  <a:schemeClr val="accent2"/>
                </a:solidFill>
                <a:latin typeface="+mn-lt"/>
              </a:rPr>
              <a:t>SmartDashboard</a:t>
            </a:r>
            <a:r>
              <a:rPr lang="en-US" sz="1800" kern="0" dirty="0">
                <a:solidFill>
                  <a:schemeClr val="accent2"/>
                </a:solidFill>
                <a:latin typeface="+mn-lt"/>
              </a:rPr>
              <a:t>.</a:t>
            </a:r>
          </a:p>
        </p:txBody>
      </p:sp>
    </p:spTree>
    <p:extLst>
      <p:ext uri="{BB962C8B-B14F-4D97-AF65-F5344CB8AC3E}">
        <p14:creationId xmlns:p14="http://schemas.microsoft.com/office/powerpoint/2010/main" val="1168904621"/>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 the Server Certificate</a:t>
            </a:r>
          </a:p>
        </p:txBody>
      </p:sp>
      <p:pic>
        <p:nvPicPr>
          <p:cNvPr id="368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0551" y="1953200"/>
            <a:ext cx="6105525"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68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9337" y="4088146"/>
            <a:ext cx="6562725" cy="2257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Content Placeholder 2"/>
          <p:cNvSpPr>
            <a:spLocks noGrp="1"/>
          </p:cNvSpPr>
          <p:nvPr>
            <p:ph idx="1"/>
          </p:nvPr>
        </p:nvSpPr>
        <p:spPr>
          <a:xfrm>
            <a:off x="1532998" y="1189400"/>
            <a:ext cx="8464550" cy="721284"/>
          </a:xfrm>
        </p:spPr>
        <p:txBody>
          <a:bodyPr>
            <a:normAutofit lnSpcReduction="10000"/>
          </a:bodyPr>
          <a:lstStyle/>
          <a:p>
            <a:r>
              <a:rPr lang="en-US" dirty="0"/>
              <a:t>The Certificate and the related private key must be wrapped inside a PKCS#12 container.</a:t>
            </a:r>
          </a:p>
        </p:txBody>
      </p:sp>
      <p:sp>
        <p:nvSpPr>
          <p:cNvPr id="3" name="Date Placeholder 2" hidden="1"/>
          <p:cNvSpPr>
            <a:spLocks noGrp="1"/>
          </p:cNvSpPr>
          <p:nvPr>
            <p:ph type="dt" sz="quarter" idx="11"/>
          </p:nvPr>
        </p:nvSpPr>
        <p:spPr/>
        <p:txBody>
          <a:bodyPr/>
          <a:lstStyle/>
          <a:p>
            <a:endParaRPr lang="en-US"/>
          </a:p>
        </p:txBody>
      </p:sp>
    </p:spTree>
    <p:extLst>
      <p:ext uri="{BB962C8B-B14F-4D97-AF65-F5344CB8AC3E}">
        <p14:creationId xmlns:p14="http://schemas.microsoft.com/office/powerpoint/2010/main" val="127236197"/>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860550" y="0"/>
            <a:ext cx="8041587" cy="914400"/>
          </a:xfrm>
        </p:spPr>
        <p:txBody>
          <a:bodyPr/>
          <a:lstStyle/>
          <a:p>
            <a:r>
              <a:rPr lang="en-US"/>
              <a:t>Configuring the HTTPS Inspection Policy</a:t>
            </a:r>
            <a:endParaRPr lang="en-US" dirty="0"/>
          </a:p>
        </p:txBody>
      </p:sp>
      <p:sp>
        <p:nvSpPr>
          <p:cNvPr id="3" name="Content Placeholder 2"/>
          <p:cNvSpPr>
            <a:spLocks noGrp="1"/>
          </p:cNvSpPr>
          <p:nvPr>
            <p:ph idx="1"/>
          </p:nvPr>
        </p:nvSpPr>
        <p:spPr>
          <a:xfrm>
            <a:off x="1737719" y="914400"/>
            <a:ext cx="8464550" cy="3982226"/>
          </a:xfrm>
        </p:spPr>
        <p:txBody>
          <a:bodyPr>
            <a:normAutofit/>
          </a:bodyPr>
          <a:lstStyle/>
          <a:p>
            <a:pPr>
              <a:buFont typeface="Arial" panose="020B0604020202020204" pitchFamily="34" charset="0"/>
              <a:buChar char="•"/>
            </a:pPr>
            <a:r>
              <a:rPr lang="en-US" dirty="0"/>
              <a:t>Create an outbound rule to bypass traffic</a:t>
            </a:r>
          </a:p>
          <a:p>
            <a:pPr>
              <a:buFont typeface="Arial" panose="020B0604020202020204" pitchFamily="34" charset="0"/>
              <a:buChar char="•"/>
            </a:pPr>
            <a:r>
              <a:rPr lang="en-US" b="1" dirty="0">
                <a:solidFill>
                  <a:schemeClr val="accent2"/>
                </a:solidFill>
              </a:rPr>
              <a:t>Create an inbound rule </a:t>
            </a:r>
            <a:r>
              <a:rPr lang="en-US" dirty="0"/>
              <a:t>to inspect traffic using the servers certificate you have imported before.</a:t>
            </a:r>
            <a:br>
              <a:rPr lang="en-US" dirty="0"/>
            </a:br>
            <a:br>
              <a:rPr lang="en-US" dirty="0"/>
            </a:br>
            <a:br>
              <a:rPr lang="en-US" dirty="0"/>
            </a:br>
            <a:br>
              <a:rPr lang="en-US" dirty="0"/>
            </a:br>
            <a:endParaRPr lang="en-US" dirty="0"/>
          </a:p>
          <a:p>
            <a:pPr lvl="1"/>
            <a:r>
              <a:rPr lang="en-US" dirty="0"/>
              <a:t>The Certificate does appear when You right-click on the </a:t>
            </a:r>
            <a:r>
              <a:rPr lang="en-US" dirty="0">
                <a:solidFill>
                  <a:schemeClr val="accent2"/>
                </a:solidFill>
              </a:rPr>
              <a:t>Certificate</a:t>
            </a:r>
            <a:r>
              <a:rPr lang="en-US" dirty="0"/>
              <a:t> column.</a:t>
            </a:r>
          </a:p>
          <a:p>
            <a:pPr lvl="1"/>
            <a:endParaRPr lang="en-US" dirty="0"/>
          </a:p>
        </p:txBody>
      </p:sp>
      <p:pic>
        <p:nvPicPr>
          <p:cNvPr id="409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60987" y="4021052"/>
            <a:ext cx="1787354" cy="11189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6303" y="5173184"/>
            <a:ext cx="3120499" cy="1107819"/>
          </a:xfrm>
          <a:prstGeom prst="rect">
            <a:avLst/>
          </a:prstGeom>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bwMode="auto">
          <a:xfrm>
            <a:off x="1737719" y="4549565"/>
            <a:ext cx="914400" cy="914400"/>
          </a:xfrm>
          <a:prstGeom prst="rect">
            <a:avLst/>
          </a:prstGeom>
          <a:noFill/>
          <a:ln>
            <a:noFill/>
          </a:ln>
          <a:effectLst/>
        </p:spPr>
        <p:txBody>
          <a:bodyPr vert="horz" wrap="none" lIns="121883" tIns="60941" rIns="121883" bIns="60941" numCol="1" rtlCol="0" anchor="t" anchorCtr="0" compatLnSpc="1">
            <a:prstTxWarp prst="textNoShape">
              <a:avLst/>
            </a:prstTxWarp>
            <a:noAutofit/>
          </a:bodyPr>
          <a:lstStyle/>
          <a:p>
            <a:r>
              <a:rPr lang="en-US" sz="2000" b="1" kern="0" dirty="0">
                <a:solidFill>
                  <a:schemeClr val="accent2"/>
                </a:solidFill>
                <a:latin typeface="+mn-lt"/>
              </a:rPr>
              <a:t>Save / Update Your settings </a:t>
            </a:r>
            <a:r>
              <a:rPr lang="en-US" sz="2000" kern="0" dirty="0">
                <a:latin typeface="+mn-lt"/>
              </a:rPr>
              <a:t>before closing the </a:t>
            </a:r>
            <a:r>
              <a:rPr lang="en-US" sz="2000" kern="0" dirty="0" err="1">
                <a:latin typeface="+mn-lt"/>
              </a:rPr>
              <a:t>SmartDasbhoard</a:t>
            </a:r>
            <a:endParaRPr lang="en-US" sz="2000" kern="0" dirty="0">
              <a:latin typeface="+mn-lt"/>
            </a:endParaRPr>
          </a:p>
        </p:txBody>
      </p:sp>
      <p:pic>
        <p:nvPicPr>
          <p:cNvPr id="4096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0549" y="2169661"/>
            <a:ext cx="8116002" cy="13351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ounded Rectangle 5"/>
          <p:cNvSpPr/>
          <p:nvPr/>
        </p:nvSpPr>
        <p:spPr bwMode="auto">
          <a:xfrm>
            <a:off x="4838818" y="5318532"/>
            <a:ext cx="1856095" cy="741075"/>
          </a:xfrm>
          <a:prstGeom prst="roundRect">
            <a:avLst/>
          </a:prstGeom>
          <a:noFill/>
          <a:ln w="38100" algn="ctr">
            <a:solidFill>
              <a:srgbClr val="E45785"/>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7" name="Date Placeholder 6" hidden="1"/>
          <p:cNvSpPr>
            <a:spLocks noGrp="1"/>
          </p:cNvSpPr>
          <p:nvPr>
            <p:ph type="dt" sz="quarter" idx="11"/>
          </p:nvPr>
        </p:nvSpPr>
        <p:spPr/>
        <p:txBody>
          <a:bodyPr/>
          <a:lstStyle/>
          <a:p>
            <a:endParaRPr lang="en-US"/>
          </a:p>
        </p:txBody>
      </p:sp>
    </p:spTree>
    <p:extLst>
      <p:ext uri="{BB962C8B-B14F-4D97-AF65-F5344CB8AC3E}">
        <p14:creationId xmlns:p14="http://schemas.microsoft.com/office/powerpoint/2010/main" val="3694843612"/>
      </p:ext>
    </p:extLst>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hidden="1"/>
          <p:cNvSpPr>
            <a:spLocks noGrp="1"/>
          </p:cNvSpPr>
          <p:nvPr>
            <p:ph type="dt" sz="quarter" idx="12"/>
          </p:nvPr>
        </p:nvSpPr>
        <p:spPr/>
        <p:txBody>
          <a:bodyPr/>
          <a:lstStyle/>
          <a:p>
            <a:endParaRPr lang="en-US"/>
          </a:p>
        </p:txBody>
      </p:sp>
      <p:sp>
        <p:nvSpPr>
          <p:cNvPr id="2" name="Title 1"/>
          <p:cNvSpPr>
            <a:spLocks noGrp="1"/>
          </p:cNvSpPr>
          <p:nvPr>
            <p:ph type="title"/>
          </p:nvPr>
        </p:nvSpPr>
        <p:spPr/>
        <p:txBody>
          <a:bodyPr/>
          <a:lstStyle/>
          <a:p>
            <a:r>
              <a:rPr lang="en-US" dirty="0"/>
              <a:t>Log example when using Inbound HTTPS Inspection</a:t>
            </a:r>
          </a:p>
        </p:txBody>
      </p:sp>
      <p:pic>
        <p:nvPicPr>
          <p:cNvPr id="378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0550" y="1468991"/>
            <a:ext cx="8146718" cy="1374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78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4227" y="2653588"/>
            <a:ext cx="5086848" cy="384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51471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8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p:txBody>
          <a:bodyPr/>
          <a:lstStyle/>
          <a:p>
            <a:r>
              <a:rPr lang="en-US" dirty="0"/>
              <a:t>CONSTRAINTS AND best practices</a:t>
            </a:r>
          </a:p>
        </p:txBody>
      </p:sp>
      <p:sp>
        <p:nvSpPr>
          <p:cNvPr id="6" name="Text Placeholder 5"/>
          <p:cNvSpPr>
            <a:spLocks noGrp="1"/>
          </p:cNvSpPr>
          <p:nvPr>
            <p:ph type="body" sz="quarter" idx="16"/>
          </p:nvPr>
        </p:nvSpPr>
        <p:spPr/>
        <p:txBody>
          <a:bodyPr>
            <a:normAutofit fontScale="85000" lnSpcReduction="20000"/>
          </a:bodyPr>
          <a:lstStyle/>
          <a:p>
            <a:endParaRPr lang="en-US" dirty="0">
              <a:solidFill>
                <a:schemeClr val="bg1"/>
              </a:solidFill>
            </a:endParaRPr>
          </a:p>
        </p:txBody>
      </p:sp>
      <p:sp>
        <p:nvSpPr>
          <p:cNvPr id="3" name="Footer Placeholder 2"/>
          <p:cNvSpPr>
            <a:spLocks noGrp="1"/>
          </p:cNvSpPr>
          <p:nvPr>
            <p:ph type="ftr" sz="quarter" idx="3"/>
          </p:nvPr>
        </p:nvSpPr>
        <p:spPr/>
        <p:txBody>
          <a:bodyPr/>
          <a:lstStyle/>
          <a:p>
            <a:r>
              <a:rPr lang="en-US" dirty="0"/>
              <a:t>​</a:t>
            </a:r>
          </a:p>
        </p:txBody>
      </p:sp>
      <p:sp>
        <p:nvSpPr>
          <p:cNvPr id="2" name="Date Placeholder 1" hidden="1"/>
          <p:cNvSpPr>
            <a:spLocks noGrp="1"/>
          </p:cNvSpPr>
          <p:nvPr>
            <p:ph type="dt" sz="quarter" idx="17"/>
          </p:nvPr>
        </p:nvSpPr>
        <p:spPr/>
        <p:txBody>
          <a:bodyPr/>
          <a:lstStyle/>
          <a:p>
            <a:endParaRPr lang="en-US"/>
          </a:p>
        </p:txBody>
      </p:sp>
      <p:pic>
        <p:nvPicPr>
          <p:cNvPr id="7" name="Picture 6">
            <a:extLst>
              <a:ext uri="{FF2B5EF4-FFF2-40B4-BE49-F238E27FC236}">
                <a16:creationId xmlns:a16="http://schemas.microsoft.com/office/drawing/2014/main" id="{4F968F5A-72ED-8540-BF8D-4F2105CB423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24386" y="5797762"/>
            <a:ext cx="2539191" cy="707821"/>
          </a:xfrm>
          <a:prstGeom prst="rect">
            <a:avLst/>
          </a:prstGeom>
        </p:spPr>
      </p:pic>
    </p:spTree>
    <p:extLst>
      <p:ext uri="{BB962C8B-B14F-4D97-AF65-F5344CB8AC3E}">
        <p14:creationId xmlns:p14="http://schemas.microsoft.com/office/powerpoint/2010/main" val="1725453258"/>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72" name="Content Placeholder 71"/>
          <p:cNvSpPr>
            <a:spLocks noGrp="1"/>
          </p:cNvSpPr>
          <p:nvPr>
            <p:ph sz="quarter" idx="11"/>
          </p:nvPr>
        </p:nvSpPr>
        <p:spPr>
          <a:xfrm>
            <a:off x="429173" y="1110731"/>
            <a:ext cx="11000914" cy="4676140"/>
          </a:xfrm>
        </p:spPr>
        <p:txBody>
          <a:bodyPr/>
          <a:lstStyle/>
          <a:p>
            <a:r>
              <a:rPr lang="en-US" dirty="0"/>
              <a:t>By enabling HTTPS Inspection, the Security Gateway will inspect the encrypted parts of the HTTPS traffic.</a:t>
            </a:r>
          </a:p>
          <a:p>
            <a:r>
              <a:rPr lang="en-US" dirty="0"/>
              <a:t>The inspection will be performed by all the software blades that support HTTPS Inspection:</a:t>
            </a:r>
          </a:p>
          <a:p>
            <a:pPr marL="347472" lvl="1" indent="0">
              <a:spcBef>
                <a:spcPts val="600"/>
              </a:spcBef>
              <a:buNone/>
            </a:pPr>
            <a:r>
              <a:rPr lang="en-US" dirty="0"/>
              <a:t>Application Control</a:t>
            </a:r>
          </a:p>
          <a:p>
            <a:pPr marL="347472" lvl="1" indent="0">
              <a:spcBef>
                <a:spcPts val="600"/>
              </a:spcBef>
              <a:buNone/>
            </a:pPr>
            <a:r>
              <a:rPr lang="en-US" dirty="0"/>
              <a:t>URL Filtering</a:t>
            </a:r>
          </a:p>
          <a:p>
            <a:pPr marL="347472" lvl="1" indent="0">
              <a:spcBef>
                <a:spcPts val="600"/>
              </a:spcBef>
              <a:buNone/>
            </a:pPr>
            <a:r>
              <a:rPr lang="en-US" dirty="0"/>
              <a:t>IPS</a:t>
            </a:r>
          </a:p>
          <a:p>
            <a:pPr marL="347472" lvl="1" indent="0">
              <a:spcBef>
                <a:spcPts val="600"/>
              </a:spcBef>
              <a:buNone/>
            </a:pPr>
            <a:r>
              <a:rPr lang="en-US" dirty="0"/>
              <a:t>Data Loss Prevention (DLP)</a:t>
            </a:r>
          </a:p>
          <a:p>
            <a:pPr marL="347472" lvl="1" indent="0">
              <a:spcBef>
                <a:spcPts val="600"/>
              </a:spcBef>
              <a:buNone/>
            </a:pPr>
            <a:r>
              <a:rPr lang="en-US" dirty="0"/>
              <a:t>Anti-Virus</a:t>
            </a:r>
          </a:p>
          <a:p>
            <a:pPr marL="347472" lvl="1" indent="0">
              <a:spcBef>
                <a:spcPts val="600"/>
              </a:spcBef>
              <a:buNone/>
            </a:pPr>
            <a:r>
              <a:rPr lang="en-US" dirty="0"/>
              <a:t>Anti-Bot</a:t>
            </a:r>
          </a:p>
          <a:p>
            <a:pPr marL="347472" lvl="1" indent="0">
              <a:spcBef>
                <a:spcPts val="600"/>
              </a:spcBef>
              <a:buNone/>
            </a:pPr>
            <a:r>
              <a:rPr lang="en-US" dirty="0"/>
              <a:t>Threat Emulation</a:t>
            </a:r>
          </a:p>
          <a:p>
            <a:pPr marL="347472" lvl="1" indent="0">
              <a:spcBef>
                <a:spcPts val="600"/>
              </a:spcBef>
              <a:buNone/>
            </a:pPr>
            <a:r>
              <a:rPr lang="en-US" dirty="0"/>
              <a:t>Content Awareness</a:t>
            </a:r>
          </a:p>
          <a:p>
            <a:pPr marL="0" indent="0">
              <a:buNone/>
            </a:pPr>
            <a:br>
              <a:rPr lang="en-US" dirty="0"/>
            </a:br>
            <a:endParaRPr lang="en-US" dirty="0"/>
          </a:p>
          <a:p>
            <a:endParaRPr lang="en-US" dirty="0"/>
          </a:p>
          <a:p>
            <a:endParaRPr lang="en-US" dirty="0"/>
          </a:p>
        </p:txBody>
      </p:sp>
      <p:sp>
        <p:nvSpPr>
          <p:cNvPr id="71" name="Title 70"/>
          <p:cNvSpPr>
            <a:spLocks noGrp="1"/>
          </p:cNvSpPr>
          <p:nvPr>
            <p:ph type="title"/>
          </p:nvPr>
        </p:nvSpPr>
        <p:spPr/>
        <p:txBody>
          <a:bodyPr/>
          <a:lstStyle/>
          <a:p>
            <a:r>
              <a:rPr lang="en-US" dirty="0"/>
              <a:t>TLS Inspection Overview &amp; Background</a:t>
            </a:r>
          </a:p>
        </p:txBody>
      </p:sp>
      <p:sp>
        <p:nvSpPr>
          <p:cNvPr id="3" name="Footer Placeholder 2" hidden="1"/>
          <p:cNvSpPr>
            <a:spLocks noGrp="1"/>
          </p:cNvSpPr>
          <p:nvPr>
            <p:ph type="ftr" sz="quarter" idx="10"/>
          </p:nvPr>
        </p:nvSpPr>
        <p:spPr/>
        <p:txBody>
          <a:bodyPr/>
          <a:lstStyle/>
          <a:p>
            <a:r>
              <a:rPr lang="en-US"/>
              <a:t> [Internal Use] for Check Point employees​</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2606" y="3326337"/>
            <a:ext cx="3755798" cy="2587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8589414"/>
      </p:ext>
    </p:extLst>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hidden="1"/>
          <p:cNvSpPr>
            <a:spLocks noGrp="1"/>
          </p:cNvSpPr>
          <p:nvPr>
            <p:ph type="dt" sz="quarter" idx="12"/>
          </p:nvPr>
        </p:nvSpPr>
        <p:spPr/>
        <p:txBody>
          <a:bodyPr/>
          <a:lstStyle/>
          <a:p>
            <a:endParaRPr lang="en-US"/>
          </a:p>
        </p:txBody>
      </p:sp>
      <p:sp>
        <p:nvSpPr>
          <p:cNvPr id="4" name="Content Placeholder 3"/>
          <p:cNvSpPr>
            <a:spLocks noGrp="1"/>
          </p:cNvSpPr>
          <p:nvPr>
            <p:ph sz="quarter" idx="11"/>
          </p:nvPr>
        </p:nvSpPr>
        <p:spPr/>
        <p:txBody>
          <a:bodyPr>
            <a:normAutofit fontScale="92500" lnSpcReduction="20000"/>
          </a:bodyPr>
          <a:lstStyle/>
          <a:p>
            <a:r>
              <a:rPr lang="en-US" dirty="0"/>
              <a:t>Inbound, Outbound or both?</a:t>
            </a:r>
          </a:p>
          <a:p>
            <a:r>
              <a:rPr lang="en-US" dirty="0"/>
              <a:t>Gradual approach: </a:t>
            </a:r>
          </a:p>
          <a:p>
            <a:pPr lvl="1"/>
            <a:r>
              <a:rPr lang="en-US" dirty="0"/>
              <a:t>Clearly defined limited case</a:t>
            </a:r>
          </a:p>
          <a:p>
            <a:pPr lvl="1"/>
            <a:r>
              <a:rPr lang="en-US" dirty="0"/>
              <a:t>From a single GW to multiple</a:t>
            </a:r>
          </a:p>
          <a:p>
            <a:pPr lvl="1"/>
            <a:r>
              <a:rPr lang="en-US" dirty="0"/>
              <a:t>From a single subnet to more</a:t>
            </a:r>
          </a:p>
          <a:p>
            <a:r>
              <a:rPr lang="en-US" dirty="0"/>
              <a:t>Always follow documentation!	</a:t>
            </a:r>
          </a:p>
          <a:p>
            <a:pPr lvl="1"/>
            <a:r>
              <a:rPr lang="en-US" dirty="0"/>
              <a:t>sk108757 </a:t>
            </a:r>
            <a:r>
              <a:rPr lang="en-US" dirty="0" err="1"/>
              <a:t>httpsi</a:t>
            </a:r>
            <a:r>
              <a:rPr lang="en-US" dirty="0"/>
              <a:t> performance impact</a:t>
            </a:r>
          </a:p>
          <a:p>
            <a:pPr lvl="1"/>
            <a:r>
              <a:rPr lang="en-US" dirty="0"/>
              <a:t>sk108202 </a:t>
            </a:r>
            <a:r>
              <a:rPr lang="en-US" dirty="0" err="1"/>
              <a:t>httpsi</a:t>
            </a:r>
            <a:r>
              <a:rPr lang="en-US" dirty="0"/>
              <a:t> best practices</a:t>
            </a:r>
          </a:p>
          <a:p>
            <a:pPr lvl="1"/>
            <a:r>
              <a:rPr lang="en-US" dirty="0"/>
              <a:t>sk112214 apps using cert pinning, etc.</a:t>
            </a:r>
          </a:p>
          <a:p>
            <a:pPr lvl="1"/>
            <a:r>
              <a:rPr lang="en-US" dirty="0"/>
              <a:t>sk65123 </a:t>
            </a:r>
            <a:r>
              <a:rPr lang="en-US" dirty="0" err="1"/>
              <a:t>httpsi</a:t>
            </a:r>
            <a:r>
              <a:rPr lang="en-US" dirty="0"/>
              <a:t> FAQ</a:t>
            </a:r>
          </a:p>
          <a:p>
            <a:pPr lvl="1"/>
            <a:r>
              <a:rPr lang="en-US" dirty="0"/>
              <a:t>sk167052 User Space Firewall (USFW) support in R80.30 3.10 and higher</a:t>
            </a:r>
          </a:p>
          <a:p>
            <a:pPr lvl="1"/>
            <a:r>
              <a:rPr lang="en-US" dirty="0"/>
              <a:t>Threat Prevention Guide</a:t>
            </a:r>
          </a:p>
          <a:p>
            <a:endParaRPr lang="en-US" dirty="0"/>
          </a:p>
        </p:txBody>
      </p:sp>
      <p:sp>
        <p:nvSpPr>
          <p:cNvPr id="2" name="Title 1"/>
          <p:cNvSpPr>
            <a:spLocks noGrp="1"/>
          </p:cNvSpPr>
          <p:nvPr>
            <p:ph type="title"/>
          </p:nvPr>
        </p:nvSpPr>
        <p:spPr/>
        <p:txBody>
          <a:bodyPr/>
          <a:lstStyle/>
          <a:p>
            <a:r>
              <a:rPr lang="en-US" dirty="0"/>
              <a:t>HTTPS Inspection Best Practices – General Guidance</a:t>
            </a:r>
            <a:br>
              <a:rPr lang="en-US" dirty="0"/>
            </a:br>
            <a:endParaRPr lang="en-US" dirty="0"/>
          </a:p>
        </p:txBody>
      </p:sp>
    </p:spTree>
    <p:extLst>
      <p:ext uri="{BB962C8B-B14F-4D97-AF65-F5344CB8AC3E}">
        <p14:creationId xmlns:p14="http://schemas.microsoft.com/office/powerpoint/2010/main" val="1531304019"/>
      </p:ext>
    </p:extLst>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hidden="1"/>
          <p:cNvSpPr>
            <a:spLocks noGrp="1"/>
          </p:cNvSpPr>
          <p:nvPr>
            <p:ph type="dt" sz="quarter" idx="12"/>
          </p:nvPr>
        </p:nvSpPr>
        <p:spPr/>
        <p:txBody>
          <a:bodyPr/>
          <a:lstStyle/>
          <a:p>
            <a:endParaRPr lang="en-US"/>
          </a:p>
        </p:txBody>
      </p:sp>
      <p:sp>
        <p:nvSpPr>
          <p:cNvPr id="4" name="Content Placeholder 3"/>
          <p:cNvSpPr>
            <a:spLocks noGrp="1"/>
          </p:cNvSpPr>
          <p:nvPr>
            <p:ph sz="quarter" idx="11"/>
          </p:nvPr>
        </p:nvSpPr>
        <p:spPr/>
        <p:txBody>
          <a:bodyPr>
            <a:normAutofit/>
          </a:bodyPr>
          <a:lstStyle/>
          <a:p>
            <a:r>
              <a:rPr lang="en-US" dirty="0"/>
              <a:t>Inbound Inspection</a:t>
            </a:r>
          </a:p>
          <a:p>
            <a:pPr lvl="1"/>
            <a:r>
              <a:rPr lang="en-US" dirty="0"/>
              <a:t>Some browser do full chain validation</a:t>
            </a:r>
          </a:p>
          <a:p>
            <a:pPr lvl="1"/>
            <a:r>
              <a:rPr lang="en-US" dirty="0"/>
              <a:t>Include all intermediate CAs of the chain in *p12 file</a:t>
            </a:r>
          </a:p>
          <a:p>
            <a:r>
              <a:rPr lang="en-US" dirty="0"/>
              <a:t>Outbound Inspection</a:t>
            </a:r>
          </a:p>
          <a:p>
            <a:pPr lvl="1"/>
            <a:r>
              <a:rPr lang="en-US" dirty="0"/>
              <a:t>GW should sign certificates as a CA</a:t>
            </a:r>
          </a:p>
          <a:p>
            <a:pPr lvl="1"/>
            <a:r>
              <a:rPr lang="en-US" dirty="0"/>
              <a:t>When importing an external certificate in </a:t>
            </a:r>
            <a:r>
              <a:rPr lang="en-US" dirty="0" err="1"/>
              <a:t>SmartDashboard</a:t>
            </a:r>
            <a:r>
              <a:rPr lang="en-US" dirty="0"/>
              <a:t>, use a </a:t>
            </a:r>
            <a:r>
              <a:rPr lang="en-US" b="1" dirty="0"/>
              <a:t>CA</a:t>
            </a:r>
            <a:r>
              <a:rPr lang="en-US" dirty="0"/>
              <a:t> certificate</a:t>
            </a:r>
          </a:p>
          <a:p>
            <a:r>
              <a:rPr lang="en-US" dirty="0"/>
              <a:t>Make sure all intermediate certificates are signed SHA-256 or higher to avoid “</a:t>
            </a:r>
            <a:r>
              <a:rPr lang="en-US" i="1" dirty="0"/>
              <a:t>The connection is not secure enough</a:t>
            </a:r>
            <a:r>
              <a:rPr lang="en-US" dirty="0"/>
              <a:t>” warning in a browser</a:t>
            </a:r>
          </a:p>
          <a:p>
            <a:endParaRPr lang="en-US" dirty="0"/>
          </a:p>
        </p:txBody>
      </p:sp>
      <p:sp>
        <p:nvSpPr>
          <p:cNvPr id="2" name="Title 1"/>
          <p:cNvSpPr>
            <a:spLocks noGrp="1"/>
          </p:cNvSpPr>
          <p:nvPr>
            <p:ph type="title"/>
          </p:nvPr>
        </p:nvSpPr>
        <p:spPr/>
        <p:txBody>
          <a:bodyPr/>
          <a:lstStyle/>
          <a:p>
            <a:r>
              <a:rPr lang="en-US" dirty="0"/>
              <a:t>HTTPS Inspection Best Practices - Certificates</a:t>
            </a:r>
            <a:br>
              <a:rPr lang="en-US" dirty="0"/>
            </a:br>
            <a:endParaRPr lang="en-US" dirty="0"/>
          </a:p>
        </p:txBody>
      </p:sp>
    </p:spTree>
    <p:extLst>
      <p:ext uri="{BB962C8B-B14F-4D97-AF65-F5344CB8AC3E}">
        <p14:creationId xmlns:p14="http://schemas.microsoft.com/office/powerpoint/2010/main" val="1458438551"/>
      </p:ext>
    </p:extLst>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hidden="1"/>
          <p:cNvSpPr>
            <a:spLocks noGrp="1"/>
          </p:cNvSpPr>
          <p:nvPr>
            <p:ph type="dt" sz="quarter" idx="12"/>
          </p:nvPr>
        </p:nvSpPr>
        <p:spPr/>
        <p:txBody>
          <a:bodyPr/>
          <a:lstStyle/>
          <a:p>
            <a:endParaRPr lang="en-US"/>
          </a:p>
        </p:txBody>
      </p:sp>
      <p:sp>
        <p:nvSpPr>
          <p:cNvPr id="4" name="Content Placeholder 3"/>
          <p:cNvSpPr>
            <a:spLocks noGrp="1"/>
          </p:cNvSpPr>
          <p:nvPr>
            <p:ph sz="quarter" idx="11"/>
          </p:nvPr>
        </p:nvSpPr>
        <p:spPr/>
        <p:txBody>
          <a:bodyPr>
            <a:normAutofit/>
          </a:bodyPr>
          <a:lstStyle/>
          <a:p>
            <a:pPr algn="l"/>
            <a:r>
              <a:rPr lang="en-US" b="0" i="0" dirty="0">
                <a:effectLst/>
                <a:latin typeface="DIN Pro"/>
              </a:rPr>
              <a:t>Inspecting traffic over QUIC or HTTP/3 is not supported yet.</a:t>
            </a:r>
          </a:p>
          <a:p>
            <a:pPr algn="l"/>
            <a:r>
              <a:rPr lang="en-US" b="0" i="0" dirty="0">
                <a:effectLst/>
                <a:latin typeface="DIN Pro"/>
              </a:rPr>
              <a:t>It is recommended to configure clients to use TLS instead, or reject such traffic to force them to use TLS.</a:t>
            </a:r>
          </a:p>
          <a:p>
            <a:pPr algn="l"/>
            <a:r>
              <a:rPr lang="en-US" dirty="0">
                <a:latin typeface="DIN Pro"/>
              </a:rPr>
              <a:t>See sk111754</a:t>
            </a:r>
            <a:endParaRPr lang="en-US" b="0" i="0" dirty="0">
              <a:effectLst/>
              <a:latin typeface="DIN Pro"/>
            </a:endParaRPr>
          </a:p>
          <a:p>
            <a:endParaRPr lang="en-US" dirty="0"/>
          </a:p>
        </p:txBody>
      </p:sp>
      <p:sp>
        <p:nvSpPr>
          <p:cNvPr id="2" name="Title 1"/>
          <p:cNvSpPr>
            <a:spLocks noGrp="1"/>
          </p:cNvSpPr>
          <p:nvPr>
            <p:ph type="title"/>
          </p:nvPr>
        </p:nvSpPr>
        <p:spPr/>
        <p:txBody>
          <a:bodyPr/>
          <a:lstStyle/>
          <a:p>
            <a:r>
              <a:rPr lang="en-US" dirty="0"/>
              <a:t>HTTPS Inspection Constraints</a:t>
            </a:r>
          </a:p>
        </p:txBody>
      </p:sp>
    </p:spTree>
    <p:extLst>
      <p:ext uri="{BB962C8B-B14F-4D97-AF65-F5344CB8AC3E}">
        <p14:creationId xmlns:p14="http://schemas.microsoft.com/office/powerpoint/2010/main" val="186325822"/>
      </p:ext>
    </p:extLst>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hidden="1"/>
          <p:cNvSpPr>
            <a:spLocks noGrp="1"/>
          </p:cNvSpPr>
          <p:nvPr>
            <p:ph type="dt" sz="quarter" idx="12"/>
          </p:nvPr>
        </p:nvSpPr>
        <p:spPr/>
        <p:txBody>
          <a:bodyPr/>
          <a:lstStyle/>
          <a:p>
            <a:endParaRPr lang="en-US"/>
          </a:p>
        </p:txBody>
      </p:sp>
      <p:sp>
        <p:nvSpPr>
          <p:cNvPr id="4" name="Content Placeholder 3"/>
          <p:cNvSpPr>
            <a:spLocks noGrp="1"/>
          </p:cNvSpPr>
          <p:nvPr>
            <p:ph sz="quarter" idx="11"/>
          </p:nvPr>
        </p:nvSpPr>
        <p:spPr/>
        <p:txBody>
          <a:bodyPr>
            <a:normAutofit lnSpcReduction="10000"/>
          </a:bodyPr>
          <a:lstStyle/>
          <a:p>
            <a:r>
              <a:rPr lang="en-US" dirty="0"/>
              <a:t>Recommended – HTTPS traffic from desktop browsers</a:t>
            </a:r>
          </a:p>
          <a:p>
            <a:r>
              <a:rPr lang="en-US" dirty="0"/>
              <a:t>Bypass rules?</a:t>
            </a:r>
          </a:p>
          <a:p>
            <a:pPr lvl="1"/>
            <a:r>
              <a:rPr lang="en-US" dirty="0"/>
              <a:t>Comply with regulations and laws</a:t>
            </a:r>
          </a:p>
          <a:p>
            <a:pPr lvl="1"/>
            <a:r>
              <a:rPr lang="en-US" dirty="0"/>
              <a:t>Mobile applications that may not be forced to trust GW CA </a:t>
            </a:r>
          </a:p>
          <a:p>
            <a:pPr lvl="1"/>
            <a:r>
              <a:rPr lang="en-US" dirty="0"/>
              <a:t>Certificate pinning and chain pinning (discussed later on)</a:t>
            </a:r>
          </a:p>
          <a:p>
            <a:pPr lvl="1"/>
            <a:r>
              <a:rPr lang="en-US" dirty="0"/>
              <a:t>Non-browser based and/or non-standard TLS might be problematic</a:t>
            </a:r>
          </a:p>
          <a:p>
            <a:r>
              <a:rPr lang="en-US" dirty="0"/>
              <a:t>Multi-Category certificates (Google, </a:t>
            </a:r>
            <a:r>
              <a:rPr lang="en-US" dirty="0" err="1"/>
              <a:t>etc</a:t>
            </a:r>
            <a:r>
              <a:rPr lang="en-US" dirty="0"/>
              <a:t>)</a:t>
            </a:r>
          </a:p>
          <a:p>
            <a:r>
              <a:rPr lang="en-US" dirty="0"/>
              <a:t>Need FQDN or SNI (discussed later) for bypass/inspect decision</a:t>
            </a:r>
          </a:p>
          <a:p>
            <a:r>
              <a:rPr lang="en-US" dirty="0"/>
              <a:t>Update services (such as Microsoft updates) are </a:t>
            </a:r>
            <a:r>
              <a:rPr lang="en-US" i="1" dirty="0"/>
              <a:t>implicitly</a:t>
            </a:r>
            <a:r>
              <a:rPr lang="en-US" dirty="0"/>
              <a:t> bypassed in the HTTPS Inspection rulebase.</a:t>
            </a:r>
          </a:p>
        </p:txBody>
      </p:sp>
      <p:sp>
        <p:nvSpPr>
          <p:cNvPr id="2" name="Title 1"/>
          <p:cNvSpPr>
            <a:spLocks noGrp="1"/>
          </p:cNvSpPr>
          <p:nvPr>
            <p:ph type="title"/>
          </p:nvPr>
        </p:nvSpPr>
        <p:spPr/>
        <p:txBody>
          <a:bodyPr/>
          <a:lstStyle/>
          <a:p>
            <a:r>
              <a:rPr lang="en-US" dirty="0"/>
              <a:t>Building the </a:t>
            </a:r>
            <a:r>
              <a:rPr lang="en-US" dirty="0" err="1"/>
              <a:t>Rulebase</a:t>
            </a:r>
            <a:br>
              <a:rPr lang="en-US" dirty="0"/>
            </a:br>
            <a:endParaRPr lang="en-US" dirty="0"/>
          </a:p>
        </p:txBody>
      </p:sp>
    </p:spTree>
    <p:extLst>
      <p:ext uri="{BB962C8B-B14F-4D97-AF65-F5344CB8AC3E}">
        <p14:creationId xmlns:p14="http://schemas.microsoft.com/office/powerpoint/2010/main" val="1941772348"/>
      </p:ext>
    </p:extLst>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82713AA-708A-2B4A-80B7-FB3E159F7835}"/>
              </a:ext>
            </a:extLst>
          </p:cNvPr>
          <p:cNvSpPr>
            <a:spLocks noGrp="1"/>
          </p:cNvSpPr>
          <p:nvPr>
            <p:ph sz="quarter" idx="11"/>
          </p:nvPr>
        </p:nvSpPr>
        <p:spPr/>
        <p:txBody>
          <a:bodyPr/>
          <a:lstStyle/>
          <a:p>
            <a:r>
              <a:rPr lang="en-US" dirty="0"/>
              <a:t>Gateway must be connected to Internet directly or through proxy</a:t>
            </a:r>
          </a:p>
          <a:p>
            <a:endParaRPr lang="en-US" dirty="0"/>
          </a:p>
          <a:p>
            <a:r>
              <a:rPr lang="en-US" dirty="0"/>
              <a:t>Without Internet connectivity:</a:t>
            </a:r>
          </a:p>
          <a:p>
            <a:pPr lvl="1"/>
            <a:r>
              <a:rPr lang="en-US" dirty="0"/>
              <a:t>CRL fetch and intermediate CA fetch fails</a:t>
            </a:r>
          </a:p>
          <a:p>
            <a:pPr lvl="1"/>
            <a:r>
              <a:rPr lang="en-US" dirty="0"/>
              <a:t>Although decryption works, URL-based categorization fails</a:t>
            </a:r>
          </a:p>
          <a:p>
            <a:pPr lvl="1"/>
            <a:endParaRPr lang="en-US" dirty="0"/>
          </a:p>
          <a:p>
            <a:r>
              <a:rPr lang="en-US" dirty="0"/>
              <a:t>Inspecting on a Bridge interface? Connect to Internet for CRL validation</a:t>
            </a:r>
          </a:p>
        </p:txBody>
      </p:sp>
      <p:sp>
        <p:nvSpPr>
          <p:cNvPr id="3" name="Title 2">
            <a:extLst>
              <a:ext uri="{FF2B5EF4-FFF2-40B4-BE49-F238E27FC236}">
                <a16:creationId xmlns:a16="http://schemas.microsoft.com/office/drawing/2014/main" id="{2472F945-B8E4-8C4D-BC98-6C91E36649BD}"/>
              </a:ext>
            </a:extLst>
          </p:cNvPr>
          <p:cNvSpPr>
            <a:spLocks noGrp="1"/>
          </p:cNvSpPr>
          <p:nvPr>
            <p:ph type="title"/>
          </p:nvPr>
        </p:nvSpPr>
        <p:spPr/>
        <p:txBody>
          <a:bodyPr/>
          <a:lstStyle/>
          <a:p>
            <a:r>
              <a:rPr lang="en-US" dirty="0"/>
              <a:t>Internet connectivity</a:t>
            </a:r>
          </a:p>
        </p:txBody>
      </p:sp>
    </p:spTree>
    <p:extLst>
      <p:ext uri="{BB962C8B-B14F-4D97-AF65-F5344CB8AC3E}">
        <p14:creationId xmlns:p14="http://schemas.microsoft.com/office/powerpoint/2010/main" val="3369466071"/>
      </p:ext>
    </p:extLst>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Certificate Pinning</a:t>
            </a:r>
            <a:endParaRPr lang="en-US" dirty="0"/>
          </a:p>
        </p:txBody>
      </p:sp>
      <p:sp>
        <p:nvSpPr>
          <p:cNvPr id="4" name="Content Placeholder 3"/>
          <p:cNvSpPr>
            <a:spLocks noGrp="1"/>
          </p:cNvSpPr>
          <p:nvPr>
            <p:ph sz="quarter" idx="11"/>
          </p:nvPr>
        </p:nvSpPr>
        <p:spPr/>
        <p:txBody>
          <a:bodyPr/>
          <a:lstStyle/>
          <a:p>
            <a:r>
              <a:rPr lang="en-US" dirty="0"/>
              <a:t>Applications like Dropbox use Certificate Pinning</a:t>
            </a:r>
          </a:p>
          <a:p>
            <a:r>
              <a:rPr lang="en-US" dirty="0">
                <a:hlinkClick r:id="rId3"/>
              </a:rPr>
              <a:t>sk112214</a:t>
            </a:r>
            <a:r>
              <a:rPr lang="en-US" dirty="0"/>
              <a:t> Applications like Dropbox (Windows and Android), OneDrive (Android), LogMeIn (Android) or GoToMeeting (Android) do no longer work, when you enable HTTPS Inspection on the Security Gateway.</a:t>
            </a:r>
          </a:p>
          <a:p>
            <a:r>
              <a:rPr lang="en-US" dirty="0"/>
              <a:t>These applications use Certificate Pinning (</a:t>
            </a:r>
            <a:r>
              <a:rPr lang="en-US" dirty="0">
                <a:hlinkClick r:id="rId4"/>
              </a:rPr>
              <a:t>link to Wikipedia</a:t>
            </a:r>
            <a:r>
              <a:rPr lang="en-US" dirty="0"/>
              <a:t>):</a:t>
            </a:r>
          </a:p>
          <a:p>
            <a:pPr lvl="1"/>
            <a:r>
              <a:rPr lang="en-US" dirty="0"/>
              <a:t>“The HTTPS web server serves a list of public key hashes, and on subsequent connections clients expect that server to use one or more of those public keys in its certificate chain.” </a:t>
            </a:r>
          </a:p>
          <a:p>
            <a:r>
              <a:rPr lang="en-US" dirty="0"/>
              <a:t>The sk112214 is constantly updated</a:t>
            </a:r>
          </a:p>
        </p:txBody>
      </p:sp>
    </p:spTree>
    <p:extLst>
      <p:ext uri="{BB962C8B-B14F-4D97-AF65-F5344CB8AC3E}">
        <p14:creationId xmlns:p14="http://schemas.microsoft.com/office/powerpoint/2010/main" val="3664567001"/>
      </p:ext>
    </p:extLst>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8" name="Content Placeholder 71"/>
          <p:cNvSpPr>
            <a:spLocks noGrp="1"/>
          </p:cNvSpPr>
          <p:nvPr>
            <p:ph sz="quarter" idx="11"/>
          </p:nvPr>
        </p:nvSpPr>
        <p:spPr/>
        <p:txBody>
          <a:bodyPr/>
          <a:lstStyle/>
          <a:p>
            <a:r>
              <a:rPr lang="en-US" dirty="0"/>
              <a:t>HTTPS Inspection creates additional load on Security Gateway's CPU due to these reasons:</a:t>
            </a:r>
          </a:p>
          <a:p>
            <a:pPr lvl="1"/>
            <a:r>
              <a:rPr lang="en-US" dirty="0"/>
              <a:t>TLS termination, encrypt/decrypt and active TCP termination that consume CPU resources </a:t>
            </a:r>
          </a:p>
          <a:p>
            <a:pPr lvl="1"/>
            <a:r>
              <a:rPr lang="en-US" dirty="0"/>
              <a:t>Additional traffic is inspected by the security blades.</a:t>
            </a:r>
          </a:p>
          <a:p>
            <a:r>
              <a:rPr lang="en-US" dirty="0"/>
              <a:t> When enabling HTTPS Inspection in an existing configuration, the CPU utilization on Security Gateway (R77.30/R80.10) is expected to increase</a:t>
            </a:r>
          </a:p>
          <a:p>
            <a:pPr lvl="1"/>
            <a:r>
              <a:rPr lang="en-US" b="1" dirty="0">
                <a:solidFill>
                  <a:srgbClr val="FF0000"/>
                </a:solidFill>
              </a:rPr>
              <a:t>by factor of 1.6 for </a:t>
            </a:r>
            <a:r>
              <a:rPr lang="en-US" b="1" i="1" dirty="0">
                <a:solidFill>
                  <a:srgbClr val="FF0000"/>
                </a:solidFill>
              </a:rPr>
              <a:t>NGTP</a:t>
            </a:r>
            <a:r>
              <a:rPr lang="en-US" b="1" dirty="0">
                <a:solidFill>
                  <a:srgbClr val="FF0000"/>
                </a:solidFill>
              </a:rPr>
              <a:t> configuration</a:t>
            </a:r>
          </a:p>
          <a:p>
            <a:pPr lvl="1"/>
            <a:r>
              <a:rPr lang="en-US" b="1" dirty="0">
                <a:solidFill>
                  <a:srgbClr val="FF0000"/>
                </a:solidFill>
              </a:rPr>
              <a:t>by factor of 2 for </a:t>
            </a:r>
            <a:r>
              <a:rPr lang="en-US" b="1" i="1" dirty="0">
                <a:solidFill>
                  <a:srgbClr val="FF0000"/>
                </a:solidFill>
              </a:rPr>
              <a:t>NGFW</a:t>
            </a:r>
            <a:r>
              <a:rPr lang="en-US" b="1" dirty="0">
                <a:solidFill>
                  <a:srgbClr val="FF0000"/>
                </a:solidFill>
              </a:rPr>
              <a:t> configuration</a:t>
            </a:r>
          </a:p>
          <a:p>
            <a:r>
              <a:rPr lang="en-US" dirty="0"/>
              <a:t>Better performance figures with R80.20 and up</a:t>
            </a:r>
          </a:p>
          <a:p>
            <a:endParaRPr lang="en-US" dirty="0"/>
          </a:p>
          <a:p>
            <a:endParaRPr lang="en-US" dirty="0"/>
          </a:p>
          <a:p>
            <a:endParaRPr lang="en-US" dirty="0"/>
          </a:p>
          <a:p>
            <a:endParaRPr lang="en-US" dirty="0"/>
          </a:p>
        </p:txBody>
      </p:sp>
      <p:sp>
        <p:nvSpPr>
          <p:cNvPr id="44" name="Title 1"/>
          <p:cNvSpPr>
            <a:spLocks noGrp="1"/>
          </p:cNvSpPr>
          <p:nvPr>
            <p:ph type="title"/>
          </p:nvPr>
        </p:nvSpPr>
        <p:spPr/>
        <p:txBody>
          <a:bodyPr/>
          <a:lstStyle/>
          <a:p>
            <a:r>
              <a:rPr lang="en-US" dirty="0"/>
              <a:t>TLS Inspection – Performance</a:t>
            </a:r>
            <a:br>
              <a:rPr lang="en-US" dirty="0"/>
            </a:br>
            <a:br>
              <a:rPr lang="en-US" dirty="0"/>
            </a:br>
            <a:endParaRPr lang="en-US" dirty="0"/>
          </a:p>
        </p:txBody>
      </p:sp>
      <p:sp>
        <p:nvSpPr>
          <p:cNvPr id="3" name="Footer Placeholder 2" hidden="1"/>
          <p:cNvSpPr>
            <a:spLocks noGrp="1"/>
          </p:cNvSpPr>
          <p:nvPr>
            <p:ph type="ftr" sz="quarter" idx="4294967295"/>
          </p:nvPr>
        </p:nvSpPr>
        <p:spPr/>
        <p:txBody>
          <a:bodyPr/>
          <a:lstStyle/>
          <a:p>
            <a:r>
              <a:rPr lang="en-US"/>
              <a:t> [Internal Use] for Check Point employees​</a:t>
            </a:r>
          </a:p>
        </p:txBody>
      </p:sp>
    </p:spTree>
    <p:extLst>
      <p:ext uri="{BB962C8B-B14F-4D97-AF65-F5344CB8AC3E}">
        <p14:creationId xmlns:p14="http://schemas.microsoft.com/office/powerpoint/2010/main" val="758087517"/>
      </p:ext>
    </p:extLst>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hidden="1"/>
          <p:cNvSpPr>
            <a:spLocks noGrp="1"/>
          </p:cNvSpPr>
          <p:nvPr>
            <p:ph type="dt" sz="half" idx="11"/>
          </p:nvPr>
        </p:nvSpPr>
        <p:spPr/>
        <p:txBody>
          <a:bodyPr/>
          <a:lstStyle/>
          <a:p>
            <a:endParaRPr lang="en-US" dirty="0"/>
          </a:p>
        </p:txBody>
      </p:sp>
      <p:sp>
        <p:nvSpPr>
          <p:cNvPr id="20" name="Content Placeholder 19"/>
          <p:cNvSpPr>
            <a:spLocks noGrp="1"/>
          </p:cNvSpPr>
          <p:nvPr>
            <p:ph sz="quarter" idx="12"/>
          </p:nvPr>
        </p:nvSpPr>
        <p:spPr/>
        <p:txBody>
          <a:bodyPr/>
          <a:lstStyle/>
          <a:p>
            <a:r>
              <a:rPr lang="en-US" dirty="0"/>
              <a:t>SNI Support – NG Bypass</a:t>
            </a:r>
          </a:p>
          <a:p>
            <a:r>
              <a:rPr lang="en-US" dirty="0"/>
              <a:t>New Ciphers and Curves</a:t>
            </a:r>
          </a:p>
          <a:p>
            <a:r>
              <a:rPr lang="en-US" dirty="0"/>
              <a:t>Ciphers Configuration Tool</a:t>
            </a:r>
          </a:p>
          <a:p>
            <a:r>
              <a:rPr lang="en-US" dirty="0"/>
              <a:t>Fail Open/Close </a:t>
            </a:r>
          </a:p>
          <a:p>
            <a:pPr>
              <a:buSzPct val="85000"/>
            </a:pPr>
            <a:r>
              <a:rPr lang="en-US" dirty="0">
                <a:solidFill>
                  <a:schemeClr val="tx2">
                    <a:lumMod val="75000"/>
                  </a:schemeClr>
                </a:solidFill>
              </a:rPr>
              <a:t>TLS </a:t>
            </a:r>
            <a:r>
              <a:rPr lang="en-US" dirty="0"/>
              <a:t>I</a:t>
            </a:r>
            <a:r>
              <a:rPr lang="en-US" dirty="0">
                <a:solidFill>
                  <a:schemeClr val="tx2">
                    <a:lumMod val="75000"/>
                  </a:schemeClr>
                </a:solidFill>
              </a:rPr>
              <a:t>nspection Acceleration</a:t>
            </a:r>
          </a:p>
          <a:p>
            <a:r>
              <a:rPr lang="en-US" dirty="0"/>
              <a:t>Hardware Security Module (HSM)</a:t>
            </a:r>
          </a:p>
          <a:p>
            <a:r>
              <a:rPr lang="en-US" dirty="0"/>
              <a:t>Mirror and Decrypt</a:t>
            </a:r>
          </a:p>
          <a:p>
            <a:r>
              <a:rPr lang="en-US" dirty="0"/>
              <a:t>LIGHT TLS - Categorize HTTPS sites</a:t>
            </a:r>
            <a:endParaRPr lang="en-US" dirty="0">
              <a:solidFill>
                <a:schemeClr val="tx2">
                  <a:lumMod val="75000"/>
                </a:schemeClr>
              </a:solidFill>
            </a:endParaRPr>
          </a:p>
          <a:p>
            <a:pPr marL="0" indent="0">
              <a:buNone/>
            </a:pPr>
            <a:endParaRPr lang="en-US" dirty="0">
              <a:solidFill>
                <a:schemeClr val="bg2">
                  <a:lumMod val="50000"/>
                </a:schemeClr>
              </a:solidFill>
            </a:endParaRPr>
          </a:p>
        </p:txBody>
      </p:sp>
      <p:sp>
        <p:nvSpPr>
          <p:cNvPr id="19" name="Title 18"/>
          <p:cNvSpPr>
            <a:spLocks noGrp="1"/>
          </p:cNvSpPr>
          <p:nvPr>
            <p:ph type="title"/>
          </p:nvPr>
        </p:nvSpPr>
        <p:spPr/>
        <p:txBody>
          <a:bodyPr/>
          <a:lstStyle/>
          <a:p>
            <a:r>
              <a:rPr lang="en-US" dirty="0"/>
              <a:t>TLS Inspection Features R80.30+</a:t>
            </a:r>
          </a:p>
        </p:txBody>
      </p:sp>
      <p:sp>
        <p:nvSpPr>
          <p:cNvPr id="2" name="Footer Placeholder 1" hidden="1"/>
          <p:cNvSpPr>
            <a:spLocks noGrp="1"/>
          </p:cNvSpPr>
          <p:nvPr>
            <p:ph type="ftr" sz="quarter" idx="4294967295"/>
          </p:nvPr>
        </p:nvSpPr>
        <p:spPr/>
        <p:txBody>
          <a:bodyPr/>
          <a:lstStyle/>
          <a:p>
            <a:r>
              <a:rPr lang="en-US"/>
              <a:t> [Internal Use] for Check Point employees​</a:t>
            </a:r>
          </a:p>
        </p:txBody>
      </p:sp>
    </p:spTree>
    <p:extLst>
      <p:ext uri="{BB962C8B-B14F-4D97-AF65-F5344CB8AC3E}">
        <p14:creationId xmlns:p14="http://schemas.microsoft.com/office/powerpoint/2010/main" val="1505562256"/>
      </p:ext>
    </p:extLst>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3" name="Footer Placeholder 2" hidden="1"/>
          <p:cNvSpPr>
            <a:spLocks noGrp="1"/>
          </p:cNvSpPr>
          <p:nvPr>
            <p:ph type="ftr" sz="quarter" idx="10"/>
          </p:nvPr>
        </p:nvSpPr>
        <p:spPr/>
        <p:txBody>
          <a:bodyPr/>
          <a:lstStyle/>
          <a:p>
            <a:r>
              <a:rPr lang="en-US"/>
              <a:t> [Internal Use] for Check Point employees​</a:t>
            </a:r>
          </a:p>
        </p:txBody>
      </p:sp>
      <p:sp>
        <p:nvSpPr>
          <p:cNvPr id="44" name="Title 1"/>
          <p:cNvSpPr>
            <a:spLocks noGrp="1"/>
          </p:cNvSpPr>
          <p:nvPr>
            <p:ph type="title"/>
          </p:nvPr>
        </p:nvSpPr>
        <p:spPr>
          <a:xfrm>
            <a:off x="583842" y="460552"/>
            <a:ext cx="9857339" cy="923748"/>
          </a:xfrm>
        </p:spPr>
        <p:txBody>
          <a:bodyPr/>
          <a:lstStyle/>
          <a:p>
            <a:r>
              <a:rPr lang="en-US" dirty="0"/>
              <a:t>SNI Support – Background &amp; Terminology </a:t>
            </a:r>
            <a:br>
              <a:rPr lang="en-US" dirty="0"/>
            </a:br>
            <a:br>
              <a:rPr lang="en-US" dirty="0"/>
            </a:br>
            <a:br>
              <a:rPr lang="en-US" dirty="0"/>
            </a:br>
            <a:br>
              <a:rPr lang="en-US" dirty="0"/>
            </a:br>
            <a:endParaRPr lang="en-US" sz="1800" dirty="0"/>
          </a:p>
        </p:txBody>
      </p:sp>
      <p:sp>
        <p:nvSpPr>
          <p:cNvPr id="8" name="Content Placeholder 71"/>
          <p:cNvSpPr>
            <a:spLocks noGrp="1"/>
          </p:cNvSpPr>
          <p:nvPr>
            <p:ph sz="quarter" idx="11"/>
          </p:nvPr>
        </p:nvSpPr>
        <p:spPr>
          <a:xfrm>
            <a:off x="363858" y="1401018"/>
            <a:ext cx="10625271" cy="4420118"/>
          </a:xfrm>
        </p:spPr>
        <p:txBody>
          <a:bodyPr/>
          <a:lstStyle/>
          <a:p>
            <a:r>
              <a:rPr lang="en-US" dirty="0"/>
              <a:t>Server Name Indication (SNI) is an extension to the TLS Protocol</a:t>
            </a:r>
          </a:p>
          <a:p>
            <a:r>
              <a:rPr lang="en-US" dirty="0"/>
              <a:t>The Client indicates which hostname it is attempting to connect to at the start of the handshaking process</a:t>
            </a:r>
          </a:p>
          <a:p>
            <a:pPr marL="0" indent="0">
              <a:buNone/>
            </a:pPr>
            <a:endParaRPr lang="en-US" dirty="0"/>
          </a:p>
          <a:p>
            <a:endParaRPr lang="en-US" dirty="0"/>
          </a:p>
          <a:p>
            <a:endParaRPr lang="en-US" dirty="0"/>
          </a:p>
        </p:txBody>
      </p:sp>
      <p:pic>
        <p:nvPicPr>
          <p:cNvPr id="9218" name="Picture 2" descr="×ª××¦××ª ×ª××× × ×¢×××¨ âªServer_Name_Indicationâ¬â"/>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1242" y="2950029"/>
            <a:ext cx="5058362" cy="34698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1201262"/>
      </p:ext>
    </p:extLst>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3" name="Footer Placeholder 2" hidden="1"/>
          <p:cNvSpPr>
            <a:spLocks noGrp="1"/>
          </p:cNvSpPr>
          <p:nvPr>
            <p:ph type="ftr" sz="quarter" idx="10"/>
          </p:nvPr>
        </p:nvSpPr>
        <p:spPr/>
        <p:txBody>
          <a:bodyPr/>
          <a:lstStyle/>
          <a:p>
            <a:r>
              <a:rPr lang="en-US"/>
              <a:t> [Internal Use] for Check Point employees​</a:t>
            </a:r>
          </a:p>
        </p:txBody>
      </p:sp>
      <p:sp>
        <p:nvSpPr>
          <p:cNvPr id="44" name="Title 1"/>
          <p:cNvSpPr>
            <a:spLocks noGrp="1"/>
          </p:cNvSpPr>
          <p:nvPr>
            <p:ph type="title"/>
          </p:nvPr>
        </p:nvSpPr>
        <p:spPr>
          <a:xfrm>
            <a:off x="583842" y="460552"/>
            <a:ext cx="9857339" cy="923748"/>
          </a:xfrm>
        </p:spPr>
        <p:txBody>
          <a:bodyPr/>
          <a:lstStyle/>
          <a:p>
            <a:r>
              <a:rPr lang="en-US" dirty="0"/>
              <a:t>SNI Support – Background &amp; Terminology</a:t>
            </a:r>
            <a:br>
              <a:rPr lang="en-US" dirty="0"/>
            </a:br>
            <a:br>
              <a:rPr lang="en-US" dirty="0"/>
            </a:br>
            <a:br>
              <a:rPr lang="en-US" dirty="0"/>
            </a:br>
            <a:br>
              <a:rPr lang="en-US" dirty="0"/>
            </a:br>
            <a:endParaRPr lang="en-US" sz="1800" dirty="0"/>
          </a:p>
        </p:txBody>
      </p:sp>
      <p:sp>
        <p:nvSpPr>
          <p:cNvPr id="8" name="Content Placeholder 71"/>
          <p:cNvSpPr>
            <a:spLocks noGrp="1"/>
          </p:cNvSpPr>
          <p:nvPr>
            <p:ph sz="quarter" idx="11"/>
          </p:nvPr>
        </p:nvSpPr>
        <p:spPr>
          <a:xfrm>
            <a:off x="363858" y="1401018"/>
            <a:ext cx="10625271" cy="4420118"/>
          </a:xfrm>
        </p:spPr>
        <p:txBody>
          <a:bodyPr/>
          <a:lstStyle/>
          <a:p>
            <a:r>
              <a:rPr lang="en-US" dirty="0"/>
              <a:t>This allows a server to present multiple certificates on the same IP address and TCP port number </a:t>
            </a:r>
          </a:p>
          <a:p>
            <a:r>
              <a:rPr lang="en-US" dirty="0"/>
              <a:t>This allows multiple secure (HTTPS) websites to be served by the same IP address</a:t>
            </a:r>
          </a:p>
          <a:p>
            <a:endParaRPr lang="en-US" b="1"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7045" y="3233057"/>
            <a:ext cx="6724875" cy="2877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52029468"/>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237DD66-A1C2-7C48-9DBB-277DFF1EC76E}"/>
              </a:ext>
            </a:extLst>
          </p:cNvPr>
          <p:cNvSpPr>
            <a:spLocks noGrp="1"/>
          </p:cNvSpPr>
          <p:nvPr>
            <p:ph sz="quarter" idx="11"/>
          </p:nvPr>
        </p:nvSpPr>
        <p:spPr/>
        <p:txBody>
          <a:bodyPr/>
          <a:lstStyle/>
          <a:p>
            <a:r>
              <a:rPr lang="en-US" dirty="0"/>
              <a:t>Performance impact</a:t>
            </a:r>
          </a:p>
          <a:p>
            <a:r>
              <a:rPr lang="en-US" dirty="0"/>
              <a:t>Administrative overhead</a:t>
            </a:r>
          </a:p>
          <a:p>
            <a:r>
              <a:rPr lang="en-US" dirty="0"/>
              <a:t>Potential traffic complications, false positive / negative</a:t>
            </a:r>
          </a:p>
          <a:p>
            <a:r>
              <a:rPr lang="en-US" dirty="0"/>
              <a:t>Know your Regulatory and Legal and GRC requirements</a:t>
            </a:r>
          </a:p>
          <a:p>
            <a:r>
              <a:rPr lang="en-US" dirty="0"/>
              <a:t>Layer 8 human layer </a:t>
            </a:r>
          </a:p>
          <a:p>
            <a:r>
              <a:rPr lang="en-US" dirty="0"/>
              <a:t>Separation of duties – limiting access to unencrypted logging</a:t>
            </a:r>
          </a:p>
          <a:p>
            <a:r>
              <a:rPr lang="en-US" dirty="0"/>
              <a:t>Use cases by what to inspect!</a:t>
            </a:r>
          </a:p>
          <a:p>
            <a:endParaRPr lang="en-US" dirty="0"/>
          </a:p>
          <a:p>
            <a:endParaRPr lang="en-US" dirty="0"/>
          </a:p>
        </p:txBody>
      </p:sp>
      <p:sp>
        <p:nvSpPr>
          <p:cNvPr id="3" name="Title 2">
            <a:extLst>
              <a:ext uri="{FF2B5EF4-FFF2-40B4-BE49-F238E27FC236}">
                <a16:creationId xmlns:a16="http://schemas.microsoft.com/office/drawing/2014/main" id="{EC1BCFB4-AA56-8946-952E-82AA02D69AE7}"/>
              </a:ext>
            </a:extLst>
          </p:cNvPr>
          <p:cNvSpPr>
            <a:spLocks noGrp="1"/>
          </p:cNvSpPr>
          <p:nvPr>
            <p:ph type="title"/>
          </p:nvPr>
        </p:nvSpPr>
        <p:spPr/>
        <p:txBody>
          <a:bodyPr/>
          <a:lstStyle/>
          <a:p>
            <a:r>
              <a:rPr lang="en-US" dirty="0"/>
              <a:t>TLS Inspection – what we need to mind</a:t>
            </a:r>
          </a:p>
        </p:txBody>
      </p:sp>
    </p:spTree>
    <p:extLst>
      <p:ext uri="{BB962C8B-B14F-4D97-AF65-F5344CB8AC3E}">
        <p14:creationId xmlns:p14="http://schemas.microsoft.com/office/powerpoint/2010/main" val="1356072703"/>
      </p:ext>
    </p:extLst>
  </p:cSld>
  <p:clrMapOvr>
    <a:masterClrMapping/>
  </p:clrMapOvr>
  <p:transition>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3" name="Footer Placeholder 2" hidden="1"/>
          <p:cNvSpPr>
            <a:spLocks noGrp="1"/>
          </p:cNvSpPr>
          <p:nvPr>
            <p:ph type="ftr" sz="quarter" idx="10"/>
          </p:nvPr>
        </p:nvSpPr>
        <p:spPr/>
        <p:txBody>
          <a:bodyPr/>
          <a:lstStyle/>
          <a:p>
            <a:r>
              <a:rPr lang="en-US"/>
              <a:t> [Internal Use] for Check Point employees​</a:t>
            </a:r>
          </a:p>
        </p:txBody>
      </p:sp>
      <p:sp>
        <p:nvSpPr>
          <p:cNvPr id="44" name="Title 1"/>
          <p:cNvSpPr>
            <a:spLocks noGrp="1"/>
          </p:cNvSpPr>
          <p:nvPr>
            <p:ph type="title"/>
          </p:nvPr>
        </p:nvSpPr>
        <p:spPr>
          <a:xfrm>
            <a:off x="583842" y="460552"/>
            <a:ext cx="9857339" cy="625298"/>
          </a:xfrm>
        </p:spPr>
        <p:txBody>
          <a:bodyPr/>
          <a:lstStyle/>
          <a:p>
            <a:r>
              <a:rPr lang="en-US" dirty="0"/>
              <a:t>SNI Support – Background &amp; Terminology</a:t>
            </a:r>
            <a:br>
              <a:rPr lang="en-US" dirty="0"/>
            </a:br>
            <a:br>
              <a:rPr lang="en-US" dirty="0"/>
            </a:br>
            <a:br>
              <a:rPr lang="en-US" dirty="0"/>
            </a:br>
            <a:br>
              <a:rPr lang="en-US" dirty="0"/>
            </a:br>
            <a:endParaRPr lang="en-US" sz="1800" dirty="0"/>
          </a:p>
        </p:txBody>
      </p:sp>
      <p:sp>
        <p:nvSpPr>
          <p:cNvPr id="8" name="Content Placeholder 71"/>
          <p:cNvSpPr>
            <a:spLocks noGrp="1"/>
          </p:cNvSpPr>
          <p:nvPr>
            <p:ph sz="quarter" idx="11"/>
          </p:nvPr>
        </p:nvSpPr>
        <p:spPr>
          <a:xfrm>
            <a:off x="363858" y="1025460"/>
            <a:ext cx="11409042" cy="5212053"/>
          </a:xfrm>
        </p:spPr>
        <p:txBody>
          <a:bodyPr/>
          <a:lstStyle/>
          <a:p>
            <a:r>
              <a:rPr lang="en-US" dirty="0"/>
              <a:t>Subject Alternative Name (SAN) -  is an extension to certificates that allows various values to be associated with a security certificate using a </a:t>
            </a:r>
            <a:r>
              <a:rPr lang="en-US" dirty="0" err="1"/>
              <a:t>subjectAltName</a:t>
            </a:r>
            <a:r>
              <a:rPr lang="en-US" dirty="0"/>
              <a:t> field</a:t>
            </a:r>
          </a:p>
          <a:p>
            <a:endParaRPr lang="en-US" dirty="0"/>
          </a:p>
          <a:p>
            <a:pPr marL="0" indent="0">
              <a:buNone/>
            </a:pPr>
            <a:endParaRPr lang="en-US" dirty="0"/>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6366" y="1951264"/>
            <a:ext cx="3445275" cy="4156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81370439"/>
      </p:ext>
    </p:extLst>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3" name="Footer Placeholder 2" hidden="1"/>
          <p:cNvSpPr>
            <a:spLocks noGrp="1"/>
          </p:cNvSpPr>
          <p:nvPr>
            <p:ph type="ftr" sz="quarter" idx="10"/>
          </p:nvPr>
        </p:nvSpPr>
        <p:spPr/>
        <p:txBody>
          <a:bodyPr/>
          <a:lstStyle/>
          <a:p>
            <a:r>
              <a:rPr lang="en-US"/>
              <a:t> [Internal Use] for Check Point employees​</a:t>
            </a:r>
          </a:p>
        </p:txBody>
      </p:sp>
      <p:sp>
        <p:nvSpPr>
          <p:cNvPr id="44" name="Title 1"/>
          <p:cNvSpPr>
            <a:spLocks noGrp="1"/>
          </p:cNvSpPr>
          <p:nvPr>
            <p:ph type="title"/>
          </p:nvPr>
        </p:nvSpPr>
        <p:spPr>
          <a:xfrm>
            <a:off x="583842" y="460552"/>
            <a:ext cx="9857339" cy="564908"/>
          </a:xfrm>
        </p:spPr>
        <p:txBody>
          <a:bodyPr/>
          <a:lstStyle/>
          <a:p>
            <a:r>
              <a:rPr lang="en-US" dirty="0"/>
              <a:t>SNI Support – Background &amp; Terminology</a:t>
            </a:r>
            <a:br>
              <a:rPr lang="en-US" dirty="0"/>
            </a:br>
            <a:br>
              <a:rPr lang="en-US" dirty="0"/>
            </a:br>
            <a:br>
              <a:rPr lang="en-US" dirty="0"/>
            </a:br>
            <a:br>
              <a:rPr lang="en-US" dirty="0"/>
            </a:br>
            <a:endParaRPr lang="en-US" sz="1800" dirty="0"/>
          </a:p>
        </p:txBody>
      </p:sp>
      <p:sp>
        <p:nvSpPr>
          <p:cNvPr id="8" name="Content Placeholder 71"/>
          <p:cNvSpPr>
            <a:spLocks noGrp="1"/>
          </p:cNvSpPr>
          <p:nvPr>
            <p:ph sz="quarter" idx="11"/>
          </p:nvPr>
        </p:nvSpPr>
        <p:spPr>
          <a:xfrm>
            <a:off x="363858" y="1025460"/>
            <a:ext cx="11409042" cy="5212053"/>
          </a:xfrm>
        </p:spPr>
        <p:txBody>
          <a:bodyPr/>
          <a:lstStyle/>
          <a:p>
            <a:r>
              <a:rPr lang="en-US" dirty="0"/>
              <a:t>SAN Certificates can secure multiple domains with a single certificate</a:t>
            </a:r>
          </a:p>
          <a:p>
            <a:r>
              <a:rPr lang="en-US" dirty="0"/>
              <a:t>SAN Certificates allow you to secure a primary domain and then add additional domains to the subject alternative name field of the certificate</a:t>
            </a:r>
          </a:p>
          <a:p>
            <a:endParaRPr lang="en-US" dirty="0"/>
          </a:p>
          <a:p>
            <a:pPr marL="0" indent="0">
              <a:buNone/>
            </a:pPr>
            <a:endParaRPr lang="en-US" dirty="0"/>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0820" y="2665418"/>
            <a:ext cx="3129693" cy="37762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46139618"/>
      </p:ext>
    </p:extLst>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3" name="Footer Placeholder 2" hidden="1"/>
          <p:cNvSpPr>
            <a:spLocks noGrp="1"/>
          </p:cNvSpPr>
          <p:nvPr>
            <p:ph type="ftr" sz="quarter" idx="10"/>
          </p:nvPr>
        </p:nvSpPr>
        <p:spPr/>
        <p:txBody>
          <a:bodyPr/>
          <a:lstStyle/>
          <a:p>
            <a:r>
              <a:rPr lang="en-US"/>
              <a:t> [Internal Use] for Check Point employees​</a:t>
            </a:r>
          </a:p>
        </p:txBody>
      </p:sp>
      <p:sp>
        <p:nvSpPr>
          <p:cNvPr id="44" name="Title 1"/>
          <p:cNvSpPr>
            <a:spLocks noGrp="1"/>
          </p:cNvSpPr>
          <p:nvPr>
            <p:ph type="title"/>
          </p:nvPr>
        </p:nvSpPr>
        <p:spPr>
          <a:xfrm>
            <a:off x="583842" y="460552"/>
            <a:ext cx="9857339" cy="564908"/>
          </a:xfrm>
        </p:spPr>
        <p:txBody>
          <a:bodyPr/>
          <a:lstStyle/>
          <a:p>
            <a:r>
              <a:rPr lang="en-US" dirty="0"/>
              <a:t>SNI Support – </a:t>
            </a:r>
            <a:r>
              <a:rPr lang="en-US" dirty="0" err="1"/>
              <a:t>NGBypass</a:t>
            </a:r>
            <a:br>
              <a:rPr lang="en-US" dirty="0"/>
            </a:br>
            <a:br>
              <a:rPr lang="en-US" dirty="0"/>
            </a:br>
            <a:br>
              <a:rPr lang="en-US" dirty="0"/>
            </a:br>
            <a:br>
              <a:rPr lang="en-US" dirty="0"/>
            </a:br>
            <a:endParaRPr lang="en-US" sz="1800" dirty="0"/>
          </a:p>
        </p:txBody>
      </p:sp>
      <p:sp>
        <p:nvSpPr>
          <p:cNvPr id="8" name="Content Placeholder 71"/>
          <p:cNvSpPr>
            <a:spLocks noGrp="1"/>
          </p:cNvSpPr>
          <p:nvPr>
            <p:ph sz="quarter" idx="11"/>
          </p:nvPr>
        </p:nvSpPr>
        <p:spPr>
          <a:xfrm>
            <a:off x="363858" y="1025460"/>
            <a:ext cx="11409042" cy="5212053"/>
          </a:xfrm>
        </p:spPr>
        <p:txBody>
          <a:bodyPr/>
          <a:lstStyle/>
          <a:p>
            <a:r>
              <a:rPr lang="en-US" b="1" dirty="0"/>
              <a:t>Bypass</a:t>
            </a:r>
            <a:r>
              <a:rPr lang="en-US" dirty="0"/>
              <a:t> - In some cases HTTPS inspection should be avoided and certain sites have to be bypassed by the blade</a:t>
            </a:r>
          </a:p>
          <a:p>
            <a:pPr lvl="1"/>
            <a:r>
              <a:rPr lang="en-US" dirty="0"/>
              <a:t>Privacy considerations: Finance data, Medical data, etc.</a:t>
            </a:r>
          </a:p>
          <a:p>
            <a:pPr lvl="1"/>
            <a:r>
              <a:rPr lang="en-US" dirty="0"/>
              <a:t>Technical reasons: Key pinning, Client certificate usage, etc.</a:t>
            </a:r>
          </a:p>
          <a:p>
            <a:pPr marL="0" indent="0">
              <a:buNone/>
            </a:pPr>
            <a:endParaRPr lang="en-US"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2803" y="3208564"/>
            <a:ext cx="8535299" cy="7919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06668618"/>
      </p:ext>
    </p:extLst>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3" name="Footer Placeholder 2" hidden="1"/>
          <p:cNvSpPr>
            <a:spLocks noGrp="1"/>
          </p:cNvSpPr>
          <p:nvPr>
            <p:ph type="ftr" sz="quarter" idx="10"/>
          </p:nvPr>
        </p:nvSpPr>
        <p:spPr/>
        <p:txBody>
          <a:bodyPr/>
          <a:lstStyle/>
          <a:p>
            <a:r>
              <a:rPr lang="en-US"/>
              <a:t> [Internal Use] for Check Point employees​</a:t>
            </a:r>
          </a:p>
        </p:txBody>
      </p:sp>
      <p:sp>
        <p:nvSpPr>
          <p:cNvPr id="44" name="Title 1"/>
          <p:cNvSpPr>
            <a:spLocks noGrp="1"/>
          </p:cNvSpPr>
          <p:nvPr>
            <p:ph type="title"/>
          </p:nvPr>
        </p:nvSpPr>
        <p:spPr>
          <a:xfrm>
            <a:off x="583842" y="460552"/>
            <a:ext cx="9857339" cy="564908"/>
          </a:xfrm>
        </p:spPr>
        <p:txBody>
          <a:bodyPr/>
          <a:lstStyle/>
          <a:p>
            <a:r>
              <a:rPr lang="en-US" dirty="0"/>
              <a:t>SNI Support – Wrong Matching Example</a:t>
            </a:r>
            <a:br>
              <a:rPr lang="en-US" dirty="0"/>
            </a:br>
            <a:br>
              <a:rPr lang="en-US" dirty="0"/>
            </a:br>
            <a:br>
              <a:rPr lang="en-US" dirty="0"/>
            </a:br>
            <a:br>
              <a:rPr lang="en-US" dirty="0"/>
            </a:br>
            <a:endParaRPr lang="en-US" sz="1800" dirty="0"/>
          </a:p>
        </p:txBody>
      </p:sp>
      <p:sp>
        <p:nvSpPr>
          <p:cNvPr id="9" name="Content Placeholder 71"/>
          <p:cNvSpPr txBox="1">
            <a:spLocks/>
          </p:cNvSpPr>
          <p:nvPr/>
        </p:nvSpPr>
        <p:spPr bwMode="auto">
          <a:xfrm>
            <a:off x="331201" y="1063171"/>
            <a:ext cx="11000914" cy="5125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accent1"/>
              </a:buClr>
              <a:buSzPct val="85000"/>
              <a:buFont typeface="Calibri" panose="020F0502020204030204" pitchFamily="34" charset="0"/>
              <a:buChar char="•"/>
              <a:defRPr lang="en-US" sz="2800" dirty="0" smtClean="0">
                <a:solidFill>
                  <a:schemeClr val="tx1"/>
                </a:solidFill>
                <a:latin typeface="+mn-lt"/>
                <a:ea typeface="+mn-ea"/>
                <a:cs typeface="Arial" pitchFamily="34" charset="0"/>
              </a:defRPr>
            </a:lvl1pPr>
            <a:lvl2pPr marL="576072" indent="-228600" algn="l" rtl="0" eaLnBrk="1" fontAlgn="base" hangingPunct="1">
              <a:lnSpc>
                <a:spcPct val="95000"/>
              </a:lnSpc>
              <a:spcBef>
                <a:spcPts val="800"/>
              </a:spcBef>
              <a:spcAft>
                <a:spcPct val="0"/>
              </a:spcAft>
              <a:buClr>
                <a:schemeClr val="accent1"/>
              </a:buClr>
              <a:buSzPct val="100000"/>
              <a:buFont typeface="Calibri" panose="020F0502020204030204" pitchFamily="34" charset="0"/>
              <a:buChar char="̶"/>
              <a:defRPr lang="en-US" sz="2400" dirty="0" smtClean="0">
                <a:solidFill>
                  <a:schemeClr val="tx1"/>
                </a:solidFill>
                <a:latin typeface="+mn-lt"/>
              </a:defRPr>
            </a:lvl2pPr>
            <a:lvl3pPr marL="886968" indent="-228600" algn="l" rtl="0" eaLnBrk="1" fontAlgn="base" hangingPunct="1">
              <a:lnSpc>
                <a:spcPct val="95000"/>
              </a:lnSpc>
              <a:spcBef>
                <a:spcPts val="800"/>
              </a:spcBef>
              <a:spcAft>
                <a:spcPct val="0"/>
              </a:spcAft>
              <a:buClr>
                <a:schemeClr val="accent1"/>
              </a:buClr>
              <a:buSzPct val="100000"/>
              <a:buFont typeface="Calibri" panose="020F0502020204030204" pitchFamily="34" charset="0"/>
              <a:buChar char="̶"/>
              <a:defRPr lang="en-US" sz="2000" dirty="0" smtClean="0">
                <a:solidFill>
                  <a:schemeClr val="tx1"/>
                </a:solidFill>
                <a:latin typeface="+mn-lt"/>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lvl="1"/>
            <a:endParaRPr lang="en-US" kern="0" dirty="0"/>
          </a:p>
          <a:p>
            <a:pPr lvl="1"/>
            <a:endParaRPr lang="en-US" kern="0" dirty="0"/>
          </a:p>
          <a:p>
            <a:pPr lvl="1"/>
            <a:endParaRPr lang="en-US" kern="0" dirty="0"/>
          </a:p>
          <a:p>
            <a:pPr lvl="1"/>
            <a:r>
              <a:rPr lang="en-US" kern="0" dirty="0"/>
              <a:t>Connection to https://www.youtube.com is categorized by CN (*.google.com) and Inspected by </a:t>
            </a:r>
            <a:r>
              <a:rPr lang="en-US" dirty="0"/>
              <a:t>rule #2</a:t>
            </a:r>
          </a:p>
          <a:p>
            <a:pPr lvl="1"/>
            <a:r>
              <a:rPr lang="en-US" kern="0" dirty="0"/>
              <a:t>Since YouTube and Google Search present </a:t>
            </a:r>
            <a:r>
              <a:rPr lang="en-US" b="1" kern="0" dirty="0"/>
              <a:t>the same certificate </a:t>
            </a:r>
            <a:r>
              <a:rPr lang="en-US" kern="0" dirty="0"/>
              <a:t>- the connections to both sites will be matched as if they are both categorized as "</a:t>
            </a:r>
            <a:r>
              <a:rPr lang="en-US" b="1" kern="0" dirty="0"/>
              <a:t>Search Engines</a:t>
            </a:r>
            <a:r>
              <a:rPr lang="en-US" kern="0" dirty="0"/>
              <a:t>" - the bypass rule of YouTube(Media Sharing) will be ignored.</a:t>
            </a:r>
          </a:p>
          <a:p>
            <a:pPr lvl="1"/>
            <a:endParaRPr lang="en-US" kern="0" dirty="0"/>
          </a:p>
          <a:p>
            <a:pPr lvl="1"/>
            <a:endParaRPr lang="en-US" kern="0" dirty="0"/>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6486" y="1025460"/>
            <a:ext cx="8077200" cy="133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9815715"/>
      </p:ext>
    </p:extLst>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3" name="Footer Placeholder 2" hidden="1"/>
          <p:cNvSpPr>
            <a:spLocks noGrp="1"/>
          </p:cNvSpPr>
          <p:nvPr>
            <p:ph type="ftr" sz="quarter" idx="10"/>
          </p:nvPr>
        </p:nvSpPr>
        <p:spPr/>
        <p:txBody>
          <a:bodyPr/>
          <a:lstStyle/>
          <a:p>
            <a:r>
              <a:rPr lang="en-US"/>
              <a:t> [Internal Use] for Check Point employees​</a:t>
            </a:r>
          </a:p>
        </p:txBody>
      </p:sp>
      <p:sp>
        <p:nvSpPr>
          <p:cNvPr id="44" name="Title 1"/>
          <p:cNvSpPr>
            <a:spLocks noGrp="1"/>
          </p:cNvSpPr>
          <p:nvPr>
            <p:ph type="title"/>
          </p:nvPr>
        </p:nvSpPr>
        <p:spPr>
          <a:xfrm>
            <a:off x="583842" y="460552"/>
            <a:ext cx="9857339" cy="564908"/>
          </a:xfrm>
        </p:spPr>
        <p:txBody>
          <a:bodyPr/>
          <a:lstStyle/>
          <a:p>
            <a:r>
              <a:rPr lang="en-US" dirty="0"/>
              <a:t>SNI Support – Wrong Matching Example</a:t>
            </a:r>
            <a:br>
              <a:rPr lang="en-US" dirty="0"/>
            </a:br>
            <a:br>
              <a:rPr lang="en-US" dirty="0"/>
            </a:br>
            <a:br>
              <a:rPr lang="en-US" dirty="0"/>
            </a:br>
            <a:br>
              <a:rPr lang="en-US" dirty="0"/>
            </a:br>
            <a:endParaRPr lang="en-US" sz="1800" dirty="0"/>
          </a:p>
        </p:txBody>
      </p:sp>
      <p:sp>
        <p:nvSpPr>
          <p:cNvPr id="9" name="Content Placeholder 71"/>
          <p:cNvSpPr txBox="1">
            <a:spLocks/>
          </p:cNvSpPr>
          <p:nvPr/>
        </p:nvSpPr>
        <p:spPr bwMode="auto">
          <a:xfrm>
            <a:off x="331201" y="1063171"/>
            <a:ext cx="11000914" cy="5125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accent1"/>
              </a:buClr>
              <a:buSzPct val="85000"/>
              <a:buFont typeface="Calibri" panose="020F0502020204030204" pitchFamily="34" charset="0"/>
              <a:buChar char="•"/>
              <a:defRPr lang="en-US" sz="2800" dirty="0" smtClean="0">
                <a:solidFill>
                  <a:schemeClr val="tx1"/>
                </a:solidFill>
                <a:latin typeface="+mn-lt"/>
                <a:ea typeface="+mn-ea"/>
                <a:cs typeface="Arial" pitchFamily="34" charset="0"/>
              </a:defRPr>
            </a:lvl1pPr>
            <a:lvl2pPr marL="576072" indent="-228600" algn="l" rtl="0" eaLnBrk="1" fontAlgn="base" hangingPunct="1">
              <a:lnSpc>
                <a:spcPct val="95000"/>
              </a:lnSpc>
              <a:spcBef>
                <a:spcPts val="800"/>
              </a:spcBef>
              <a:spcAft>
                <a:spcPct val="0"/>
              </a:spcAft>
              <a:buClr>
                <a:schemeClr val="accent1"/>
              </a:buClr>
              <a:buSzPct val="100000"/>
              <a:buFont typeface="Calibri" panose="020F0502020204030204" pitchFamily="34" charset="0"/>
              <a:buChar char="̶"/>
              <a:defRPr lang="en-US" sz="2400" dirty="0" smtClean="0">
                <a:solidFill>
                  <a:schemeClr val="tx1"/>
                </a:solidFill>
                <a:latin typeface="+mn-lt"/>
              </a:defRPr>
            </a:lvl2pPr>
            <a:lvl3pPr marL="886968" indent="-228600" algn="l" rtl="0" eaLnBrk="1" fontAlgn="base" hangingPunct="1">
              <a:lnSpc>
                <a:spcPct val="95000"/>
              </a:lnSpc>
              <a:spcBef>
                <a:spcPts val="800"/>
              </a:spcBef>
              <a:spcAft>
                <a:spcPct val="0"/>
              </a:spcAft>
              <a:buClr>
                <a:schemeClr val="accent1"/>
              </a:buClr>
              <a:buSzPct val="100000"/>
              <a:buFont typeface="Calibri" panose="020F0502020204030204" pitchFamily="34" charset="0"/>
              <a:buChar char="̶"/>
              <a:defRPr lang="en-US" sz="2000" dirty="0" smtClean="0">
                <a:solidFill>
                  <a:schemeClr val="tx1"/>
                </a:solidFill>
                <a:latin typeface="+mn-lt"/>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lvl="1"/>
            <a:r>
              <a:rPr lang="en-US" kern="0" dirty="0"/>
              <a:t>Connections to YouTube Must be bypassed by rule #1 (Media Sharing Category)</a:t>
            </a:r>
          </a:p>
          <a:p>
            <a:pPr lvl="1"/>
            <a:r>
              <a:rPr lang="en-US" kern="0" dirty="0"/>
              <a:t>Could be bypassed if we used </a:t>
            </a:r>
            <a:r>
              <a:rPr lang="en-US" b="1" kern="0" dirty="0"/>
              <a:t>SNI</a:t>
            </a:r>
            <a:r>
              <a:rPr lang="en-US" kern="0" dirty="0"/>
              <a:t> (www.youtube.com) instead of CN (*.google.com)</a:t>
            </a:r>
          </a:p>
          <a:p>
            <a:pPr lvl="1"/>
            <a:endParaRPr lang="en-US" kern="0" dirty="0"/>
          </a:p>
          <a:p>
            <a:pPr lvl="1"/>
            <a:endParaRPr lang="en-US" kern="0" dirty="0"/>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9463" y="2322518"/>
            <a:ext cx="3129693" cy="37762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76915904"/>
      </p:ext>
    </p:extLst>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3" name="Footer Placeholder 2" hidden="1"/>
          <p:cNvSpPr>
            <a:spLocks noGrp="1"/>
          </p:cNvSpPr>
          <p:nvPr>
            <p:ph type="ftr" sz="quarter" idx="10"/>
          </p:nvPr>
        </p:nvSpPr>
        <p:spPr/>
        <p:txBody>
          <a:bodyPr/>
          <a:lstStyle/>
          <a:p>
            <a:r>
              <a:rPr lang="en-US"/>
              <a:t> [Internal Use] for Check Point employees​</a:t>
            </a:r>
          </a:p>
        </p:txBody>
      </p:sp>
      <p:sp>
        <p:nvSpPr>
          <p:cNvPr id="44" name="Title 1"/>
          <p:cNvSpPr>
            <a:spLocks noGrp="1"/>
          </p:cNvSpPr>
          <p:nvPr>
            <p:ph type="title"/>
          </p:nvPr>
        </p:nvSpPr>
        <p:spPr>
          <a:xfrm>
            <a:off x="583842" y="460552"/>
            <a:ext cx="9857339" cy="564908"/>
          </a:xfrm>
        </p:spPr>
        <p:txBody>
          <a:bodyPr/>
          <a:lstStyle/>
          <a:p>
            <a:r>
              <a:rPr lang="en-US" dirty="0"/>
              <a:t>SNI Support</a:t>
            </a:r>
            <a:br>
              <a:rPr lang="en-US" dirty="0"/>
            </a:br>
            <a:br>
              <a:rPr lang="en-US" dirty="0"/>
            </a:br>
            <a:br>
              <a:rPr lang="en-US" dirty="0"/>
            </a:br>
            <a:br>
              <a:rPr lang="en-US" dirty="0"/>
            </a:br>
            <a:endParaRPr lang="en-US" sz="1800" dirty="0"/>
          </a:p>
        </p:txBody>
      </p:sp>
      <p:sp>
        <p:nvSpPr>
          <p:cNvPr id="9" name="Content Placeholder 71"/>
          <p:cNvSpPr txBox="1">
            <a:spLocks/>
          </p:cNvSpPr>
          <p:nvPr/>
        </p:nvSpPr>
        <p:spPr bwMode="auto">
          <a:xfrm>
            <a:off x="331201" y="1063172"/>
            <a:ext cx="11000914" cy="350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accent1"/>
              </a:buClr>
              <a:buSzPct val="85000"/>
              <a:buFont typeface="Calibri" panose="020F0502020204030204" pitchFamily="34" charset="0"/>
              <a:buChar char="•"/>
              <a:defRPr lang="en-US" sz="2800" dirty="0" smtClean="0">
                <a:solidFill>
                  <a:schemeClr val="tx1"/>
                </a:solidFill>
                <a:latin typeface="+mn-lt"/>
                <a:ea typeface="+mn-ea"/>
                <a:cs typeface="Arial" pitchFamily="34" charset="0"/>
              </a:defRPr>
            </a:lvl1pPr>
            <a:lvl2pPr marL="576072" indent="-228600" algn="l" rtl="0" eaLnBrk="1" fontAlgn="base" hangingPunct="1">
              <a:lnSpc>
                <a:spcPct val="95000"/>
              </a:lnSpc>
              <a:spcBef>
                <a:spcPts val="800"/>
              </a:spcBef>
              <a:spcAft>
                <a:spcPct val="0"/>
              </a:spcAft>
              <a:buClr>
                <a:schemeClr val="accent1"/>
              </a:buClr>
              <a:buSzPct val="100000"/>
              <a:buFont typeface="Calibri" panose="020F0502020204030204" pitchFamily="34" charset="0"/>
              <a:buChar char="̶"/>
              <a:defRPr lang="en-US" sz="2400" dirty="0" smtClean="0">
                <a:solidFill>
                  <a:schemeClr val="tx1"/>
                </a:solidFill>
                <a:latin typeface="+mn-lt"/>
              </a:defRPr>
            </a:lvl2pPr>
            <a:lvl3pPr marL="886968" indent="-228600" algn="l" rtl="0" eaLnBrk="1" fontAlgn="base" hangingPunct="1">
              <a:lnSpc>
                <a:spcPct val="95000"/>
              </a:lnSpc>
              <a:spcBef>
                <a:spcPts val="800"/>
              </a:spcBef>
              <a:spcAft>
                <a:spcPct val="0"/>
              </a:spcAft>
              <a:buClr>
                <a:schemeClr val="accent1"/>
              </a:buClr>
              <a:buSzPct val="100000"/>
              <a:buFont typeface="Calibri" panose="020F0502020204030204" pitchFamily="34" charset="0"/>
              <a:buChar char="̶"/>
              <a:defRPr lang="en-US" sz="2000" dirty="0" smtClean="0">
                <a:solidFill>
                  <a:schemeClr val="tx1"/>
                </a:solidFill>
                <a:latin typeface="+mn-lt"/>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r>
              <a:rPr lang="en-US" kern="0" dirty="0" err="1"/>
              <a:t>NGBypass</a:t>
            </a:r>
            <a:r>
              <a:rPr lang="en-US" kern="0" dirty="0"/>
              <a:t> project adds support to </a:t>
            </a:r>
            <a:r>
              <a:rPr lang="en-US" b="1" kern="0" dirty="0"/>
              <a:t>Verified </a:t>
            </a:r>
            <a:r>
              <a:rPr lang="en-US" kern="0" dirty="0"/>
              <a:t>SNI matching </a:t>
            </a:r>
          </a:p>
          <a:p>
            <a:r>
              <a:rPr lang="en-US" kern="0" dirty="0"/>
              <a:t>Adds support for Multiple services per IP </a:t>
            </a:r>
          </a:p>
          <a:p>
            <a:pPr lvl="1"/>
            <a:r>
              <a:rPr lang="en-US" dirty="0"/>
              <a:t>Since we pass SNI to the server it would provide us the relevant certificate</a:t>
            </a:r>
            <a:endParaRPr lang="en-US" kern="0" dirty="0"/>
          </a:p>
          <a:p>
            <a:r>
              <a:rPr lang="en-US" kern="0" dirty="0"/>
              <a:t>Adds support for multiple services per certificate</a:t>
            </a:r>
          </a:p>
          <a:p>
            <a:pPr lvl="1"/>
            <a:r>
              <a:rPr lang="en-US" dirty="0"/>
              <a:t>We would be able to verify that the SNI is matching the certificate. Within same certificate we can distinguish between services by SNI.</a:t>
            </a:r>
          </a:p>
          <a:p>
            <a:pPr marL="347472" lvl="1" indent="0">
              <a:buNone/>
            </a:pPr>
            <a:endParaRPr lang="en-US" kern="0" dirty="0"/>
          </a:p>
          <a:p>
            <a:pPr lvl="1"/>
            <a:endParaRPr lang="en-US" kern="0" dirty="0"/>
          </a:p>
          <a:p>
            <a:pPr lvl="1"/>
            <a:endParaRPr lang="en-US" kern="0" dirty="0"/>
          </a:p>
        </p:txBody>
      </p:sp>
    </p:spTree>
    <p:extLst>
      <p:ext uri="{BB962C8B-B14F-4D97-AF65-F5344CB8AC3E}">
        <p14:creationId xmlns:p14="http://schemas.microsoft.com/office/powerpoint/2010/main" val="1767819633"/>
      </p:ext>
    </p:extLst>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3" name="Footer Placeholder 2" hidden="1"/>
          <p:cNvSpPr>
            <a:spLocks noGrp="1"/>
          </p:cNvSpPr>
          <p:nvPr>
            <p:ph type="ftr" sz="quarter" idx="10"/>
          </p:nvPr>
        </p:nvSpPr>
        <p:spPr/>
        <p:txBody>
          <a:bodyPr/>
          <a:lstStyle/>
          <a:p>
            <a:r>
              <a:rPr lang="en-US"/>
              <a:t> [Internal Use] for Check Point employees​</a:t>
            </a:r>
          </a:p>
        </p:txBody>
      </p:sp>
      <p:sp>
        <p:nvSpPr>
          <p:cNvPr id="44" name="Title 1"/>
          <p:cNvSpPr>
            <a:spLocks noGrp="1"/>
          </p:cNvSpPr>
          <p:nvPr>
            <p:ph type="title"/>
          </p:nvPr>
        </p:nvSpPr>
        <p:spPr>
          <a:xfrm>
            <a:off x="583842" y="460552"/>
            <a:ext cx="9857339" cy="564908"/>
          </a:xfrm>
        </p:spPr>
        <p:txBody>
          <a:bodyPr/>
          <a:lstStyle/>
          <a:p>
            <a:r>
              <a:rPr lang="en-US" dirty="0"/>
              <a:t>SNI Support</a:t>
            </a:r>
            <a:br>
              <a:rPr lang="en-US" dirty="0"/>
            </a:br>
            <a:br>
              <a:rPr lang="en-US" dirty="0"/>
            </a:br>
            <a:br>
              <a:rPr lang="en-US" dirty="0"/>
            </a:br>
            <a:br>
              <a:rPr lang="en-US" dirty="0"/>
            </a:br>
            <a:endParaRPr lang="en-US" sz="1800" dirty="0"/>
          </a:p>
        </p:txBody>
      </p:sp>
      <p:sp>
        <p:nvSpPr>
          <p:cNvPr id="9" name="Content Placeholder 71"/>
          <p:cNvSpPr txBox="1">
            <a:spLocks/>
          </p:cNvSpPr>
          <p:nvPr/>
        </p:nvSpPr>
        <p:spPr bwMode="auto">
          <a:xfrm>
            <a:off x="331201" y="1063171"/>
            <a:ext cx="11000914" cy="5125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accent1"/>
              </a:buClr>
              <a:buSzPct val="85000"/>
              <a:buFont typeface="Calibri" panose="020F0502020204030204" pitchFamily="34" charset="0"/>
              <a:buChar char="•"/>
              <a:defRPr lang="en-US" sz="2800" dirty="0" smtClean="0">
                <a:solidFill>
                  <a:schemeClr val="tx1"/>
                </a:solidFill>
                <a:latin typeface="+mn-lt"/>
                <a:ea typeface="+mn-ea"/>
                <a:cs typeface="Arial" pitchFamily="34" charset="0"/>
              </a:defRPr>
            </a:lvl1pPr>
            <a:lvl2pPr marL="576072" indent="-228600" algn="l" rtl="0" eaLnBrk="1" fontAlgn="base" hangingPunct="1">
              <a:lnSpc>
                <a:spcPct val="95000"/>
              </a:lnSpc>
              <a:spcBef>
                <a:spcPts val="800"/>
              </a:spcBef>
              <a:spcAft>
                <a:spcPct val="0"/>
              </a:spcAft>
              <a:buClr>
                <a:schemeClr val="accent1"/>
              </a:buClr>
              <a:buSzPct val="100000"/>
              <a:buFont typeface="Calibri" panose="020F0502020204030204" pitchFamily="34" charset="0"/>
              <a:buChar char="̶"/>
              <a:defRPr lang="en-US" sz="2400" dirty="0" smtClean="0">
                <a:solidFill>
                  <a:schemeClr val="tx1"/>
                </a:solidFill>
                <a:latin typeface="+mn-lt"/>
              </a:defRPr>
            </a:lvl2pPr>
            <a:lvl3pPr marL="886968" indent="-228600" algn="l" rtl="0" eaLnBrk="1" fontAlgn="base" hangingPunct="1">
              <a:lnSpc>
                <a:spcPct val="95000"/>
              </a:lnSpc>
              <a:spcBef>
                <a:spcPts val="800"/>
              </a:spcBef>
              <a:spcAft>
                <a:spcPct val="0"/>
              </a:spcAft>
              <a:buClr>
                <a:schemeClr val="accent1"/>
              </a:buClr>
              <a:buSzPct val="100000"/>
              <a:buFont typeface="Calibri" panose="020F0502020204030204" pitchFamily="34" charset="0"/>
              <a:buChar char="̶"/>
              <a:defRPr lang="en-US" sz="2000" dirty="0" smtClean="0">
                <a:solidFill>
                  <a:schemeClr val="tx1"/>
                </a:solidFill>
                <a:latin typeface="+mn-lt"/>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r>
              <a:rPr lang="en-US" dirty="0"/>
              <a:t>SNI is validated, i.e. must match at least one option from Subject Alternative Name</a:t>
            </a:r>
          </a:p>
          <a:p>
            <a:r>
              <a:rPr lang="en-US" dirty="0"/>
              <a:t>Some security products use the SNI extension for the categorization without Validation  </a:t>
            </a:r>
          </a:p>
          <a:p>
            <a:pPr lvl="1"/>
            <a:r>
              <a:rPr lang="en-US" dirty="0"/>
              <a:t>The Decrypt/Bypass decision is done according to this categorization.</a:t>
            </a:r>
          </a:p>
          <a:p>
            <a:pPr lvl="1"/>
            <a:r>
              <a:rPr lang="en-US" kern="0" dirty="0"/>
              <a:t>This method is </a:t>
            </a:r>
            <a:r>
              <a:rPr lang="en-US" kern="0" dirty="0">
                <a:solidFill>
                  <a:srgbClr val="FF0000"/>
                </a:solidFill>
              </a:rPr>
              <a:t>not secure </a:t>
            </a:r>
            <a:r>
              <a:rPr lang="en-US" kern="0" dirty="0"/>
              <a:t>since an attacker can use a fake SNI in order to connect to a webserver. The attacker will be able to Bypass the connection to the sever.</a:t>
            </a:r>
          </a:p>
          <a:p>
            <a:pPr lvl="1"/>
            <a:r>
              <a:rPr lang="en-US" dirty="0"/>
              <a:t>The Rule-Base decision will be made based on the </a:t>
            </a:r>
            <a:r>
              <a:rPr lang="en-US" b="1" dirty="0"/>
              <a:t>fake</a:t>
            </a:r>
            <a:r>
              <a:rPr lang="en-US" dirty="0"/>
              <a:t> SNI</a:t>
            </a:r>
          </a:p>
          <a:p>
            <a:pPr lvl="1"/>
            <a:endParaRPr lang="en-US" kern="0" dirty="0"/>
          </a:p>
          <a:p>
            <a:pPr marL="347472" lvl="1" indent="0">
              <a:buNone/>
            </a:pPr>
            <a:endParaRPr lang="en-US" kern="0" dirty="0"/>
          </a:p>
        </p:txBody>
      </p:sp>
      <p:pic>
        <p:nvPicPr>
          <p:cNvPr id="6" name="Picture 5"/>
          <p:cNvPicPr/>
          <p:nvPr/>
        </p:nvPicPr>
        <p:blipFill>
          <a:blip r:embed="rId3"/>
          <a:stretch>
            <a:fillRect/>
          </a:stretch>
        </p:blipFill>
        <p:spPr>
          <a:xfrm>
            <a:off x="714145" y="4784090"/>
            <a:ext cx="5943600" cy="1170940"/>
          </a:xfrm>
          <a:prstGeom prst="rect">
            <a:avLst/>
          </a:prstGeom>
        </p:spPr>
      </p:pic>
    </p:spTree>
    <p:extLst>
      <p:ext uri="{BB962C8B-B14F-4D97-AF65-F5344CB8AC3E}">
        <p14:creationId xmlns:p14="http://schemas.microsoft.com/office/powerpoint/2010/main" val="2489446184"/>
      </p:ext>
    </p:extLst>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hidden="1"/>
          <p:cNvSpPr>
            <a:spLocks noGrp="1"/>
          </p:cNvSpPr>
          <p:nvPr>
            <p:ph type="dt" sz="half" idx="11"/>
          </p:nvPr>
        </p:nvSpPr>
        <p:spPr/>
        <p:txBody>
          <a:bodyPr/>
          <a:lstStyle/>
          <a:p>
            <a:endParaRPr lang="en-US"/>
          </a:p>
        </p:txBody>
      </p:sp>
      <p:sp>
        <p:nvSpPr>
          <p:cNvPr id="3" name="Title 5"/>
          <p:cNvSpPr txBox="1">
            <a:spLocks/>
          </p:cNvSpPr>
          <p:nvPr/>
        </p:nvSpPr>
        <p:spPr bwMode="auto">
          <a:xfrm>
            <a:off x="-196660" y="5282701"/>
            <a:ext cx="12655296" cy="1101444"/>
          </a:xfrm>
          <a:prstGeom prst="rect">
            <a:avLst/>
          </a:prstGeom>
          <a:solidFill>
            <a:schemeClr val="accent2">
              <a:alpha val="69804"/>
            </a:schemeClr>
          </a:solidFill>
          <a:ln>
            <a:noFill/>
          </a:ln>
          <a:effectLst/>
        </p:spPr>
        <p:txBody>
          <a:bodyPr vert="horz" wrap="square" lIns="91440" tIns="45720" rIns="91440" bIns="45720" numCol="1" anchor="ctr" anchorCtr="0" compatLnSpc="1">
            <a:prstTxWarp prst="textNoShape">
              <a:avLst/>
            </a:prstTxWarp>
            <a:noAutofit/>
          </a:bodyPr>
          <a:lstStyle>
            <a:lvl1pPr algn="l" rtl="0" eaLnBrk="1" fontAlgn="base" hangingPunct="1">
              <a:lnSpc>
                <a:spcPct val="85000"/>
              </a:lnSpc>
              <a:spcBef>
                <a:spcPct val="0"/>
              </a:spcBef>
              <a:spcAft>
                <a:spcPct val="0"/>
              </a:spcAft>
              <a:defRPr sz="3400" b="1">
                <a:solidFill>
                  <a:schemeClr val="accent1"/>
                </a:solidFill>
                <a:latin typeface="+mj-lt"/>
                <a:ea typeface="+mj-ea"/>
                <a:cs typeface="+mj-cs"/>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a:lstStyle>
          <a:p>
            <a:pPr marL="112713" algn="ctr">
              <a:buClrTx/>
              <a:buSzTx/>
              <a:buFontTx/>
            </a:pPr>
            <a:r>
              <a:rPr lang="en-US" sz="4800" kern="0" dirty="0">
                <a:solidFill>
                  <a:schemeClr val="bg1"/>
                </a:solidFill>
              </a:rPr>
              <a:t>SNI Verification</a:t>
            </a:r>
          </a:p>
        </p:txBody>
      </p:sp>
      <p:pic>
        <p:nvPicPr>
          <p:cNvPr id="7" name="Picture 6"/>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41340" y="1299903"/>
            <a:ext cx="1307464" cy="878400"/>
          </a:xfrm>
          <a:prstGeom prst="rect">
            <a:avLst/>
          </a:prstGeom>
        </p:spPr>
      </p:pic>
      <p:pic>
        <p:nvPicPr>
          <p:cNvPr id="10" name="Picture 9"/>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276340" y="2360353"/>
            <a:ext cx="1307464" cy="878400"/>
          </a:xfrm>
          <a:prstGeom prst="rect">
            <a:avLst/>
          </a:prstGeom>
        </p:spPr>
      </p:pic>
      <p:pic>
        <p:nvPicPr>
          <p:cNvPr id="13" name="Picture 1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41340" y="3420803"/>
            <a:ext cx="1307464" cy="878400"/>
          </a:xfrm>
          <a:prstGeom prst="rect">
            <a:avLst/>
          </a:prstGeom>
        </p:spPr>
      </p:pic>
      <p:pic>
        <p:nvPicPr>
          <p:cNvPr id="15" name="Picture 14" descr="http://www.quickfix-computers.co.uk/wp-content/uploads/2015/05/Cloud-Solutions.png"/>
          <p:cNvPicPr>
            <a:picLocks noChangeAspect="1" noChangeArrowheads="1"/>
          </p:cNvPicPr>
          <p:nvPr/>
        </p:nvPicPr>
        <p:blipFill>
          <a:blip r:embed="rId4" cstate="print">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10172348" y="1460814"/>
            <a:ext cx="4032954" cy="2677478"/>
          </a:xfrm>
          <a:prstGeom prst="rect">
            <a:avLst/>
          </a:prstGeom>
          <a:noFill/>
          <a:extLst>
            <a:ext uri="{909E8E84-426E-40DD-AFC4-6F175D3DCCD1}">
              <a14:hiddenFill xmlns:a14="http://schemas.microsoft.com/office/drawing/2010/main">
                <a:solidFill>
                  <a:srgbClr val="FFFFFF"/>
                </a:solidFill>
              </a14:hiddenFill>
            </a:ext>
          </a:extLst>
        </p:spPr>
      </p:pic>
      <p:sp>
        <p:nvSpPr>
          <p:cNvPr id="16" name="Oval 15"/>
          <p:cNvSpPr/>
          <p:nvPr/>
        </p:nvSpPr>
        <p:spPr bwMode="auto">
          <a:xfrm>
            <a:off x="-8280400" y="-990600"/>
            <a:ext cx="11715134" cy="7359650"/>
          </a:xfrm>
          <a:prstGeom prst="ellipse">
            <a:avLst/>
          </a:prstGeom>
          <a:noFill/>
          <a:ln w="12700" algn="ctr">
            <a:solidFill>
              <a:schemeClr val="tx2"/>
            </a:solidFill>
            <a:prstDash val="dash"/>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17" name="TextBox 16"/>
          <p:cNvSpPr txBox="1"/>
          <p:nvPr/>
        </p:nvSpPr>
        <p:spPr bwMode="auto">
          <a:xfrm>
            <a:off x="10340747" y="4175005"/>
            <a:ext cx="1700594" cy="646331"/>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spcBef>
                <a:spcPts val="0"/>
              </a:spcBef>
            </a:pPr>
            <a:r>
              <a:rPr lang="en-US" sz="3600" dirty="0">
                <a:solidFill>
                  <a:schemeClr val="bg2">
                    <a:lumMod val="50000"/>
                  </a:schemeClr>
                </a:solidFill>
                <a:latin typeface="+mn-lt"/>
              </a:rPr>
              <a:t>Internet</a:t>
            </a:r>
          </a:p>
        </p:txBody>
      </p:sp>
      <p:cxnSp>
        <p:nvCxnSpPr>
          <p:cNvPr id="8" name="Straight Arrow Connector 7"/>
          <p:cNvCxnSpPr>
            <a:stCxn id="15" idx="1"/>
            <a:endCxn id="22" idx="3"/>
          </p:cNvCxnSpPr>
          <p:nvPr/>
        </p:nvCxnSpPr>
        <p:spPr bwMode="auto">
          <a:xfrm flipH="1">
            <a:off x="7869361" y="2799553"/>
            <a:ext cx="2302987" cy="18368"/>
          </a:xfrm>
          <a:prstGeom prst="straightConnector1">
            <a:avLst/>
          </a:prstGeom>
          <a:solidFill>
            <a:schemeClr val="bg1"/>
          </a:solidFill>
          <a:ln w="38100" cap="flat" cmpd="sng" algn="ctr">
            <a:solidFill>
              <a:schemeClr val="accent1"/>
            </a:solidFill>
            <a:prstDash val="solid"/>
            <a:round/>
            <a:headEnd type="triangl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2" name="Picture 2"/>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4933334" y="2341039"/>
            <a:ext cx="2936027" cy="953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3" name="Straight Arrow Connector 22"/>
          <p:cNvCxnSpPr>
            <a:stCxn id="22" idx="1"/>
          </p:cNvCxnSpPr>
          <p:nvPr/>
        </p:nvCxnSpPr>
        <p:spPr bwMode="auto">
          <a:xfrm flipH="1">
            <a:off x="3434734" y="2817921"/>
            <a:ext cx="1498600" cy="3282"/>
          </a:xfrm>
          <a:prstGeom prst="straightConnector1">
            <a:avLst/>
          </a:prstGeom>
          <a:solidFill>
            <a:schemeClr val="bg1"/>
          </a:solidFill>
          <a:ln w="38100" cap="flat" cmpd="sng" algn="ctr">
            <a:solidFill>
              <a:schemeClr val="accent1"/>
            </a:solidFill>
            <a:prstDash val="solid"/>
            <a:round/>
            <a:headEnd type="triangl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TextBox 30"/>
          <p:cNvSpPr txBox="1"/>
          <p:nvPr/>
        </p:nvSpPr>
        <p:spPr bwMode="auto">
          <a:xfrm>
            <a:off x="3109531" y="4138292"/>
            <a:ext cx="1480213" cy="646331"/>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spcBef>
                <a:spcPts val="0"/>
              </a:spcBef>
            </a:pPr>
            <a:r>
              <a:rPr lang="en-US" sz="3600" dirty="0">
                <a:solidFill>
                  <a:schemeClr val="bg2">
                    <a:lumMod val="50000"/>
                  </a:schemeClr>
                </a:solidFill>
                <a:latin typeface="+mn-lt"/>
              </a:rPr>
              <a:t>Offices</a:t>
            </a:r>
          </a:p>
        </p:txBody>
      </p:sp>
      <p:sp>
        <p:nvSpPr>
          <p:cNvPr id="33" name="TextBox 32"/>
          <p:cNvSpPr txBox="1"/>
          <p:nvPr/>
        </p:nvSpPr>
        <p:spPr bwMode="auto">
          <a:xfrm>
            <a:off x="5227408" y="3294803"/>
            <a:ext cx="2347887" cy="461665"/>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2400" dirty="0">
                <a:solidFill>
                  <a:schemeClr val="accent1"/>
                </a:solidFill>
                <a:latin typeface="+mn-lt"/>
              </a:rPr>
              <a:t>Security Gateway</a:t>
            </a:r>
          </a:p>
        </p:txBody>
      </p:sp>
      <p:cxnSp>
        <p:nvCxnSpPr>
          <p:cNvPr id="2048" name="Straight Connector 2047"/>
          <p:cNvCxnSpPr/>
          <p:nvPr/>
        </p:nvCxnSpPr>
        <p:spPr bwMode="auto">
          <a:xfrm flipV="1">
            <a:off x="6960148" y="271679"/>
            <a:ext cx="0" cy="1957424"/>
          </a:xfrm>
          <a:prstGeom prst="line">
            <a:avLst/>
          </a:prstGeom>
          <a:solidFill>
            <a:schemeClr val="bg1"/>
          </a:solidFill>
          <a:ln w="19050" cap="flat" cmpd="sng" algn="ctr">
            <a:solidFill>
              <a:schemeClr val="tx2"/>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Straight Connector 39"/>
          <p:cNvCxnSpPr/>
          <p:nvPr/>
        </p:nvCxnSpPr>
        <p:spPr bwMode="auto">
          <a:xfrm flipV="1">
            <a:off x="5930178" y="271679"/>
            <a:ext cx="0" cy="1957424"/>
          </a:xfrm>
          <a:prstGeom prst="line">
            <a:avLst/>
          </a:prstGeom>
          <a:solidFill>
            <a:schemeClr val="bg1"/>
          </a:solidFill>
          <a:ln w="19050" cap="flat" cmpd="sng" algn="ctr">
            <a:solidFill>
              <a:schemeClr val="tx2"/>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2" name="TextBox 2051"/>
          <p:cNvSpPr txBox="1"/>
          <p:nvPr/>
        </p:nvSpPr>
        <p:spPr bwMode="auto">
          <a:xfrm>
            <a:off x="6952880" y="2036673"/>
            <a:ext cx="1088247" cy="369332"/>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1800" dirty="0">
                <a:solidFill>
                  <a:schemeClr val="bg2">
                    <a:lumMod val="50000"/>
                  </a:schemeClr>
                </a:solidFill>
                <a:latin typeface="+mn-lt"/>
              </a:rPr>
              <a:t>TLS Client</a:t>
            </a:r>
          </a:p>
        </p:txBody>
      </p:sp>
      <p:sp>
        <p:nvSpPr>
          <p:cNvPr id="42" name="TextBox 41"/>
          <p:cNvSpPr txBox="1"/>
          <p:nvPr/>
        </p:nvSpPr>
        <p:spPr bwMode="auto">
          <a:xfrm>
            <a:off x="4784606" y="2036673"/>
            <a:ext cx="1147943" cy="369332"/>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1800" dirty="0">
                <a:solidFill>
                  <a:schemeClr val="bg2">
                    <a:lumMod val="50000"/>
                  </a:schemeClr>
                </a:solidFill>
                <a:latin typeface="+mn-lt"/>
              </a:rPr>
              <a:t>TLS Server</a:t>
            </a:r>
          </a:p>
        </p:txBody>
      </p:sp>
      <p:sp>
        <p:nvSpPr>
          <p:cNvPr id="32" name="Left-Right Arrow 31"/>
          <p:cNvSpPr/>
          <p:nvPr/>
        </p:nvSpPr>
        <p:spPr bwMode="auto">
          <a:xfrm>
            <a:off x="7062257" y="1275356"/>
            <a:ext cx="3425974" cy="761317"/>
          </a:xfrm>
          <a:prstGeom prst="leftRightArrow">
            <a:avLst>
              <a:gd name="adj1" fmla="val 50000"/>
              <a:gd name="adj2" fmla="val 81250"/>
            </a:avLst>
          </a:prstGeom>
          <a:solidFill>
            <a:schemeClr val="bg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2000" dirty="0">
                <a:latin typeface="+mn-lt"/>
              </a:rPr>
              <a:t>TLS probing</a:t>
            </a:r>
          </a:p>
        </p:txBody>
      </p:sp>
      <p:pic>
        <p:nvPicPr>
          <p:cNvPr id="36" name="Picture 5" descr="C:\Users\bennyshl\Downloads\cer-file-format.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75751" y="535621"/>
            <a:ext cx="650875" cy="650875"/>
          </a:xfrm>
          <a:prstGeom prst="rect">
            <a:avLst/>
          </a:prstGeom>
          <a:noFill/>
          <a:extLst>
            <a:ext uri="{909E8E84-426E-40DD-AFC4-6F175D3DCCD1}">
              <a14:hiddenFill xmlns:a14="http://schemas.microsoft.com/office/drawing/2010/main">
                <a:solidFill>
                  <a:srgbClr val="FFFFFF"/>
                </a:solidFill>
              </a14:hiddenFill>
            </a:ext>
          </a:extLst>
        </p:spPr>
      </p:pic>
      <p:sp>
        <p:nvSpPr>
          <p:cNvPr id="12" name="Line Callout 1 11"/>
          <p:cNvSpPr/>
          <p:nvPr/>
        </p:nvSpPr>
        <p:spPr bwMode="auto">
          <a:xfrm>
            <a:off x="5002862" y="271679"/>
            <a:ext cx="1442301" cy="641022"/>
          </a:xfrm>
          <a:prstGeom prst="borderCallout1">
            <a:avLst>
              <a:gd name="adj1" fmla="val 40809"/>
              <a:gd name="adj2" fmla="val 104739"/>
              <a:gd name="adj3" fmla="val 66911"/>
              <a:gd name="adj4" fmla="val 141296"/>
            </a:avLst>
          </a:prstGeom>
          <a:ln>
            <a:headEnd/>
            <a:tailEnd/>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1800" dirty="0">
                <a:latin typeface="+mn-lt"/>
              </a:rPr>
              <a:t>Validate SNI vs certificate</a:t>
            </a:r>
          </a:p>
        </p:txBody>
      </p:sp>
      <p:pic>
        <p:nvPicPr>
          <p:cNvPr id="2050" name="Picture 2" descr="Image result for patent pendi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9965835">
            <a:off x="44561" y="90046"/>
            <a:ext cx="1882750" cy="1265209"/>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Group 17"/>
          <p:cNvGrpSpPr/>
          <p:nvPr/>
        </p:nvGrpSpPr>
        <p:grpSpPr>
          <a:xfrm>
            <a:off x="1979520" y="903155"/>
            <a:ext cx="725968" cy="1285062"/>
            <a:chOff x="1979520" y="903155"/>
            <a:chExt cx="725968" cy="1285062"/>
          </a:xfrm>
        </p:grpSpPr>
        <p:grpSp>
          <p:nvGrpSpPr>
            <p:cNvPr id="27" name="Group 26"/>
            <p:cNvGrpSpPr/>
            <p:nvPr/>
          </p:nvGrpSpPr>
          <p:grpSpPr>
            <a:xfrm>
              <a:off x="1979520" y="903155"/>
              <a:ext cx="725968" cy="1285062"/>
              <a:chOff x="2449420" y="1202977"/>
              <a:chExt cx="725968" cy="1285062"/>
            </a:xfrm>
          </p:grpSpPr>
          <p:pic>
            <p:nvPicPr>
              <p:cNvPr id="28" name="Picture 3" descr="C:\Users\bennyshl\Downloads\file (2).png"/>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2487256" y="1202977"/>
                <a:ext cx="650296" cy="650296"/>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bwMode="auto">
              <a:xfrm>
                <a:off x="2449420" y="1841708"/>
                <a:ext cx="725968" cy="646331"/>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1800" dirty="0">
                    <a:solidFill>
                      <a:schemeClr val="bg2">
                        <a:lumMod val="50000"/>
                      </a:schemeClr>
                    </a:solidFill>
                    <a:latin typeface="+mn-lt"/>
                  </a:rPr>
                  <a:t>Client</a:t>
                </a:r>
                <a:br>
                  <a:rPr lang="en-US" sz="1800" dirty="0">
                    <a:solidFill>
                      <a:schemeClr val="bg2">
                        <a:lumMod val="50000"/>
                      </a:schemeClr>
                    </a:solidFill>
                    <a:latin typeface="+mn-lt"/>
                  </a:rPr>
                </a:br>
                <a:r>
                  <a:rPr lang="en-US" sz="1800" dirty="0">
                    <a:solidFill>
                      <a:schemeClr val="bg2">
                        <a:lumMod val="50000"/>
                      </a:schemeClr>
                    </a:solidFill>
                    <a:latin typeface="+mn-lt"/>
                  </a:rPr>
                  <a:t>Hello</a:t>
                </a:r>
              </a:p>
            </p:txBody>
          </p:sp>
        </p:grpSp>
        <p:sp>
          <p:nvSpPr>
            <p:cNvPr id="14" name="TextBox 13"/>
            <p:cNvSpPr txBox="1"/>
            <p:nvPr/>
          </p:nvSpPr>
          <p:spPr bwMode="auto">
            <a:xfrm>
              <a:off x="2134224" y="1109540"/>
              <a:ext cx="416560" cy="276999"/>
            </a:xfrm>
            <a:prstGeom prst="rect">
              <a:avLst/>
            </a:prstGeom>
            <a:solidFill>
              <a:schemeClr val="bg1"/>
            </a:solidFill>
            <a:ln>
              <a:noFill/>
            </a:ln>
            <a:effectLst/>
          </p:spPr>
          <p:txBody>
            <a:bodyPr vert="horz" wrap="square" lIns="0" tIns="0" rIns="0" bIns="0" numCol="1" rtlCol="0" anchor="ctr" anchorCtr="0" compatLnSpc="1">
              <a:prstTxWarp prst="textNoShape">
                <a:avLst/>
              </a:prstTxWarp>
              <a:spAutoFit/>
            </a:bodyPr>
            <a:lstStyle/>
            <a:p>
              <a:pPr algn="ctr">
                <a:spcBef>
                  <a:spcPts val="0"/>
                </a:spcBef>
              </a:pPr>
              <a:r>
                <a:rPr lang="en-US" sz="1800" dirty="0">
                  <a:solidFill>
                    <a:schemeClr val="bg2">
                      <a:lumMod val="50000"/>
                    </a:schemeClr>
                  </a:solidFill>
                  <a:latin typeface="+mn-lt"/>
                </a:rPr>
                <a:t>SNI</a:t>
              </a:r>
            </a:p>
          </p:txBody>
        </p:sp>
      </p:grpSp>
    </p:spTree>
    <p:extLst>
      <p:ext uri="{BB962C8B-B14F-4D97-AF65-F5344CB8AC3E}">
        <p14:creationId xmlns:p14="http://schemas.microsoft.com/office/powerpoint/2010/main" val="170383429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68039E-6 -1.48148E-6 L 0.33667 -0.00254 " pathEditMode="relative" rAng="0" ptsTypes="AA">
                                      <p:cBhvr>
                                        <p:cTn id="6" dur="2000" fill="hold"/>
                                        <p:tgtEl>
                                          <p:spTgt spid="18"/>
                                        </p:tgtEl>
                                        <p:attrNameLst>
                                          <p:attrName>ppt_x</p:attrName>
                                          <p:attrName>ppt_y</p:attrName>
                                        </p:attrNameLst>
                                      </p:cBhvr>
                                      <p:rCtr x="16827" y="-139"/>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2052"/>
                                        </p:tgtEl>
                                        <p:attrNameLst>
                                          <p:attrName>style.visibility</p:attrName>
                                        </p:attrNameLst>
                                      </p:cBhvr>
                                      <p:to>
                                        <p:strVal val="visible"/>
                                      </p:to>
                                    </p:set>
                                    <p:animEffect transition="in" filter="fade">
                                      <p:cBhvr>
                                        <p:cTn id="11" dur="500"/>
                                        <p:tgtEl>
                                          <p:spTgt spid="205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fade">
                                      <p:cBhvr>
                                        <p:cTn id="14" dur="500"/>
                                        <p:tgtEl>
                                          <p:spTgt spid="42"/>
                                        </p:tgtEl>
                                      </p:cBhvr>
                                    </p:animEffect>
                                  </p:childTnLst>
                                </p:cTn>
                              </p:par>
                              <p:par>
                                <p:cTn id="15" presetID="10" presetClass="entr" presetSubtype="0" fill="hold"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500"/>
                                        <p:tgtEl>
                                          <p:spTgt spid="40"/>
                                        </p:tgtEl>
                                      </p:cBhvr>
                                    </p:animEffect>
                                  </p:childTnLst>
                                </p:cTn>
                              </p:par>
                              <p:par>
                                <p:cTn id="18" presetID="10" presetClass="entr" presetSubtype="0" fill="hold" nodeType="withEffect">
                                  <p:stCondLst>
                                    <p:cond delay="0"/>
                                  </p:stCondLst>
                                  <p:childTnLst>
                                    <p:set>
                                      <p:cBhvr>
                                        <p:cTn id="19" dur="1" fill="hold">
                                          <p:stCondLst>
                                            <p:cond delay="0"/>
                                          </p:stCondLst>
                                        </p:cTn>
                                        <p:tgtEl>
                                          <p:spTgt spid="2048"/>
                                        </p:tgtEl>
                                        <p:attrNameLst>
                                          <p:attrName>style.visibility</p:attrName>
                                        </p:attrNameLst>
                                      </p:cBhvr>
                                      <p:to>
                                        <p:strVal val="visible"/>
                                      </p:to>
                                    </p:set>
                                    <p:animEffect transition="in" filter="fade">
                                      <p:cBhvr>
                                        <p:cTn id="20" dur="500"/>
                                        <p:tgtEl>
                                          <p:spTgt spid="2048"/>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1000"/>
                                        <p:tgtEl>
                                          <p:spTgt spid="36"/>
                                        </p:tgtEl>
                                      </p:cBhvr>
                                    </p:animEffect>
                                    <p:anim calcmode="lin" valueType="num">
                                      <p:cBhvr>
                                        <p:cTn id="30" dur="1000" fill="hold"/>
                                        <p:tgtEl>
                                          <p:spTgt spid="36"/>
                                        </p:tgtEl>
                                        <p:attrNameLst>
                                          <p:attrName>ppt_x</p:attrName>
                                        </p:attrNameLst>
                                      </p:cBhvr>
                                      <p:tavLst>
                                        <p:tav tm="0">
                                          <p:val>
                                            <p:strVal val="#ppt_x"/>
                                          </p:val>
                                        </p:tav>
                                        <p:tav tm="100000">
                                          <p:val>
                                            <p:strVal val="#ppt_x"/>
                                          </p:val>
                                        </p:tav>
                                      </p:tavLst>
                                    </p:anim>
                                    <p:anim calcmode="lin" valueType="num">
                                      <p:cBhvr>
                                        <p:cTn id="31" dur="1000" fill="hold"/>
                                        <p:tgtEl>
                                          <p:spTgt spid="36"/>
                                        </p:tgtEl>
                                        <p:attrNameLst>
                                          <p:attrName>ppt_y</p:attrName>
                                        </p:attrNameLst>
                                      </p:cBhvr>
                                      <p:tavLst>
                                        <p:tav tm="0">
                                          <p:val>
                                            <p:strVal val="#ppt_y+.1"/>
                                          </p:val>
                                        </p:tav>
                                        <p:tav tm="100000">
                                          <p:val>
                                            <p:strVal val="#ppt_y"/>
                                          </p:val>
                                        </p:tav>
                                      </p:tavLst>
                                    </p:anim>
                                  </p:childTnLst>
                                </p:cTn>
                              </p:par>
                            </p:childTnLst>
                          </p:cTn>
                        </p:par>
                        <p:par>
                          <p:cTn id="32" fill="hold">
                            <p:stCondLst>
                              <p:cond delay="1000"/>
                            </p:stCondLst>
                            <p:childTnLst>
                              <p:par>
                                <p:cTn id="33" presetID="1"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p:bldP spid="42" grpId="0"/>
      <p:bldP spid="32" grpId="0" animBg="1"/>
      <p:bldP spid="12"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11" name="Content Placeholder 10">
            <a:extLst>
              <a:ext uri="{FF2B5EF4-FFF2-40B4-BE49-F238E27FC236}">
                <a16:creationId xmlns:a16="http://schemas.microsoft.com/office/drawing/2014/main" id="{EA2F73B7-CF59-C246-99A2-D2658F503C8D}"/>
              </a:ext>
            </a:extLst>
          </p:cNvPr>
          <p:cNvSpPr>
            <a:spLocks noGrp="1"/>
          </p:cNvSpPr>
          <p:nvPr>
            <p:ph sz="quarter" idx="11"/>
          </p:nvPr>
        </p:nvSpPr>
        <p:spPr>
          <a:xfrm>
            <a:off x="583842" y="1384300"/>
            <a:ext cx="11000914" cy="4676140"/>
          </a:xfrm>
        </p:spPr>
        <p:txBody>
          <a:bodyPr/>
          <a:lstStyle/>
          <a:p>
            <a:r>
              <a:rPr lang="en-US" dirty="0"/>
              <a:t>We added support for all TLS 1.2 important ciphers and curves</a:t>
            </a:r>
          </a:p>
          <a:p>
            <a:pPr lvl="2"/>
            <a:r>
              <a:rPr lang="en-US" dirty="0"/>
              <a:t>TLS_RSA_WITH_AES_256_GCM_</a:t>
            </a:r>
            <a:r>
              <a:rPr lang="en-US" b="1" dirty="0"/>
              <a:t>SHA384</a:t>
            </a:r>
          </a:p>
          <a:p>
            <a:pPr lvl="2"/>
            <a:r>
              <a:rPr lang="en-US" dirty="0"/>
              <a:t>TLS_RSA_WITH_AES_256_CBC_SHA256</a:t>
            </a:r>
          </a:p>
          <a:p>
            <a:pPr lvl="2"/>
            <a:r>
              <a:rPr lang="en-US" dirty="0"/>
              <a:t>TLS_ECDHE_RSA_WITH_</a:t>
            </a:r>
            <a:r>
              <a:rPr lang="en-US" b="1" dirty="0"/>
              <a:t>CHACHA20_POLY1305</a:t>
            </a:r>
            <a:r>
              <a:rPr lang="en-US" dirty="0"/>
              <a:t>_SHA256</a:t>
            </a:r>
          </a:p>
          <a:p>
            <a:pPr lvl="2"/>
            <a:r>
              <a:rPr lang="en-US" dirty="0"/>
              <a:t>TLS_ECDHE_ECDSA_WITH_</a:t>
            </a:r>
            <a:r>
              <a:rPr lang="en-US" b="1" dirty="0"/>
              <a:t>CHACHA20_POLY1305</a:t>
            </a:r>
            <a:r>
              <a:rPr lang="en-US" dirty="0"/>
              <a:t>_SHA256</a:t>
            </a:r>
          </a:p>
          <a:p>
            <a:pPr lvl="2"/>
            <a:r>
              <a:rPr lang="en-US" dirty="0"/>
              <a:t>TLS_ECDHE_RSA_WITH_AES_256_CBC_SHA384</a:t>
            </a:r>
          </a:p>
          <a:p>
            <a:pPr lvl="2"/>
            <a:r>
              <a:rPr lang="en-US" dirty="0"/>
              <a:t>TLS_ECDHE_RSA_WITH_AES_128_CBC_SHA256</a:t>
            </a:r>
          </a:p>
          <a:p>
            <a:pPr lvl="2"/>
            <a:r>
              <a:rPr lang="en-US" dirty="0"/>
              <a:t>TLS_ECDHE_</a:t>
            </a:r>
            <a:r>
              <a:rPr lang="en-US" b="1" dirty="0"/>
              <a:t>ECDSA</a:t>
            </a:r>
            <a:r>
              <a:rPr lang="en-US" dirty="0"/>
              <a:t>_WITH_AES_256_CBC_SHA384</a:t>
            </a:r>
          </a:p>
          <a:p>
            <a:pPr lvl="2"/>
            <a:r>
              <a:rPr lang="en-US" dirty="0"/>
              <a:t>TLS_ECDHE_ECDSA_WITH_AES_128_CBC_SHA256</a:t>
            </a:r>
          </a:p>
          <a:p>
            <a:r>
              <a:rPr lang="en-US" dirty="0"/>
              <a:t>x25519 , P-256, P-384, P-521 Elliptic Curves</a:t>
            </a:r>
          </a:p>
          <a:p>
            <a:r>
              <a:rPr lang="en-US" dirty="0"/>
              <a:t>TLS 1.3 see sk167052</a:t>
            </a:r>
          </a:p>
          <a:p>
            <a:endParaRPr lang="en-US" dirty="0"/>
          </a:p>
        </p:txBody>
      </p:sp>
      <p:sp>
        <p:nvSpPr>
          <p:cNvPr id="44" name="Title 1"/>
          <p:cNvSpPr>
            <a:spLocks noGrp="1"/>
          </p:cNvSpPr>
          <p:nvPr>
            <p:ph type="title"/>
          </p:nvPr>
        </p:nvSpPr>
        <p:spPr/>
        <p:txBody>
          <a:bodyPr/>
          <a:lstStyle/>
          <a:p>
            <a:r>
              <a:rPr lang="en-US" dirty="0"/>
              <a:t>Ciphers and Curves</a:t>
            </a:r>
            <a:br>
              <a:rPr lang="en-US" dirty="0"/>
            </a:br>
            <a:br>
              <a:rPr lang="en-US" dirty="0"/>
            </a:br>
            <a:br>
              <a:rPr lang="en-US" dirty="0"/>
            </a:br>
            <a:endParaRPr lang="en-US" dirty="0"/>
          </a:p>
        </p:txBody>
      </p:sp>
      <p:sp>
        <p:nvSpPr>
          <p:cNvPr id="3" name="Footer Placeholder 2" hidden="1"/>
          <p:cNvSpPr>
            <a:spLocks noGrp="1"/>
          </p:cNvSpPr>
          <p:nvPr>
            <p:ph type="ftr" sz="quarter" idx="4294967295"/>
          </p:nvPr>
        </p:nvSpPr>
        <p:spPr>
          <a:xfrm>
            <a:off x="8388350" y="6534150"/>
            <a:ext cx="3800475" cy="301625"/>
          </a:xfrm>
        </p:spPr>
        <p:txBody>
          <a:bodyPr/>
          <a:lstStyle/>
          <a:p>
            <a:r>
              <a:rPr lang="en-US"/>
              <a:t> [Internal Use] for Check Point employees​</a:t>
            </a:r>
          </a:p>
        </p:txBody>
      </p:sp>
    </p:spTree>
    <p:extLst>
      <p:ext uri="{BB962C8B-B14F-4D97-AF65-F5344CB8AC3E}">
        <p14:creationId xmlns:p14="http://schemas.microsoft.com/office/powerpoint/2010/main" val="4080653304"/>
      </p:ext>
    </p:extLst>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p:txBody>
          <a:bodyPr/>
          <a:lstStyle/>
          <a:p>
            <a:r>
              <a:rPr lang="en-US" dirty="0"/>
              <a:t>Easy cipher suite configuration with interactive UI on Security Gateway.</a:t>
            </a:r>
          </a:p>
          <a:p>
            <a:r>
              <a:rPr lang="en-US" dirty="0"/>
              <a:t>Supported in TLS-Inspection &amp; Multi-Portal for portals on port 443, such as:</a:t>
            </a:r>
          </a:p>
          <a:p>
            <a:pPr lvl="1"/>
            <a:r>
              <a:rPr lang="en-US" dirty="0"/>
              <a:t>TLSVPN</a:t>
            </a:r>
          </a:p>
          <a:p>
            <a:pPr lvl="1"/>
            <a:r>
              <a:rPr lang="en-US" dirty="0" err="1"/>
              <a:t>DLPSenderPortal</a:t>
            </a:r>
            <a:endParaRPr lang="en-US" dirty="0"/>
          </a:p>
          <a:p>
            <a:pPr lvl="1"/>
            <a:r>
              <a:rPr lang="en-US" dirty="0" err="1"/>
              <a:t>SecurePlatform</a:t>
            </a:r>
            <a:r>
              <a:rPr lang="en-US" dirty="0"/>
              <a:t>(Gaia Portal)</a:t>
            </a:r>
          </a:p>
          <a:p>
            <a:pPr lvl="1"/>
            <a:r>
              <a:rPr lang="en-US" dirty="0" err="1"/>
              <a:t>UserCheck</a:t>
            </a:r>
            <a:endParaRPr lang="en-US" dirty="0"/>
          </a:p>
          <a:p>
            <a:pPr lvl="1"/>
            <a:r>
              <a:rPr lang="en-US" dirty="0"/>
              <a:t>NAC</a:t>
            </a:r>
          </a:p>
          <a:p>
            <a:r>
              <a:rPr lang="en-US" dirty="0"/>
              <a:t>Prioritizing active ciphers and disabling unsafe ciphers for each blade.</a:t>
            </a:r>
          </a:p>
          <a:p>
            <a:r>
              <a:rPr lang="en-US" dirty="0"/>
              <a:t>Run by entering : </a:t>
            </a:r>
            <a:r>
              <a:rPr lang="en-US" dirty="0" err="1"/>
              <a:t>cipher_util</a:t>
            </a:r>
            <a:endParaRPr lang="en-US" dirty="0"/>
          </a:p>
        </p:txBody>
      </p:sp>
      <p:sp>
        <p:nvSpPr>
          <p:cNvPr id="4" name="Title 3"/>
          <p:cNvSpPr>
            <a:spLocks noGrp="1"/>
          </p:cNvSpPr>
          <p:nvPr>
            <p:ph type="title"/>
          </p:nvPr>
        </p:nvSpPr>
        <p:spPr/>
        <p:txBody>
          <a:bodyPr/>
          <a:lstStyle/>
          <a:p>
            <a:r>
              <a:rPr lang="en-US"/>
              <a:t>Cipher Util</a:t>
            </a:r>
            <a:endParaRPr lang="en-US" dirty="0"/>
          </a:p>
        </p:txBody>
      </p:sp>
      <p:pic>
        <p:nvPicPr>
          <p:cNvPr id="5" name="Picture 3" descr="C:\Users\martind\Desktop\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31806" y="3338947"/>
            <a:ext cx="3543300" cy="723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4006183"/>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71" name="Title 70"/>
          <p:cNvSpPr>
            <a:spLocks noGrp="1"/>
          </p:cNvSpPr>
          <p:nvPr>
            <p:ph type="title"/>
          </p:nvPr>
        </p:nvSpPr>
        <p:spPr/>
        <p:txBody>
          <a:bodyPr/>
          <a:lstStyle/>
          <a:p>
            <a:r>
              <a:rPr lang="en-US" dirty="0"/>
              <a:t>Alternatives</a:t>
            </a:r>
          </a:p>
        </p:txBody>
      </p:sp>
      <p:sp>
        <p:nvSpPr>
          <p:cNvPr id="3" name="Footer Placeholder 2" hidden="1"/>
          <p:cNvSpPr>
            <a:spLocks noGrp="1"/>
          </p:cNvSpPr>
          <p:nvPr>
            <p:ph type="ftr" sz="quarter" idx="4294967295"/>
          </p:nvPr>
        </p:nvSpPr>
        <p:spPr>
          <a:xfrm>
            <a:off x="8388350" y="6534150"/>
            <a:ext cx="3800475" cy="301625"/>
          </a:xfrm>
        </p:spPr>
        <p:txBody>
          <a:bodyPr/>
          <a:lstStyle/>
          <a:p>
            <a:r>
              <a:rPr lang="en-US"/>
              <a:t> [Internal Use] for Check Point employees​</a:t>
            </a:r>
          </a:p>
        </p:txBody>
      </p:sp>
      <p:sp>
        <p:nvSpPr>
          <p:cNvPr id="4" name="Content Placeholder 71">
            <a:extLst>
              <a:ext uri="{FF2B5EF4-FFF2-40B4-BE49-F238E27FC236}">
                <a16:creationId xmlns:a16="http://schemas.microsoft.com/office/drawing/2014/main" id="{23D03C4F-330D-F8F7-61C6-3399F0C6E53C}"/>
              </a:ext>
            </a:extLst>
          </p:cNvPr>
          <p:cNvSpPr txBox="1">
            <a:spLocks/>
          </p:cNvSpPr>
          <p:nvPr/>
        </p:nvSpPr>
        <p:spPr>
          <a:xfrm>
            <a:off x="429173" y="1110731"/>
            <a:ext cx="11000914" cy="4676140"/>
          </a:xfrm>
          <a:prstGeom prst="rect">
            <a:avLst/>
          </a:prstGeom>
        </p:spPr>
        <p:txBody>
          <a:bodyPr/>
          <a:lstStyle>
            <a:lvl1pPr marL="228600" indent="-228600" algn="l" rtl="0" eaLnBrk="1" fontAlgn="base" hangingPunct="1">
              <a:lnSpc>
                <a:spcPct val="95000"/>
              </a:lnSpc>
              <a:spcBef>
                <a:spcPts val="1000"/>
              </a:spcBef>
              <a:spcAft>
                <a:spcPct val="0"/>
              </a:spcAft>
              <a:buClr>
                <a:schemeClr val="accent1"/>
              </a:buClr>
              <a:buSzPct val="85000"/>
              <a:buFont typeface="Calibri" panose="020F0502020204030204" pitchFamily="34" charset="0"/>
              <a:buChar char="•"/>
              <a:defRPr lang="en-US" sz="2800" dirty="0" smtClean="0">
                <a:solidFill>
                  <a:schemeClr val="tx1"/>
                </a:solidFill>
                <a:latin typeface="+mn-lt"/>
                <a:ea typeface="+mn-ea"/>
                <a:cs typeface="Arial" pitchFamily="34" charset="0"/>
              </a:defRPr>
            </a:lvl1pPr>
            <a:lvl2pPr marL="576072" indent="-228600" algn="l" rtl="0" eaLnBrk="1" fontAlgn="base" hangingPunct="1">
              <a:lnSpc>
                <a:spcPct val="95000"/>
              </a:lnSpc>
              <a:spcBef>
                <a:spcPts val="800"/>
              </a:spcBef>
              <a:spcAft>
                <a:spcPct val="0"/>
              </a:spcAft>
              <a:buClr>
                <a:schemeClr val="accent1"/>
              </a:buClr>
              <a:buSzPct val="100000"/>
              <a:buFont typeface="Calibri" panose="020F0502020204030204" pitchFamily="34" charset="0"/>
              <a:buChar char="̶"/>
              <a:defRPr lang="en-US" sz="2400" dirty="0" smtClean="0">
                <a:solidFill>
                  <a:schemeClr val="tx1"/>
                </a:solidFill>
                <a:latin typeface="+mn-lt"/>
              </a:defRPr>
            </a:lvl2pPr>
            <a:lvl3pPr marL="886968" indent="-228600" algn="l" rtl="0" eaLnBrk="1" fontAlgn="base" hangingPunct="1">
              <a:lnSpc>
                <a:spcPct val="95000"/>
              </a:lnSpc>
              <a:spcBef>
                <a:spcPts val="800"/>
              </a:spcBef>
              <a:spcAft>
                <a:spcPct val="0"/>
              </a:spcAft>
              <a:buClr>
                <a:schemeClr val="accent1"/>
              </a:buClr>
              <a:buSzPct val="100000"/>
              <a:buFont typeface="Calibri" panose="020F0502020204030204" pitchFamily="34" charset="0"/>
              <a:buChar char="̶"/>
              <a:defRPr lang="en-US" sz="2000" dirty="0" smtClean="0">
                <a:solidFill>
                  <a:schemeClr val="tx1"/>
                </a:solidFill>
                <a:latin typeface="+mn-lt"/>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a:spcBef>
                <a:spcPts val="600"/>
              </a:spcBef>
            </a:pPr>
            <a:r>
              <a:rPr lang="en-US" sz="2400" kern="0" dirty="0"/>
              <a:t>Does not require </a:t>
            </a:r>
            <a:r>
              <a:rPr lang="en-US" sz="2400" kern="0" dirty="0" err="1"/>
              <a:t>httpsi</a:t>
            </a:r>
            <a:r>
              <a:rPr lang="en-US" sz="2400" kern="0" dirty="0"/>
              <a:t> or can work together with </a:t>
            </a:r>
            <a:r>
              <a:rPr lang="en-US" sz="2400" kern="0" dirty="0" err="1"/>
              <a:t>httpsi</a:t>
            </a:r>
            <a:endParaRPr lang="en-US" sz="2400" kern="0" dirty="0"/>
          </a:p>
          <a:p>
            <a:pPr>
              <a:spcBef>
                <a:spcPts val="600"/>
              </a:spcBef>
            </a:pPr>
            <a:r>
              <a:rPr lang="en-US" sz="2400" kern="0" dirty="0"/>
              <a:t>Categorize HTTPS Websites via Certificate Checking</a:t>
            </a:r>
          </a:p>
          <a:p>
            <a:pPr lvl="1">
              <a:spcBef>
                <a:spcPts val="600"/>
              </a:spcBef>
            </a:pPr>
            <a:r>
              <a:rPr lang="en-US" sz="2000" kern="0" dirty="0"/>
              <a:t>Categorize HTTPS websites in the advanced settings for Application Control &amp; URL Filtering found under the “Manage &amp; Settings” tab.</a:t>
            </a:r>
          </a:p>
          <a:p>
            <a:pPr lvl="1">
              <a:spcBef>
                <a:spcPts val="600"/>
              </a:spcBef>
            </a:pPr>
            <a:r>
              <a:rPr lang="en-US" sz="2000" kern="0" dirty="0"/>
              <a:t>The HTTP communication is TLS encrypted, the associated certificate is transferred in clear-text and can be read by the gateway. Cert will identify the website via Common Name (CN). In the case of Facebook, the CN is listed as *.facebook.com</a:t>
            </a:r>
          </a:p>
          <a:p>
            <a:pPr>
              <a:spcBef>
                <a:spcPts val="600"/>
              </a:spcBef>
            </a:pPr>
            <a:r>
              <a:rPr lang="en-US" sz="2400" kern="0" dirty="0"/>
              <a:t>Categorize HTTPS Websites via SNI - the very first Client Hello using TLS shows the server that the client is specifically requesting, under the Server Name Indication (SNI) extension. </a:t>
            </a:r>
          </a:p>
          <a:p>
            <a:pPr lvl="1">
              <a:spcBef>
                <a:spcPts val="600"/>
              </a:spcBef>
            </a:pPr>
            <a:r>
              <a:rPr lang="en-US" sz="2000" kern="0" dirty="0"/>
              <a:t>SNI is verified against the Subject Alternative Name of the host, which appears in the certificate. After the identity of the host is known and verified, the site is categorized, and it is determined whether the connection should be inspected or not.</a:t>
            </a:r>
          </a:p>
          <a:p>
            <a:pPr>
              <a:spcBef>
                <a:spcPts val="600"/>
              </a:spcBef>
            </a:pPr>
            <a:r>
              <a:rPr lang="en-US" sz="2400" kern="0" dirty="0"/>
              <a:t>XDR</a:t>
            </a:r>
          </a:p>
          <a:p>
            <a:pPr>
              <a:spcBef>
                <a:spcPts val="600"/>
              </a:spcBef>
            </a:pPr>
            <a:r>
              <a:rPr lang="en-US" sz="2400" kern="0" dirty="0"/>
              <a:t>Application Security (AppSec)</a:t>
            </a:r>
          </a:p>
        </p:txBody>
      </p:sp>
    </p:spTree>
    <p:extLst>
      <p:ext uri="{BB962C8B-B14F-4D97-AF65-F5344CB8AC3E}">
        <p14:creationId xmlns:p14="http://schemas.microsoft.com/office/powerpoint/2010/main" val="117198279"/>
      </p:ext>
    </p:extLst>
  </p:cSld>
  <p:clrMapOvr>
    <a:masterClrMapping/>
  </p:clrMapOvr>
  <p:transition>
    <p:fad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hidden="1"/>
          <p:cNvSpPr>
            <a:spLocks noGrp="1"/>
          </p:cNvSpPr>
          <p:nvPr>
            <p:ph type="dt" sz="half" idx="11"/>
          </p:nvPr>
        </p:nvSpPr>
        <p:spPr/>
        <p:txBody>
          <a:bodyPr/>
          <a:lstStyle/>
          <a:p>
            <a:endParaRPr lang="en-US" dirty="0"/>
          </a:p>
        </p:txBody>
      </p:sp>
      <p:sp>
        <p:nvSpPr>
          <p:cNvPr id="19" name="Title 18"/>
          <p:cNvSpPr>
            <a:spLocks noGrp="1"/>
          </p:cNvSpPr>
          <p:nvPr>
            <p:ph type="title"/>
          </p:nvPr>
        </p:nvSpPr>
        <p:spPr/>
        <p:txBody>
          <a:bodyPr/>
          <a:lstStyle/>
          <a:p>
            <a:r>
              <a:rPr lang="en-US"/>
              <a:t>Cipher Util</a:t>
            </a:r>
            <a:endParaRPr lang="en-US" dirty="0"/>
          </a:p>
        </p:txBody>
      </p:sp>
      <p:sp>
        <p:nvSpPr>
          <p:cNvPr id="20" name="Content Placeholder 19"/>
          <p:cNvSpPr>
            <a:spLocks noGrp="1"/>
          </p:cNvSpPr>
          <p:nvPr>
            <p:ph sz="half" idx="2"/>
          </p:nvPr>
        </p:nvSpPr>
        <p:spPr/>
        <p:txBody>
          <a:bodyPr/>
          <a:lstStyle/>
          <a:p>
            <a:r>
              <a:rPr lang="en-US"/>
              <a:t>Printing configured cipher-suites on each blade</a:t>
            </a:r>
          </a:p>
          <a:p>
            <a:r>
              <a:rPr lang="en-US"/>
              <a:t>Enabling disabled ciphers</a:t>
            </a:r>
          </a:p>
          <a:p>
            <a:r>
              <a:rPr lang="en-US"/>
              <a:t>Disabling unsafe ciphers </a:t>
            </a:r>
          </a:p>
          <a:p>
            <a:r>
              <a:rPr lang="en-US"/>
              <a:t>Reordering ciphers for prioritization in each connection</a:t>
            </a:r>
          </a:p>
          <a:p>
            <a:endParaRPr lang="en-US"/>
          </a:p>
          <a:p>
            <a:r>
              <a:rPr lang="en-US"/>
              <a:t>Further information can be found in </a:t>
            </a:r>
            <a:r>
              <a:rPr lang="en-US">
                <a:hlinkClick r:id="rId2"/>
              </a:rPr>
              <a:t>SK126613</a:t>
            </a:r>
            <a:r>
              <a:rPr lang="en-US"/>
              <a:t>.</a:t>
            </a:r>
            <a:endParaRPr lang="en-US" dirty="0"/>
          </a:p>
        </p:txBody>
      </p:sp>
      <p:sp>
        <p:nvSpPr>
          <p:cNvPr id="8" name="Content Placeholder 7">
            <a:extLst>
              <a:ext uri="{FF2B5EF4-FFF2-40B4-BE49-F238E27FC236}">
                <a16:creationId xmlns:a16="http://schemas.microsoft.com/office/drawing/2014/main" id="{0D45DA5A-0E69-E641-A819-3E59A6A75670}"/>
              </a:ext>
            </a:extLst>
          </p:cNvPr>
          <p:cNvSpPr>
            <a:spLocks noGrp="1"/>
          </p:cNvSpPr>
          <p:nvPr>
            <p:ph sz="half" idx="12"/>
          </p:nvPr>
        </p:nvSpPr>
        <p:spPr/>
        <p:txBody>
          <a:bodyPr/>
          <a:lstStyle/>
          <a:p>
            <a:endParaRPr lang="en-US"/>
          </a:p>
        </p:txBody>
      </p:sp>
      <p:pic>
        <p:nvPicPr>
          <p:cNvPr id="2050" name="Picture 2" descr="C:\Users\martind\Desktop\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1079" y="1056513"/>
            <a:ext cx="4371976" cy="5476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4602201"/>
      </p:ext>
    </p:extLst>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3" name="Footer Placeholder 2" hidden="1"/>
          <p:cNvSpPr>
            <a:spLocks noGrp="1"/>
          </p:cNvSpPr>
          <p:nvPr>
            <p:ph type="ftr" sz="quarter" idx="10"/>
          </p:nvPr>
        </p:nvSpPr>
        <p:spPr/>
        <p:txBody>
          <a:bodyPr/>
          <a:lstStyle/>
          <a:p>
            <a:r>
              <a:rPr lang="en-US"/>
              <a:t> [Internal Use] for Check Point employees​</a:t>
            </a:r>
          </a:p>
        </p:txBody>
      </p:sp>
      <p:sp>
        <p:nvSpPr>
          <p:cNvPr id="44" name="Title 1"/>
          <p:cNvSpPr>
            <a:spLocks noGrp="1"/>
          </p:cNvSpPr>
          <p:nvPr>
            <p:ph type="title"/>
          </p:nvPr>
        </p:nvSpPr>
        <p:spPr>
          <a:xfrm>
            <a:off x="583842" y="460552"/>
            <a:ext cx="9857339" cy="564908"/>
          </a:xfrm>
        </p:spPr>
        <p:txBody>
          <a:bodyPr/>
          <a:lstStyle/>
          <a:p>
            <a:r>
              <a:rPr lang="en-US" dirty="0"/>
              <a:t>Fail Open/Close </a:t>
            </a:r>
            <a:br>
              <a:rPr lang="en-US" dirty="0"/>
            </a:br>
            <a:br>
              <a:rPr lang="en-US" dirty="0"/>
            </a:br>
            <a:br>
              <a:rPr lang="en-US" dirty="0"/>
            </a:br>
            <a:br>
              <a:rPr lang="en-US" dirty="0"/>
            </a:br>
            <a:br>
              <a:rPr lang="en-US" dirty="0"/>
            </a:br>
            <a:br>
              <a:rPr lang="en-US" dirty="0"/>
            </a:br>
            <a:br>
              <a:rPr lang="en-US" dirty="0"/>
            </a:br>
            <a:br>
              <a:rPr lang="en-US" dirty="0"/>
            </a:br>
            <a:endParaRPr lang="en-US" sz="1800" dirty="0"/>
          </a:p>
        </p:txBody>
      </p:sp>
      <p:sp>
        <p:nvSpPr>
          <p:cNvPr id="6" name="Content Placeholder 71"/>
          <p:cNvSpPr>
            <a:spLocks noGrp="1"/>
          </p:cNvSpPr>
          <p:nvPr>
            <p:ph sz="quarter" idx="11"/>
          </p:nvPr>
        </p:nvSpPr>
        <p:spPr>
          <a:xfrm>
            <a:off x="174860" y="1025460"/>
            <a:ext cx="11000914" cy="4898390"/>
          </a:xfrm>
        </p:spPr>
        <p:txBody>
          <a:bodyPr/>
          <a:lstStyle/>
          <a:p>
            <a:endParaRPr lang="en-US" dirty="0"/>
          </a:p>
          <a:p>
            <a:endParaRPr lang="en-US" dirty="0"/>
          </a:p>
          <a:p>
            <a:endParaRPr lang="en-US" dirty="0"/>
          </a:p>
          <a:p>
            <a:endParaRPr lang="en-US" dirty="0"/>
          </a:p>
          <a:p>
            <a:r>
              <a:rPr lang="en-US" dirty="0"/>
              <a:t>In R80.10 a Fail Open/Close configuration was added. </a:t>
            </a:r>
          </a:p>
          <a:p>
            <a:pPr lvl="2"/>
            <a:r>
              <a:rPr lang="en-US" b="1" dirty="0"/>
              <a:t>Fail Open </a:t>
            </a:r>
            <a:r>
              <a:rPr lang="en-US" dirty="0"/>
              <a:t>- HTTPS traffic is Bypassed in case of failures </a:t>
            </a:r>
          </a:p>
          <a:p>
            <a:pPr lvl="2"/>
            <a:r>
              <a:rPr lang="en-US" b="1" dirty="0"/>
              <a:t>Fail Close </a:t>
            </a:r>
            <a:r>
              <a:rPr lang="en-US" dirty="0"/>
              <a:t>- HTTPS traffic is blocked in case of failures </a:t>
            </a:r>
          </a:p>
          <a:p>
            <a:r>
              <a:rPr lang="en-US" dirty="0"/>
              <a:t>The functionality of this feature has improved significantly in R80.30</a:t>
            </a: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 y="1170210"/>
            <a:ext cx="10832874" cy="19410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41002885"/>
      </p:ext>
    </p:extLst>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3" name="Footer Placeholder 2" hidden="1"/>
          <p:cNvSpPr>
            <a:spLocks noGrp="1"/>
          </p:cNvSpPr>
          <p:nvPr>
            <p:ph type="ftr" sz="quarter" idx="10"/>
          </p:nvPr>
        </p:nvSpPr>
        <p:spPr/>
        <p:txBody>
          <a:bodyPr/>
          <a:lstStyle/>
          <a:p>
            <a:r>
              <a:rPr lang="en-US"/>
              <a:t> [Internal Use] for Check Point employees​</a:t>
            </a:r>
          </a:p>
        </p:txBody>
      </p:sp>
      <p:sp>
        <p:nvSpPr>
          <p:cNvPr id="44" name="Title 1"/>
          <p:cNvSpPr>
            <a:spLocks noGrp="1"/>
          </p:cNvSpPr>
          <p:nvPr>
            <p:ph type="title"/>
          </p:nvPr>
        </p:nvSpPr>
        <p:spPr>
          <a:xfrm>
            <a:off x="420557" y="447575"/>
            <a:ext cx="9857339" cy="564908"/>
          </a:xfrm>
        </p:spPr>
        <p:txBody>
          <a:bodyPr/>
          <a:lstStyle/>
          <a:p>
            <a:r>
              <a:rPr lang="en-US" dirty="0"/>
              <a:t>Hardware Security Module (HSM)</a:t>
            </a: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endParaRPr lang="en-US" sz="1800" dirty="0"/>
          </a:p>
        </p:txBody>
      </p:sp>
      <p:sp>
        <p:nvSpPr>
          <p:cNvPr id="19" name="Content Placeholder 71"/>
          <p:cNvSpPr>
            <a:spLocks noGrp="1"/>
          </p:cNvSpPr>
          <p:nvPr>
            <p:ph sz="quarter" idx="11"/>
          </p:nvPr>
        </p:nvSpPr>
        <p:spPr>
          <a:xfrm>
            <a:off x="174860" y="1025460"/>
            <a:ext cx="11000914" cy="4898390"/>
          </a:xfrm>
        </p:spPr>
        <p:txBody>
          <a:bodyPr/>
          <a:lstStyle/>
          <a:p>
            <a:r>
              <a:rPr lang="en-US" dirty="0"/>
              <a:t>Hardware Security Module (HSM) is a device that is used to store cryptographic keys</a:t>
            </a:r>
          </a:p>
          <a:p>
            <a:r>
              <a:rPr lang="en-US" dirty="0"/>
              <a:t>HSM is designed to provide dedicated cryptographic functionality.</a:t>
            </a:r>
          </a:p>
          <a:p>
            <a:r>
              <a:rPr lang="en-US" dirty="0"/>
              <a:t>HSM adds an extra layer of security to the network</a:t>
            </a:r>
          </a:p>
          <a:p>
            <a:endParaRPr lang="en-US" dirty="0"/>
          </a:p>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14165" y="3467554"/>
            <a:ext cx="3810000" cy="2676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8707" y="3118757"/>
            <a:ext cx="3692907" cy="3309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4626809"/>
      </p:ext>
    </p:extLst>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3" name="Footer Placeholder 2" hidden="1"/>
          <p:cNvSpPr>
            <a:spLocks noGrp="1"/>
          </p:cNvSpPr>
          <p:nvPr>
            <p:ph type="ftr" sz="quarter" idx="10"/>
          </p:nvPr>
        </p:nvSpPr>
        <p:spPr/>
        <p:txBody>
          <a:bodyPr/>
          <a:lstStyle/>
          <a:p>
            <a:r>
              <a:rPr lang="en-US"/>
              <a:t> [Internal Use] for Check Point employees​</a:t>
            </a:r>
          </a:p>
        </p:txBody>
      </p:sp>
      <p:sp>
        <p:nvSpPr>
          <p:cNvPr id="44" name="Title 1"/>
          <p:cNvSpPr>
            <a:spLocks noGrp="1"/>
          </p:cNvSpPr>
          <p:nvPr>
            <p:ph type="title"/>
          </p:nvPr>
        </p:nvSpPr>
        <p:spPr>
          <a:xfrm>
            <a:off x="420557" y="447575"/>
            <a:ext cx="9857339" cy="564908"/>
          </a:xfrm>
        </p:spPr>
        <p:txBody>
          <a:bodyPr/>
          <a:lstStyle/>
          <a:p>
            <a:r>
              <a:rPr lang="en-US" dirty="0"/>
              <a:t>Hardware Security Module (HSM)</a:t>
            </a: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endParaRPr lang="en-US" sz="1800" dirty="0"/>
          </a:p>
        </p:txBody>
      </p:sp>
      <p:sp>
        <p:nvSpPr>
          <p:cNvPr id="19" name="Content Placeholder 71"/>
          <p:cNvSpPr>
            <a:spLocks noGrp="1"/>
          </p:cNvSpPr>
          <p:nvPr>
            <p:ph sz="quarter" idx="11"/>
          </p:nvPr>
        </p:nvSpPr>
        <p:spPr>
          <a:xfrm>
            <a:off x="174860" y="1025460"/>
            <a:ext cx="11000914" cy="4898390"/>
          </a:xfrm>
        </p:spPr>
        <p:txBody>
          <a:bodyPr/>
          <a:lstStyle/>
          <a:p>
            <a:r>
              <a:rPr lang="en-US" dirty="0"/>
              <a:t>When Check Point Security Gateway uses an HSM, the HSM holds these objects for </a:t>
            </a:r>
            <a:r>
              <a:rPr lang="en-US" b="1" dirty="0"/>
              <a:t>outbound HTTPS Inspection</a:t>
            </a:r>
            <a:r>
              <a:rPr lang="en-US" dirty="0"/>
              <a:t>:</a:t>
            </a:r>
          </a:p>
          <a:p>
            <a:pPr marL="514350" indent="-514350">
              <a:buFont typeface="+mj-lt"/>
              <a:buAutoNum type="arabicPeriod"/>
            </a:pPr>
            <a:r>
              <a:rPr lang="en-US" dirty="0"/>
              <a:t>The Certificate Authority (CA) certificate (certificate buffer + key pair).The administrator creates the CA certificate and key pair before configuring the Security Gateway to work with an HSM.</a:t>
            </a:r>
          </a:p>
          <a:p>
            <a:pPr marL="514350" indent="-514350">
              <a:buFont typeface="+mj-lt"/>
              <a:buAutoNum type="arabicPeriod"/>
            </a:pPr>
            <a:r>
              <a:rPr lang="en-US" dirty="0"/>
              <a:t>Two to three key pairs for fake certificates.These keys are created during the initialization of the HTTPS Inspection daemon on the Security Gateway with 1024-bit, 2048-bit, or 4096-bit length.</a:t>
            </a:r>
          </a:p>
          <a:p>
            <a:pPr marL="347472" lvl="1" indent="0">
              <a:buNone/>
            </a:pPr>
            <a:endParaRPr lang="en-US" dirty="0"/>
          </a:p>
        </p:txBody>
      </p:sp>
    </p:spTree>
    <p:extLst>
      <p:ext uri="{BB962C8B-B14F-4D97-AF65-F5344CB8AC3E}">
        <p14:creationId xmlns:p14="http://schemas.microsoft.com/office/powerpoint/2010/main" val="3321984085"/>
      </p:ext>
    </p:extLst>
  </p:cSld>
  <p:clrMapOvr>
    <a:masterClrMapping/>
  </p:clrMapOvr>
  <p:transition>
    <p:fad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3" name="Footer Placeholder 2" hidden="1"/>
          <p:cNvSpPr>
            <a:spLocks noGrp="1"/>
          </p:cNvSpPr>
          <p:nvPr>
            <p:ph type="ftr" sz="quarter" idx="10"/>
          </p:nvPr>
        </p:nvSpPr>
        <p:spPr/>
        <p:txBody>
          <a:bodyPr/>
          <a:lstStyle/>
          <a:p>
            <a:r>
              <a:rPr lang="en-US"/>
              <a:t> [Internal Use] for Check Point employees​</a:t>
            </a:r>
          </a:p>
        </p:txBody>
      </p:sp>
      <p:sp>
        <p:nvSpPr>
          <p:cNvPr id="44" name="Title 1"/>
          <p:cNvSpPr>
            <a:spLocks noGrp="1"/>
          </p:cNvSpPr>
          <p:nvPr>
            <p:ph type="title"/>
          </p:nvPr>
        </p:nvSpPr>
        <p:spPr>
          <a:xfrm>
            <a:off x="420557" y="447575"/>
            <a:ext cx="9857339" cy="564908"/>
          </a:xfrm>
        </p:spPr>
        <p:txBody>
          <a:bodyPr/>
          <a:lstStyle/>
          <a:p>
            <a:r>
              <a:rPr lang="en-US" dirty="0"/>
              <a:t>Mirror and Decrypt</a:t>
            </a:r>
            <a:br>
              <a:rPr lang="en-US" dirty="0">
                <a:solidFill>
                  <a:schemeClr val="tx2">
                    <a:lumMod val="75000"/>
                  </a:schemeClr>
                </a:solidFill>
              </a:rPr>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endParaRPr lang="en-US" sz="1800" dirty="0"/>
          </a:p>
        </p:txBody>
      </p:sp>
      <p:sp>
        <p:nvSpPr>
          <p:cNvPr id="19" name="Content Placeholder 71"/>
          <p:cNvSpPr>
            <a:spLocks noGrp="1"/>
          </p:cNvSpPr>
          <p:nvPr>
            <p:ph sz="quarter" idx="11"/>
          </p:nvPr>
        </p:nvSpPr>
        <p:spPr>
          <a:xfrm>
            <a:off x="174860" y="1025460"/>
            <a:ext cx="11000914" cy="4898390"/>
          </a:xfrm>
        </p:spPr>
        <p:txBody>
          <a:bodyPr/>
          <a:lstStyle/>
          <a:p>
            <a:r>
              <a:rPr lang="en-US" dirty="0"/>
              <a:t>The Mirror and Decrypt feature on your Security Gateway performs these actions:</a:t>
            </a:r>
          </a:p>
          <a:p>
            <a:pPr lvl="1"/>
            <a:r>
              <a:rPr lang="en-US" b="1" dirty="0"/>
              <a:t>Mirror only </a:t>
            </a:r>
            <a:r>
              <a:rPr lang="en-US" dirty="0"/>
              <a:t>of all traffic - Clones all traffic (including HTTPS without decryption) that passes through, and sends it out of the </a:t>
            </a:r>
            <a:r>
              <a:rPr lang="en-US" b="1" dirty="0"/>
              <a:t>designated physical interface</a:t>
            </a:r>
            <a:r>
              <a:rPr lang="en-US" dirty="0"/>
              <a:t>.</a:t>
            </a:r>
          </a:p>
          <a:p>
            <a:pPr lvl="1"/>
            <a:r>
              <a:rPr lang="en-US" b="1" dirty="0"/>
              <a:t>Mirror and Decrypt </a:t>
            </a:r>
            <a:r>
              <a:rPr lang="en-US" dirty="0"/>
              <a:t>of HTTPS traffic - Clones all HTTPS traffic that passes through, decrypts it, and sends it in clear-text out of the </a:t>
            </a:r>
            <a:r>
              <a:rPr lang="en-US" b="1" dirty="0"/>
              <a:t>designated physical interface</a:t>
            </a:r>
            <a:r>
              <a:rPr lang="en-US" dirty="0"/>
              <a:t>.</a:t>
            </a:r>
          </a:p>
          <a:p>
            <a:pPr lvl="2"/>
            <a:r>
              <a:rPr lang="en-US" dirty="0" err="1"/>
              <a:t>HTTPSi</a:t>
            </a:r>
            <a:r>
              <a:rPr lang="en-US" dirty="0"/>
              <a:t> must be enabled on the Security Gateway</a:t>
            </a:r>
          </a:p>
        </p:txBody>
      </p:sp>
    </p:spTree>
    <p:extLst>
      <p:ext uri="{BB962C8B-B14F-4D97-AF65-F5344CB8AC3E}">
        <p14:creationId xmlns:p14="http://schemas.microsoft.com/office/powerpoint/2010/main" val="36282866"/>
      </p:ext>
    </p:extLst>
  </p:cSld>
  <p:clrMapOvr>
    <a:masterClrMapping/>
  </p:clrMapOvr>
  <p:transition>
    <p:fad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3" name="Footer Placeholder 2" hidden="1"/>
          <p:cNvSpPr>
            <a:spLocks noGrp="1"/>
          </p:cNvSpPr>
          <p:nvPr>
            <p:ph type="ftr" sz="quarter" idx="10"/>
          </p:nvPr>
        </p:nvSpPr>
        <p:spPr/>
        <p:txBody>
          <a:bodyPr/>
          <a:lstStyle/>
          <a:p>
            <a:r>
              <a:rPr lang="en-US"/>
              <a:t> [Internal Use] for Check Point employees​</a:t>
            </a:r>
          </a:p>
        </p:txBody>
      </p:sp>
      <p:sp>
        <p:nvSpPr>
          <p:cNvPr id="44" name="Title 1"/>
          <p:cNvSpPr>
            <a:spLocks noGrp="1"/>
          </p:cNvSpPr>
          <p:nvPr>
            <p:ph type="title"/>
          </p:nvPr>
        </p:nvSpPr>
        <p:spPr>
          <a:xfrm>
            <a:off x="420557" y="447575"/>
            <a:ext cx="9857339" cy="564908"/>
          </a:xfrm>
        </p:spPr>
        <p:txBody>
          <a:bodyPr/>
          <a:lstStyle/>
          <a:p>
            <a:r>
              <a:rPr lang="en-US" dirty="0"/>
              <a:t>Mirror and Decrypt</a:t>
            </a:r>
            <a:br>
              <a:rPr lang="en-US" dirty="0">
                <a:solidFill>
                  <a:schemeClr val="tx2">
                    <a:lumMod val="75000"/>
                  </a:schemeClr>
                </a:solidFill>
              </a:rPr>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endParaRPr lang="en-US" sz="1800"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836" y="1128712"/>
            <a:ext cx="7296117" cy="24099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Grp="1" noChangeAspect="1" noChangeArrowheads="1"/>
          </p:cNvPicPr>
          <p:nvPr>
            <p:ph sz="quarter" idx="11"/>
          </p:nvPr>
        </p:nvPicPr>
        <p:blipFill>
          <a:blip r:embed="rId4">
            <a:extLst>
              <a:ext uri="{28A0092B-C50C-407E-A947-70E740481C1C}">
                <a14:useLocalDpi xmlns:a14="http://schemas.microsoft.com/office/drawing/2010/main" val="0"/>
              </a:ext>
            </a:extLst>
          </a:blip>
          <a:srcRect/>
          <a:stretch>
            <a:fillRect/>
          </a:stretch>
        </p:blipFill>
        <p:spPr bwMode="auto">
          <a:xfrm>
            <a:off x="6946680" y="1012483"/>
            <a:ext cx="4772025"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1746849"/>
      </p:ext>
    </p:extLst>
  </p:cSld>
  <p:clrMapOvr>
    <a:masterClrMapping/>
  </p:clrMapOvr>
  <p:transition>
    <p:fad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3" name="Footer Placeholder 2" hidden="1"/>
          <p:cNvSpPr>
            <a:spLocks noGrp="1"/>
          </p:cNvSpPr>
          <p:nvPr>
            <p:ph type="ftr" sz="quarter" idx="10"/>
          </p:nvPr>
        </p:nvSpPr>
        <p:spPr/>
        <p:txBody>
          <a:bodyPr/>
          <a:lstStyle/>
          <a:p>
            <a:r>
              <a:rPr lang="en-US"/>
              <a:t> [Internal Use] for Check Point employees​</a:t>
            </a:r>
          </a:p>
        </p:txBody>
      </p:sp>
      <p:sp>
        <p:nvSpPr>
          <p:cNvPr id="44" name="Title 1"/>
          <p:cNvSpPr>
            <a:spLocks noGrp="1"/>
          </p:cNvSpPr>
          <p:nvPr>
            <p:ph type="title"/>
          </p:nvPr>
        </p:nvSpPr>
        <p:spPr>
          <a:xfrm>
            <a:off x="420557" y="447575"/>
            <a:ext cx="9857339" cy="564908"/>
          </a:xfrm>
        </p:spPr>
        <p:txBody>
          <a:bodyPr/>
          <a:lstStyle/>
          <a:p>
            <a:r>
              <a:rPr lang="en-US" dirty="0"/>
              <a:t>HTTPSI Lite - Categorize HTTPS sites</a:t>
            </a:r>
            <a:br>
              <a:rPr lang="en-US" dirty="0">
                <a:solidFill>
                  <a:schemeClr val="tx2">
                    <a:lumMod val="75000"/>
                  </a:schemeClr>
                </a:solidFill>
              </a:rPr>
            </a:br>
            <a:br>
              <a:rPr lang="en-US" dirty="0">
                <a:solidFill>
                  <a:schemeClr val="tx2">
                    <a:lumMod val="75000"/>
                  </a:schemeClr>
                </a:solidFill>
              </a:rPr>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endParaRPr lang="en-US" sz="1800" dirty="0"/>
          </a:p>
        </p:txBody>
      </p:sp>
      <p:sp>
        <p:nvSpPr>
          <p:cNvPr id="4" name="Content Placeholder 3"/>
          <p:cNvSpPr>
            <a:spLocks noGrp="1"/>
          </p:cNvSpPr>
          <p:nvPr>
            <p:ph sz="quarter" idx="11"/>
          </p:nvPr>
        </p:nvSpPr>
        <p:spPr/>
        <p:txBody>
          <a:bodyPr/>
          <a:lstStyle/>
          <a:p>
            <a:r>
              <a:rPr lang="en-US" dirty="0"/>
              <a:t>This feature lets Application and URL Filtering assign categories to HTTPS sites without activating HTTPS inspection</a:t>
            </a:r>
          </a:p>
          <a:p>
            <a:r>
              <a:rPr lang="en-US" dirty="0"/>
              <a:t>It allows the administrator to create access rules(Accept/Drop) For specific applications and categories</a:t>
            </a:r>
          </a:p>
          <a:p>
            <a:r>
              <a:rPr lang="en-US" dirty="0"/>
              <a:t>It assigns a site category based on CN (or </a:t>
            </a:r>
            <a:r>
              <a:rPr lang="en-US" b="1" dirty="0"/>
              <a:t>verified</a:t>
            </a:r>
            <a:r>
              <a:rPr lang="en-US" dirty="0"/>
              <a:t> SNI)</a:t>
            </a:r>
          </a:p>
          <a:p>
            <a:r>
              <a:rPr lang="en-US" b="1" dirty="0"/>
              <a:t>Does not </a:t>
            </a:r>
            <a:r>
              <a:rPr lang="en-US" dirty="0"/>
              <a:t>require </a:t>
            </a:r>
            <a:r>
              <a:rPr lang="en-US" dirty="0" err="1"/>
              <a:t>HTTPSi</a:t>
            </a:r>
            <a:r>
              <a:rPr lang="en-US" dirty="0"/>
              <a:t> enablement in R80.40</a:t>
            </a:r>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580" y="4567238"/>
            <a:ext cx="8343900" cy="1057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08503367"/>
      </p:ext>
    </p:extLst>
  </p:cSld>
  <p:clrMapOvr>
    <a:masterClrMapping/>
  </p:clrMapOvr>
  <p:transition>
    <p:fad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72" name="Content Placeholder 71"/>
          <p:cNvSpPr>
            <a:spLocks noGrp="1"/>
          </p:cNvSpPr>
          <p:nvPr>
            <p:ph sz="quarter" idx="11"/>
          </p:nvPr>
        </p:nvSpPr>
        <p:spPr/>
        <p:txBody>
          <a:bodyPr/>
          <a:lstStyle/>
          <a:p>
            <a:r>
              <a:rPr lang="en-US" dirty="0"/>
              <a:t>HTTPS Inspection Layer in Smart Console, with API support</a:t>
            </a:r>
          </a:p>
          <a:p>
            <a:endParaRPr lang="en-US" dirty="0"/>
          </a:p>
          <a:p>
            <a:r>
              <a:rPr lang="en-US" dirty="0"/>
              <a:t>Dynamic, Domain and Updatable objects in </a:t>
            </a:r>
            <a:r>
              <a:rPr lang="en-US" dirty="0" err="1"/>
              <a:t>HTTPSi</a:t>
            </a:r>
            <a:r>
              <a:rPr lang="en-US" dirty="0"/>
              <a:t> Policy Layer</a:t>
            </a:r>
          </a:p>
          <a:p>
            <a:endParaRPr lang="en-US" dirty="0"/>
          </a:p>
          <a:p>
            <a:r>
              <a:rPr lang="en-US" dirty="0"/>
              <a:t>Updatable objects for Update Services and Optional Bypass</a:t>
            </a:r>
          </a:p>
          <a:p>
            <a:endParaRPr lang="en-US" dirty="0"/>
          </a:p>
          <a:p>
            <a:r>
              <a:rPr lang="en-US" dirty="0"/>
              <a:t>HTTP/2 support</a:t>
            </a:r>
          </a:p>
          <a:p>
            <a:endParaRPr lang="en-US" dirty="0"/>
          </a:p>
          <a:p>
            <a:pPr lvl="1"/>
            <a:endParaRPr lang="en-US" dirty="0"/>
          </a:p>
          <a:p>
            <a:endParaRPr lang="en-US" dirty="0"/>
          </a:p>
          <a:p>
            <a:endParaRPr lang="en-US" dirty="0"/>
          </a:p>
          <a:p>
            <a:endParaRPr lang="en-US" dirty="0"/>
          </a:p>
        </p:txBody>
      </p:sp>
      <p:sp>
        <p:nvSpPr>
          <p:cNvPr id="71" name="Title 70"/>
          <p:cNvSpPr>
            <a:spLocks noGrp="1"/>
          </p:cNvSpPr>
          <p:nvPr>
            <p:ph type="title"/>
          </p:nvPr>
        </p:nvSpPr>
        <p:spPr/>
        <p:txBody>
          <a:bodyPr/>
          <a:lstStyle/>
          <a:p>
            <a:r>
              <a:rPr lang="en-US" dirty="0"/>
              <a:t>R80.40+ HTTPS Inspection?</a:t>
            </a:r>
          </a:p>
        </p:txBody>
      </p:sp>
    </p:spTree>
    <p:extLst>
      <p:ext uri="{BB962C8B-B14F-4D97-AF65-F5344CB8AC3E}">
        <p14:creationId xmlns:p14="http://schemas.microsoft.com/office/powerpoint/2010/main" val="1030612489"/>
      </p:ext>
    </p:extLst>
  </p:cSld>
  <p:clrMapOvr>
    <a:masterClrMapping/>
  </p:clrMapOvr>
  <p:transition>
    <p:fad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hidden="1"/>
          <p:cNvSpPr>
            <a:spLocks noGrp="1"/>
          </p:cNvSpPr>
          <p:nvPr>
            <p:ph type="dt" sz="quarter" idx="12"/>
          </p:nvPr>
        </p:nvSpPr>
        <p:spPr/>
        <p:txBody>
          <a:bodyPr/>
          <a:lstStyle/>
          <a:p>
            <a:endParaRPr lang="en-US"/>
          </a:p>
        </p:txBody>
      </p:sp>
      <p:sp>
        <p:nvSpPr>
          <p:cNvPr id="6" name="Content Placeholder 5"/>
          <p:cNvSpPr>
            <a:spLocks noGrp="1"/>
          </p:cNvSpPr>
          <p:nvPr>
            <p:ph sz="quarter" idx="11"/>
          </p:nvPr>
        </p:nvSpPr>
        <p:spPr/>
        <p:txBody>
          <a:bodyPr/>
          <a:lstStyle/>
          <a:p>
            <a:r>
              <a:rPr lang="de-DE" dirty="0"/>
              <a:t>HTTPS </a:t>
            </a:r>
            <a:r>
              <a:rPr lang="de-DE" dirty="0" err="1"/>
              <a:t>Inspection</a:t>
            </a:r>
            <a:r>
              <a:rPr lang="de-DE" dirty="0"/>
              <a:t> </a:t>
            </a:r>
            <a:r>
              <a:rPr lang="de-DE" dirty="0" err="1"/>
              <a:t>Policy</a:t>
            </a:r>
            <a:r>
              <a:rPr lang="de-DE" dirty="0"/>
              <a:t> </a:t>
            </a:r>
            <a:r>
              <a:rPr lang="de-DE" dirty="0" err="1"/>
              <a:t>shown</a:t>
            </a:r>
            <a:r>
              <a:rPr lang="de-DE" dirty="0"/>
              <a:t> in </a:t>
            </a:r>
            <a:r>
              <a:rPr lang="de-DE" dirty="0" err="1"/>
              <a:t>policy</a:t>
            </a:r>
            <a:r>
              <a:rPr lang="de-DE" dirty="0"/>
              <a:t> </a:t>
            </a:r>
            <a:r>
              <a:rPr lang="de-DE" dirty="0" err="1"/>
              <a:t>package</a:t>
            </a:r>
            <a:r>
              <a:rPr lang="de-DE" dirty="0"/>
              <a:t> </a:t>
            </a:r>
          </a:p>
        </p:txBody>
      </p:sp>
      <p:sp>
        <p:nvSpPr>
          <p:cNvPr id="5" name="Title 4"/>
          <p:cNvSpPr>
            <a:spLocks noGrp="1"/>
          </p:cNvSpPr>
          <p:nvPr>
            <p:ph type="title"/>
          </p:nvPr>
        </p:nvSpPr>
        <p:spPr/>
        <p:txBody>
          <a:bodyPr>
            <a:normAutofit/>
          </a:bodyPr>
          <a:lstStyle/>
          <a:p>
            <a:r>
              <a:rPr lang="de-DE" dirty="0"/>
              <a:t>R80.40+  HTTPS Inspection Policy In SmartConsole</a:t>
            </a:r>
            <a:endParaRPr lang="en-US" dirty="0"/>
          </a:p>
        </p:txBody>
      </p:sp>
      <p:cxnSp>
        <p:nvCxnSpPr>
          <p:cNvPr id="16" name="Straight Arrow Connector 15"/>
          <p:cNvCxnSpPr/>
          <p:nvPr/>
        </p:nvCxnSpPr>
        <p:spPr bwMode="auto">
          <a:xfrm>
            <a:off x="5610490" y="5095471"/>
            <a:ext cx="818885" cy="0"/>
          </a:xfrm>
          <a:prstGeom prst="straightConnector1">
            <a:avLst/>
          </a:prstGeom>
          <a:solidFill>
            <a:schemeClr val="bg1"/>
          </a:solidFill>
          <a:ln w="38100" cap="flat" cmpd="sng" algn="ctr">
            <a:solidFill>
              <a:srgbClr val="595959"/>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4" name="Picture 3"/>
          <p:cNvPicPr>
            <a:picLocks noChangeAspect="1"/>
          </p:cNvPicPr>
          <p:nvPr/>
        </p:nvPicPr>
        <p:blipFill>
          <a:blip r:embed="rId3"/>
          <a:stretch>
            <a:fillRect/>
          </a:stretch>
        </p:blipFill>
        <p:spPr>
          <a:xfrm>
            <a:off x="4841033" y="2471935"/>
            <a:ext cx="6917812" cy="3705384"/>
          </a:xfrm>
          <a:prstGeom prst="rect">
            <a:avLst/>
          </a:prstGeom>
        </p:spPr>
      </p:pic>
      <p:pic>
        <p:nvPicPr>
          <p:cNvPr id="7" name="Picture 6"/>
          <p:cNvPicPr>
            <a:picLocks noChangeAspect="1"/>
          </p:cNvPicPr>
          <p:nvPr/>
        </p:nvPicPr>
        <p:blipFill>
          <a:blip r:embed="rId4"/>
          <a:stretch>
            <a:fillRect/>
          </a:stretch>
        </p:blipFill>
        <p:spPr>
          <a:xfrm>
            <a:off x="811116" y="2515155"/>
            <a:ext cx="3505346" cy="3618945"/>
          </a:xfrm>
          <a:prstGeom prst="rect">
            <a:avLst/>
          </a:prstGeom>
        </p:spPr>
      </p:pic>
    </p:spTree>
    <p:extLst>
      <p:ext uri="{BB962C8B-B14F-4D97-AF65-F5344CB8AC3E}">
        <p14:creationId xmlns:p14="http://schemas.microsoft.com/office/powerpoint/2010/main" val="465551389"/>
      </p:ext>
    </p:extLst>
  </p:cSld>
  <p:clrMapOvr>
    <a:masterClrMapping/>
  </p:clrMapOvr>
  <p:transition>
    <p:fad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hidden="1"/>
          <p:cNvSpPr>
            <a:spLocks noGrp="1"/>
          </p:cNvSpPr>
          <p:nvPr>
            <p:ph type="dt" sz="quarter" idx="12"/>
          </p:nvPr>
        </p:nvSpPr>
        <p:spPr/>
        <p:txBody>
          <a:bodyPr/>
          <a:lstStyle/>
          <a:p>
            <a:endParaRPr lang="en-US"/>
          </a:p>
        </p:txBody>
      </p:sp>
      <p:sp>
        <p:nvSpPr>
          <p:cNvPr id="7" name="Content Placeholder 6"/>
          <p:cNvSpPr>
            <a:spLocks noGrp="1"/>
          </p:cNvSpPr>
          <p:nvPr>
            <p:ph sz="quarter" idx="11"/>
          </p:nvPr>
        </p:nvSpPr>
        <p:spPr/>
        <p:txBody>
          <a:bodyPr/>
          <a:lstStyle/>
          <a:p>
            <a:r>
              <a:rPr lang="de-DE"/>
              <a:t>Updatable Objects and Domain Objects in FQDN mode are now supported</a:t>
            </a:r>
          </a:p>
          <a:p>
            <a:pPr lvl="1"/>
            <a:r>
              <a:rPr lang="de-DE"/>
              <a:t>This eases the description of cloud hosted services</a:t>
            </a:r>
            <a:endParaRPr lang="en-US" dirty="0"/>
          </a:p>
        </p:txBody>
      </p:sp>
      <p:sp>
        <p:nvSpPr>
          <p:cNvPr id="6" name="Title 5"/>
          <p:cNvSpPr>
            <a:spLocks noGrp="1"/>
          </p:cNvSpPr>
          <p:nvPr>
            <p:ph type="title"/>
          </p:nvPr>
        </p:nvSpPr>
        <p:spPr/>
        <p:txBody>
          <a:bodyPr/>
          <a:lstStyle/>
          <a:p>
            <a:r>
              <a:rPr lang="de-DE" dirty="0"/>
              <a:t>R80.40+ Updatable Objects with HTTPS Inspection</a:t>
            </a:r>
            <a:endParaRPr lang="en-US" dirty="0"/>
          </a:p>
        </p:txBody>
      </p:sp>
      <p:pic>
        <p:nvPicPr>
          <p:cNvPr id="8" name="Picture 7"/>
          <p:cNvPicPr>
            <a:picLocks noChangeAspect="1"/>
          </p:cNvPicPr>
          <p:nvPr/>
        </p:nvPicPr>
        <p:blipFill>
          <a:blip r:embed="rId3"/>
          <a:stretch>
            <a:fillRect/>
          </a:stretch>
        </p:blipFill>
        <p:spPr>
          <a:xfrm>
            <a:off x="583842" y="2362835"/>
            <a:ext cx="11069107" cy="3036803"/>
          </a:xfrm>
          <a:prstGeom prst="rect">
            <a:avLst/>
          </a:prstGeom>
        </p:spPr>
      </p:pic>
      <p:sp>
        <p:nvSpPr>
          <p:cNvPr id="10" name="Rounded Rectangle 9"/>
          <p:cNvSpPr/>
          <p:nvPr/>
        </p:nvSpPr>
        <p:spPr bwMode="auto">
          <a:xfrm>
            <a:off x="4819650" y="3514725"/>
            <a:ext cx="1495425" cy="295275"/>
          </a:xfrm>
          <a:prstGeom prst="roundRect">
            <a:avLst/>
          </a:prstGeom>
          <a:noFill/>
          <a:ln w="28575" algn="ctr">
            <a:solidFill>
              <a:srgbClr val="E45785"/>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12" name="Rounded Rectangle 11"/>
          <p:cNvSpPr/>
          <p:nvPr/>
        </p:nvSpPr>
        <p:spPr bwMode="auto">
          <a:xfrm>
            <a:off x="4819650" y="4029593"/>
            <a:ext cx="1495425" cy="295275"/>
          </a:xfrm>
          <a:prstGeom prst="roundRect">
            <a:avLst/>
          </a:prstGeom>
          <a:noFill/>
          <a:ln w="28575" algn="ctr">
            <a:solidFill>
              <a:srgbClr val="E45785"/>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13" name="Rounded Rectangle 12"/>
          <p:cNvSpPr/>
          <p:nvPr/>
        </p:nvSpPr>
        <p:spPr bwMode="auto">
          <a:xfrm>
            <a:off x="4810125" y="4610100"/>
            <a:ext cx="1495425" cy="295275"/>
          </a:xfrm>
          <a:prstGeom prst="roundRect">
            <a:avLst/>
          </a:prstGeom>
          <a:noFill/>
          <a:ln w="28575" algn="ctr">
            <a:solidFill>
              <a:srgbClr val="0070C0"/>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15" name="Rounded Rectangle 14"/>
          <p:cNvSpPr/>
          <p:nvPr/>
        </p:nvSpPr>
        <p:spPr bwMode="auto">
          <a:xfrm>
            <a:off x="583842" y="5074418"/>
            <a:ext cx="11069107" cy="325220"/>
          </a:xfrm>
          <a:prstGeom prst="roundRect">
            <a:avLst/>
          </a:prstGeom>
          <a:noFill/>
          <a:ln w="38100" algn="ctr">
            <a:solidFill>
              <a:srgbClr val="E45785"/>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16" name="Rounded Rectangle 15"/>
          <p:cNvSpPr/>
          <p:nvPr/>
        </p:nvSpPr>
        <p:spPr bwMode="auto">
          <a:xfrm>
            <a:off x="3048750" y="5653228"/>
            <a:ext cx="6139290" cy="404037"/>
          </a:xfrm>
          <a:prstGeom prst="roundRect">
            <a:avLst/>
          </a:prstGeom>
          <a:solidFill>
            <a:schemeClr val="accent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1400" b="1" dirty="0">
                <a:solidFill>
                  <a:schemeClr val="bg1"/>
                </a:solidFill>
                <a:latin typeface="+mn-lt"/>
              </a:rPr>
              <a:t>Configure a ‘catch all’ rule allowing the matching process to end correctly </a:t>
            </a:r>
          </a:p>
        </p:txBody>
      </p:sp>
    </p:spTree>
    <p:extLst>
      <p:ext uri="{BB962C8B-B14F-4D97-AF65-F5344CB8AC3E}">
        <p14:creationId xmlns:p14="http://schemas.microsoft.com/office/powerpoint/2010/main" val="42178745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3"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3"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3"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10" grpId="3" animBg="1"/>
      <p:bldP spid="12" grpId="3" animBg="1"/>
      <p:bldP spid="13" grpId="3" animBg="1"/>
      <p:bldP spid="15"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72" name="Content Placeholder 71"/>
          <p:cNvSpPr>
            <a:spLocks noGrp="1"/>
          </p:cNvSpPr>
          <p:nvPr>
            <p:ph sz="quarter" idx="11"/>
          </p:nvPr>
        </p:nvSpPr>
        <p:spPr/>
        <p:txBody>
          <a:bodyPr/>
          <a:lstStyle/>
          <a:p>
            <a:r>
              <a:rPr lang="en-US" dirty="0"/>
              <a:t>The Security Gateway uses certificates and becomes an intermediary between the client and the secure web site.</a:t>
            </a:r>
          </a:p>
          <a:p>
            <a:endParaRPr lang="en-US" dirty="0"/>
          </a:p>
          <a:p>
            <a:pPr marL="0" indent="0">
              <a:buNone/>
            </a:pPr>
            <a:br>
              <a:rPr lang="en-US" dirty="0"/>
            </a:br>
            <a:endParaRPr lang="en-US" dirty="0"/>
          </a:p>
          <a:p>
            <a:endParaRPr lang="en-US" dirty="0"/>
          </a:p>
          <a:p>
            <a:endParaRPr lang="en-US" dirty="0"/>
          </a:p>
        </p:txBody>
      </p:sp>
      <p:sp>
        <p:nvSpPr>
          <p:cNvPr id="71" name="Title 70"/>
          <p:cNvSpPr>
            <a:spLocks noGrp="1"/>
          </p:cNvSpPr>
          <p:nvPr>
            <p:ph type="title"/>
          </p:nvPr>
        </p:nvSpPr>
        <p:spPr/>
        <p:txBody>
          <a:bodyPr/>
          <a:lstStyle/>
          <a:p>
            <a:r>
              <a:rPr lang="en-US" dirty="0"/>
              <a:t>TLS Inspection – How It Works </a:t>
            </a:r>
          </a:p>
        </p:txBody>
      </p:sp>
      <p:sp>
        <p:nvSpPr>
          <p:cNvPr id="3" name="Footer Placeholder 2" hidden="1"/>
          <p:cNvSpPr>
            <a:spLocks noGrp="1"/>
          </p:cNvSpPr>
          <p:nvPr>
            <p:ph type="ftr" sz="quarter" idx="10"/>
          </p:nvPr>
        </p:nvSpPr>
        <p:spPr/>
        <p:txBody>
          <a:bodyPr/>
          <a:lstStyle/>
          <a:p>
            <a:r>
              <a:rPr lang="en-US"/>
              <a:t> [Internal Use] for Check Point employees​</a:t>
            </a:r>
          </a:p>
        </p:txBody>
      </p:sp>
      <p:grpSp>
        <p:nvGrpSpPr>
          <p:cNvPr id="7" name="Group 25"/>
          <p:cNvGrpSpPr>
            <a:grpSpLocks/>
          </p:cNvGrpSpPr>
          <p:nvPr/>
        </p:nvGrpSpPr>
        <p:grpSpPr bwMode="auto">
          <a:xfrm rot="16200000">
            <a:off x="3150586" y="2348267"/>
            <a:ext cx="417513" cy="2640912"/>
            <a:chOff x="3625" y="1728"/>
            <a:chExt cx="263" cy="1248"/>
          </a:xfrm>
        </p:grpSpPr>
        <p:sp>
          <p:nvSpPr>
            <p:cNvPr id="8" name="Line 9"/>
            <p:cNvSpPr>
              <a:spLocks noChangeShapeType="1"/>
            </p:cNvSpPr>
            <p:nvPr/>
          </p:nvSpPr>
          <p:spPr bwMode="auto">
            <a:xfrm>
              <a:off x="3888" y="1728"/>
              <a:ext cx="0" cy="1248"/>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9" name="Text Box 10"/>
            <p:cNvSpPr txBox="1">
              <a:spLocks noChangeArrowheads="1"/>
            </p:cNvSpPr>
            <p:nvPr/>
          </p:nvSpPr>
          <p:spPr bwMode="auto">
            <a:xfrm rot="5400000">
              <a:off x="3098" y="2255"/>
              <a:ext cx="1248"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742950" indent="-285750" algn="l" eaLnBrk="0" hangingPunct="0">
                <a:spcBef>
                  <a:spcPct val="0"/>
                </a:spcBef>
                <a:defRPr sz="2400">
                  <a:solidFill>
                    <a:schemeClr val="tx1"/>
                  </a:solidFill>
                  <a:latin typeface="Times" charset="0"/>
                </a:defRPr>
              </a:lvl1pPr>
              <a:lvl2pPr algn="l" eaLnBrk="0" hangingPunct="0">
                <a:spcBef>
                  <a:spcPct val="0"/>
                </a:spcBef>
                <a:defRPr sz="2400">
                  <a:solidFill>
                    <a:schemeClr val="tx1"/>
                  </a:solidFill>
                  <a:latin typeface="Times" charset="0"/>
                </a:defRPr>
              </a:lvl2pPr>
              <a:lvl3pPr algn="l" eaLnBrk="0" hangingPunct="0">
                <a:spcBef>
                  <a:spcPct val="0"/>
                </a:spcBef>
                <a:defRPr sz="2400">
                  <a:solidFill>
                    <a:schemeClr val="tx1"/>
                  </a:solidFill>
                  <a:latin typeface="Times" charset="0"/>
                </a:defRPr>
              </a:lvl3pPr>
              <a:lvl4pPr algn="l" eaLnBrk="0" hangingPunct="0">
                <a:spcBef>
                  <a:spcPct val="0"/>
                </a:spcBef>
                <a:defRPr sz="2400">
                  <a:solidFill>
                    <a:schemeClr val="tx1"/>
                  </a:solidFill>
                  <a:latin typeface="Times" charset="0"/>
                </a:defRPr>
              </a:lvl4pPr>
              <a:lvl5pPr algn="l" eaLnBrk="0" hangingPunct="0">
                <a:spcBef>
                  <a:spcPct val="0"/>
                </a:spcBef>
                <a:defRPr sz="2400">
                  <a:solidFill>
                    <a:schemeClr val="tx1"/>
                  </a:solidFill>
                  <a:latin typeface="Times" charset="0"/>
                </a:defRPr>
              </a:lvl5pPr>
              <a:lvl6pPr eaLnBrk="0" fontAlgn="base" hangingPunct="0">
                <a:spcBef>
                  <a:spcPct val="0"/>
                </a:spcBef>
                <a:spcAft>
                  <a:spcPct val="0"/>
                </a:spcAft>
                <a:defRPr sz="2400">
                  <a:solidFill>
                    <a:schemeClr val="tx1"/>
                  </a:solidFill>
                  <a:latin typeface="Times" charset="0"/>
                </a:defRPr>
              </a:lvl6pPr>
              <a:lvl7pPr eaLnBrk="0" fontAlgn="base" hangingPunct="0">
                <a:spcBef>
                  <a:spcPct val="0"/>
                </a:spcBef>
                <a:spcAft>
                  <a:spcPct val="0"/>
                </a:spcAft>
                <a:defRPr sz="2400">
                  <a:solidFill>
                    <a:schemeClr val="tx1"/>
                  </a:solidFill>
                  <a:latin typeface="Times" charset="0"/>
                </a:defRPr>
              </a:lvl7pPr>
              <a:lvl8pPr eaLnBrk="0" fontAlgn="base" hangingPunct="0">
                <a:spcBef>
                  <a:spcPct val="0"/>
                </a:spcBef>
                <a:spcAft>
                  <a:spcPct val="0"/>
                </a:spcAft>
                <a:defRPr sz="2400">
                  <a:solidFill>
                    <a:schemeClr val="tx1"/>
                  </a:solidFill>
                  <a:latin typeface="Times" charset="0"/>
                </a:defRPr>
              </a:lvl8pPr>
              <a:lvl9pPr eaLnBrk="0" fontAlgn="base" hangingPunct="0">
                <a:spcBef>
                  <a:spcPct val="0"/>
                </a:spcBef>
                <a:spcAft>
                  <a:spcPct val="0"/>
                </a:spcAft>
                <a:defRPr sz="2400">
                  <a:solidFill>
                    <a:schemeClr val="tx1"/>
                  </a:solidFill>
                  <a:latin typeface="Times" charset="0"/>
                </a:defRPr>
              </a:lvl9pPr>
            </a:lstStyle>
            <a:p>
              <a:pPr eaLnBrk="1" hangingPunct="1">
                <a:spcBef>
                  <a:spcPct val="50000"/>
                </a:spcBef>
                <a:buFontTx/>
                <a:buNone/>
              </a:pPr>
              <a:r>
                <a:rPr lang="en-US" sz="1400" dirty="0">
                  <a:latin typeface="Arial" pitchFamily="34" charset="0"/>
                </a:rPr>
                <a:t>TLS Client Hello</a:t>
              </a:r>
            </a:p>
          </p:txBody>
        </p:sp>
      </p:grpSp>
      <p:grpSp>
        <p:nvGrpSpPr>
          <p:cNvPr id="10" name="Group 24"/>
          <p:cNvGrpSpPr>
            <a:grpSpLocks/>
          </p:cNvGrpSpPr>
          <p:nvPr/>
        </p:nvGrpSpPr>
        <p:grpSpPr bwMode="auto">
          <a:xfrm rot="16200000">
            <a:off x="3233129" y="1429408"/>
            <a:ext cx="347663" cy="3250353"/>
            <a:chOff x="3984" y="1632"/>
            <a:chExt cx="219" cy="1536"/>
          </a:xfrm>
        </p:grpSpPr>
        <p:sp>
          <p:nvSpPr>
            <p:cNvPr id="11" name="Line 12"/>
            <p:cNvSpPr>
              <a:spLocks noChangeShapeType="1"/>
            </p:cNvSpPr>
            <p:nvPr/>
          </p:nvSpPr>
          <p:spPr bwMode="auto">
            <a:xfrm flipV="1">
              <a:off x="3984" y="1728"/>
              <a:ext cx="0" cy="1248"/>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2" name="Text Box 13"/>
            <p:cNvSpPr txBox="1">
              <a:spLocks noChangeArrowheads="1"/>
            </p:cNvSpPr>
            <p:nvPr/>
          </p:nvSpPr>
          <p:spPr bwMode="auto">
            <a:xfrm rot="5400000">
              <a:off x="3338" y="2303"/>
              <a:ext cx="1536"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742950" indent="-285750" algn="l" eaLnBrk="0" hangingPunct="0">
                <a:spcBef>
                  <a:spcPct val="0"/>
                </a:spcBef>
                <a:defRPr sz="2400">
                  <a:solidFill>
                    <a:schemeClr val="tx1"/>
                  </a:solidFill>
                  <a:latin typeface="Times" charset="0"/>
                </a:defRPr>
              </a:lvl1pPr>
              <a:lvl2pPr algn="l" eaLnBrk="0" hangingPunct="0">
                <a:spcBef>
                  <a:spcPct val="0"/>
                </a:spcBef>
                <a:defRPr sz="2400">
                  <a:solidFill>
                    <a:schemeClr val="tx1"/>
                  </a:solidFill>
                  <a:latin typeface="Times" charset="0"/>
                </a:defRPr>
              </a:lvl2pPr>
              <a:lvl3pPr algn="l" eaLnBrk="0" hangingPunct="0">
                <a:spcBef>
                  <a:spcPct val="0"/>
                </a:spcBef>
                <a:defRPr sz="2400">
                  <a:solidFill>
                    <a:schemeClr val="tx1"/>
                  </a:solidFill>
                  <a:latin typeface="Times" charset="0"/>
                </a:defRPr>
              </a:lvl3pPr>
              <a:lvl4pPr algn="l" eaLnBrk="0" hangingPunct="0">
                <a:spcBef>
                  <a:spcPct val="0"/>
                </a:spcBef>
                <a:defRPr sz="2400">
                  <a:solidFill>
                    <a:schemeClr val="tx1"/>
                  </a:solidFill>
                  <a:latin typeface="Times" charset="0"/>
                </a:defRPr>
              </a:lvl4pPr>
              <a:lvl5pPr algn="l" eaLnBrk="0" hangingPunct="0">
                <a:spcBef>
                  <a:spcPct val="0"/>
                </a:spcBef>
                <a:defRPr sz="2400">
                  <a:solidFill>
                    <a:schemeClr val="tx1"/>
                  </a:solidFill>
                  <a:latin typeface="Times" charset="0"/>
                </a:defRPr>
              </a:lvl5pPr>
              <a:lvl6pPr eaLnBrk="0" fontAlgn="base" hangingPunct="0">
                <a:spcBef>
                  <a:spcPct val="0"/>
                </a:spcBef>
                <a:spcAft>
                  <a:spcPct val="0"/>
                </a:spcAft>
                <a:defRPr sz="2400">
                  <a:solidFill>
                    <a:schemeClr val="tx1"/>
                  </a:solidFill>
                  <a:latin typeface="Times" charset="0"/>
                </a:defRPr>
              </a:lvl6pPr>
              <a:lvl7pPr eaLnBrk="0" fontAlgn="base" hangingPunct="0">
                <a:spcBef>
                  <a:spcPct val="0"/>
                </a:spcBef>
                <a:spcAft>
                  <a:spcPct val="0"/>
                </a:spcAft>
                <a:defRPr sz="2400">
                  <a:solidFill>
                    <a:schemeClr val="tx1"/>
                  </a:solidFill>
                  <a:latin typeface="Times" charset="0"/>
                </a:defRPr>
              </a:lvl7pPr>
              <a:lvl8pPr eaLnBrk="0" fontAlgn="base" hangingPunct="0">
                <a:spcBef>
                  <a:spcPct val="0"/>
                </a:spcBef>
                <a:spcAft>
                  <a:spcPct val="0"/>
                </a:spcAft>
                <a:defRPr sz="2400">
                  <a:solidFill>
                    <a:schemeClr val="tx1"/>
                  </a:solidFill>
                  <a:latin typeface="Times" charset="0"/>
                </a:defRPr>
              </a:lvl8pPr>
              <a:lvl9pPr eaLnBrk="0" fontAlgn="base" hangingPunct="0">
                <a:spcBef>
                  <a:spcPct val="0"/>
                </a:spcBef>
                <a:spcAft>
                  <a:spcPct val="0"/>
                </a:spcAft>
                <a:defRPr sz="2400">
                  <a:solidFill>
                    <a:schemeClr val="tx1"/>
                  </a:solidFill>
                  <a:latin typeface="Times" charset="0"/>
                </a:defRPr>
              </a:lvl9pPr>
            </a:lstStyle>
            <a:p>
              <a:pPr eaLnBrk="1" hangingPunct="1">
                <a:spcBef>
                  <a:spcPct val="50000"/>
                </a:spcBef>
                <a:buFontTx/>
                <a:buNone/>
              </a:pPr>
              <a:r>
                <a:rPr lang="en-US" sz="1400" dirty="0">
                  <a:latin typeface="Arial" pitchFamily="34" charset="0"/>
                </a:rPr>
                <a:t>TLS Certificate</a:t>
              </a:r>
            </a:p>
          </p:txBody>
        </p:sp>
      </p:grpSp>
      <p:grpSp>
        <p:nvGrpSpPr>
          <p:cNvPr id="13" name="Group 12"/>
          <p:cNvGrpSpPr/>
          <p:nvPr/>
        </p:nvGrpSpPr>
        <p:grpSpPr>
          <a:xfrm>
            <a:off x="6158972" y="2801692"/>
            <a:ext cx="2747340" cy="416687"/>
            <a:chOff x="4123970" y="4073343"/>
            <a:chExt cx="2543530" cy="296241"/>
          </a:xfrm>
        </p:grpSpPr>
        <p:sp>
          <p:nvSpPr>
            <p:cNvPr id="14" name="Text Box 16"/>
            <p:cNvSpPr txBox="1">
              <a:spLocks noChangeArrowheads="1"/>
            </p:cNvSpPr>
            <p:nvPr/>
          </p:nvSpPr>
          <p:spPr bwMode="auto">
            <a:xfrm>
              <a:off x="4174499" y="4073343"/>
              <a:ext cx="2421422" cy="207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742950" indent="-285750" algn="l" eaLnBrk="0" hangingPunct="0">
                <a:spcBef>
                  <a:spcPct val="0"/>
                </a:spcBef>
                <a:defRPr sz="2400">
                  <a:solidFill>
                    <a:schemeClr val="tx1"/>
                  </a:solidFill>
                  <a:latin typeface="Times" charset="0"/>
                </a:defRPr>
              </a:lvl1pPr>
              <a:lvl2pPr algn="l" eaLnBrk="0" hangingPunct="0">
                <a:spcBef>
                  <a:spcPct val="0"/>
                </a:spcBef>
                <a:defRPr sz="2400">
                  <a:solidFill>
                    <a:schemeClr val="tx1"/>
                  </a:solidFill>
                  <a:latin typeface="Times" charset="0"/>
                </a:defRPr>
              </a:lvl2pPr>
              <a:lvl3pPr algn="l" eaLnBrk="0" hangingPunct="0">
                <a:spcBef>
                  <a:spcPct val="0"/>
                </a:spcBef>
                <a:defRPr sz="2400">
                  <a:solidFill>
                    <a:schemeClr val="tx1"/>
                  </a:solidFill>
                  <a:latin typeface="Times" charset="0"/>
                </a:defRPr>
              </a:lvl3pPr>
              <a:lvl4pPr algn="l" eaLnBrk="0" hangingPunct="0">
                <a:spcBef>
                  <a:spcPct val="0"/>
                </a:spcBef>
                <a:defRPr sz="2400">
                  <a:solidFill>
                    <a:schemeClr val="tx1"/>
                  </a:solidFill>
                  <a:latin typeface="Times" charset="0"/>
                </a:defRPr>
              </a:lvl4pPr>
              <a:lvl5pPr algn="l" eaLnBrk="0" hangingPunct="0">
                <a:spcBef>
                  <a:spcPct val="0"/>
                </a:spcBef>
                <a:defRPr sz="2400">
                  <a:solidFill>
                    <a:schemeClr val="tx1"/>
                  </a:solidFill>
                  <a:latin typeface="Times" charset="0"/>
                </a:defRPr>
              </a:lvl5pPr>
              <a:lvl6pPr eaLnBrk="0" fontAlgn="base" hangingPunct="0">
                <a:spcBef>
                  <a:spcPct val="0"/>
                </a:spcBef>
                <a:spcAft>
                  <a:spcPct val="0"/>
                </a:spcAft>
                <a:defRPr sz="2400">
                  <a:solidFill>
                    <a:schemeClr val="tx1"/>
                  </a:solidFill>
                  <a:latin typeface="Times" charset="0"/>
                </a:defRPr>
              </a:lvl6pPr>
              <a:lvl7pPr eaLnBrk="0" fontAlgn="base" hangingPunct="0">
                <a:spcBef>
                  <a:spcPct val="0"/>
                </a:spcBef>
                <a:spcAft>
                  <a:spcPct val="0"/>
                </a:spcAft>
                <a:defRPr sz="2400">
                  <a:solidFill>
                    <a:schemeClr val="tx1"/>
                  </a:solidFill>
                  <a:latin typeface="Times" charset="0"/>
                </a:defRPr>
              </a:lvl7pPr>
              <a:lvl8pPr eaLnBrk="0" fontAlgn="base" hangingPunct="0">
                <a:spcBef>
                  <a:spcPct val="0"/>
                </a:spcBef>
                <a:spcAft>
                  <a:spcPct val="0"/>
                </a:spcAft>
                <a:defRPr sz="2400">
                  <a:solidFill>
                    <a:schemeClr val="tx1"/>
                  </a:solidFill>
                  <a:latin typeface="Times" charset="0"/>
                </a:defRPr>
              </a:lvl8pPr>
              <a:lvl9pPr eaLnBrk="0" fontAlgn="base" hangingPunct="0">
                <a:spcBef>
                  <a:spcPct val="0"/>
                </a:spcBef>
                <a:spcAft>
                  <a:spcPct val="0"/>
                </a:spcAft>
                <a:defRPr sz="2400">
                  <a:solidFill>
                    <a:schemeClr val="tx1"/>
                  </a:solidFill>
                  <a:latin typeface="Times" charset="0"/>
                </a:defRPr>
              </a:lvl9pPr>
            </a:lstStyle>
            <a:p>
              <a:pPr eaLnBrk="1" hangingPunct="1">
                <a:spcBef>
                  <a:spcPct val="50000"/>
                </a:spcBef>
                <a:buFontTx/>
                <a:buNone/>
              </a:pPr>
              <a:r>
                <a:rPr lang="en-US" sz="1300" dirty="0">
                  <a:latin typeface="Arial" pitchFamily="34" charset="0"/>
                </a:rPr>
                <a:t>Server Certificate</a:t>
              </a:r>
            </a:p>
          </p:txBody>
        </p:sp>
        <p:sp>
          <p:nvSpPr>
            <p:cNvPr id="15" name="Line 17"/>
            <p:cNvSpPr>
              <a:spLocks noChangeShapeType="1"/>
            </p:cNvSpPr>
            <p:nvPr/>
          </p:nvSpPr>
          <p:spPr bwMode="auto">
            <a:xfrm rot="5400000" flipH="1">
              <a:off x="5395735" y="3097819"/>
              <a:ext cx="0" cy="254353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sp>
        <p:nvSpPr>
          <p:cNvPr id="17" name="TextBox 16"/>
          <p:cNvSpPr txBox="1"/>
          <p:nvPr/>
        </p:nvSpPr>
        <p:spPr>
          <a:xfrm>
            <a:off x="3027826" y="4326993"/>
            <a:ext cx="4752122" cy="634020"/>
          </a:xfrm>
          <a:prstGeom prst="rect">
            <a:avLst/>
          </a:prstGeom>
          <a:noFill/>
        </p:spPr>
        <p:txBody>
          <a:bodyPr wrap="square" rtlCol="0">
            <a:spAutoFit/>
          </a:bodyPr>
          <a:lstStyle/>
          <a:p>
            <a:pPr algn="ctr"/>
            <a:r>
              <a:rPr lang="it-IT" sz="1600" b="1" dirty="0">
                <a:latin typeface="Calibri" panose="020F0502020204030204" pitchFamily="34" charset="0"/>
              </a:rPr>
              <a:t>gw.myorg.com</a:t>
            </a:r>
          </a:p>
          <a:p>
            <a:pPr algn="ctr"/>
            <a:r>
              <a:rPr lang="it-IT" sz="1600" dirty="0">
                <a:latin typeface="Calibri" panose="020F0502020204030204" pitchFamily="34" charset="0"/>
              </a:rPr>
              <a:t>CA running on the Gateway</a:t>
            </a:r>
          </a:p>
        </p:txBody>
      </p:sp>
      <p:grpSp>
        <p:nvGrpSpPr>
          <p:cNvPr id="18" name="Group 17"/>
          <p:cNvGrpSpPr/>
          <p:nvPr/>
        </p:nvGrpSpPr>
        <p:grpSpPr>
          <a:xfrm>
            <a:off x="6192219" y="3459964"/>
            <a:ext cx="2811468" cy="632760"/>
            <a:chOff x="4558353" y="2113587"/>
            <a:chExt cx="2109150" cy="632760"/>
          </a:xfrm>
        </p:grpSpPr>
        <p:sp>
          <p:nvSpPr>
            <p:cNvPr id="19" name="Line 15"/>
            <p:cNvSpPr>
              <a:spLocks noChangeShapeType="1"/>
            </p:cNvSpPr>
            <p:nvPr/>
          </p:nvSpPr>
          <p:spPr bwMode="auto">
            <a:xfrm rot="16200000" flipH="1">
              <a:off x="5612927" y="1059013"/>
              <a:ext cx="1" cy="210915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0" name="Rectangle 19"/>
            <p:cNvSpPr/>
            <p:nvPr/>
          </p:nvSpPr>
          <p:spPr>
            <a:xfrm>
              <a:off x="4991620" y="2223127"/>
              <a:ext cx="1110208" cy="523220"/>
            </a:xfrm>
            <a:prstGeom prst="rect">
              <a:avLst/>
            </a:prstGeom>
          </p:spPr>
          <p:txBody>
            <a:bodyPr wrap="none">
              <a:spAutoFit/>
            </a:bodyPr>
            <a:lstStyle/>
            <a:p>
              <a:pPr algn="ctr" eaLnBrk="1" hangingPunct="1">
                <a:spcBef>
                  <a:spcPct val="50000"/>
                </a:spcBef>
                <a:buFontTx/>
                <a:buNone/>
              </a:pPr>
              <a:r>
                <a:rPr lang="en-US" sz="1400" dirty="0">
                  <a:latin typeface="Arial" pitchFamily="34" charset="0"/>
                </a:rPr>
                <a:t>TLS Client Hello</a:t>
              </a:r>
              <a:br>
                <a:rPr lang="en-US" sz="1400" dirty="0">
                  <a:latin typeface="Arial" pitchFamily="34" charset="0"/>
                </a:rPr>
              </a:br>
              <a:r>
                <a:rPr lang="en-US" sz="1400" dirty="0">
                  <a:latin typeface="Arial" pitchFamily="34" charset="0"/>
                </a:rPr>
                <a:t>Get Certificate</a:t>
              </a:r>
            </a:p>
          </p:txBody>
        </p:sp>
      </p:grpSp>
      <p:pic>
        <p:nvPicPr>
          <p:cNvPr id="21"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9782" y="2858833"/>
            <a:ext cx="862002" cy="1097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95797" y="2904553"/>
            <a:ext cx="1203445" cy="1005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97701" y="3698320"/>
            <a:ext cx="583521" cy="600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368835" y="2858833"/>
            <a:ext cx="1095154" cy="1097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035723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1000"/>
                                        <p:tgtEl>
                                          <p:spTgt spid="18"/>
                                        </p:tgtEl>
                                      </p:cBhvr>
                                    </p:animEffect>
                                  </p:childTnLst>
                                </p:cTn>
                              </p:par>
                              <p:par>
                                <p:cTn id="12" presetID="22" presetClass="entr" presetSubtype="2"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right)">
                                      <p:cBhvr>
                                        <p:cTn id="14" dur="1000"/>
                                        <p:tgtEl>
                                          <p:spTgt spid="13"/>
                                        </p:tgtEl>
                                      </p:cBhvr>
                                    </p:animEffect>
                                  </p:childTnLst>
                                </p:cTn>
                              </p:par>
                            </p:childTnLst>
                          </p:cTn>
                        </p:par>
                        <p:par>
                          <p:cTn id="15" fill="hold">
                            <p:stCondLst>
                              <p:cond delay="2000"/>
                            </p:stCondLst>
                            <p:childTnLst>
                              <p:par>
                                <p:cTn id="16" presetID="22" presetClass="entr" presetSubtype="2" fill="hold" nodeType="afterEffect">
                                  <p:stCondLst>
                                    <p:cond delay="100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38821DB-7107-1042-9FFD-12B9096BF4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842" y="1384300"/>
            <a:ext cx="12191280" cy="7011839"/>
          </a:xfrm>
          <a:prstGeom prst="rect">
            <a:avLst/>
          </a:prstGeom>
        </p:spPr>
      </p:pic>
      <p:sp>
        <p:nvSpPr>
          <p:cNvPr id="2" name="Footer Placeholder 1"/>
          <p:cNvSpPr>
            <a:spLocks noGrp="1"/>
          </p:cNvSpPr>
          <p:nvPr>
            <p:ph type="ftr" sz="quarter" idx="10"/>
          </p:nvPr>
        </p:nvSpPr>
        <p:spPr/>
        <p:txBody>
          <a:bodyPr/>
          <a:lstStyle/>
          <a:p>
            <a:r>
              <a:rPr lang="en-US" dirty="0"/>
              <a:t>​</a:t>
            </a:r>
          </a:p>
        </p:txBody>
      </p:sp>
      <p:sp>
        <p:nvSpPr>
          <p:cNvPr id="9" name="Title 8"/>
          <p:cNvSpPr>
            <a:spLocks noGrp="1"/>
          </p:cNvSpPr>
          <p:nvPr>
            <p:ph type="title"/>
          </p:nvPr>
        </p:nvSpPr>
        <p:spPr/>
        <p:txBody>
          <a:bodyPr/>
          <a:lstStyle/>
          <a:p>
            <a:r>
              <a:rPr lang="de-DE" dirty="0"/>
              <a:t>R80.40+ Updatable Objects with HTTPS Inspection</a:t>
            </a:r>
            <a:endParaRPr lang="en-US" dirty="0"/>
          </a:p>
        </p:txBody>
      </p:sp>
      <p:sp>
        <p:nvSpPr>
          <p:cNvPr id="3" name="Date Placeholder 2" hidden="1"/>
          <p:cNvSpPr>
            <a:spLocks noGrp="1"/>
          </p:cNvSpPr>
          <p:nvPr>
            <p:ph type="dt" sz="quarter" idx="12"/>
          </p:nvPr>
        </p:nvSpPr>
        <p:spPr/>
        <p:txBody>
          <a:bodyPr/>
          <a:lstStyle/>
          <a:p>
            <a:endParaRPr lang="en-US"/>
          </a:p>
        </p:txBody>
      </p:sp>
      <p:sp>
        <p:nvSpPr>
          <p:cNvPr id="11" name="Rounded Rectangle 10"/>
          <p:cNvSpPr/>
          <p:nvPr/>
        </p:nvSpPr>
        <p:spPr bwMode="auto">
          <a:xfrm>
            <a:off x="2235847" y="6341918"/>
            <a:ext cx="7695365" cy="336369"/>
          </a:xfrm>
          <a:prstGeom prst="roundRect">
            <a:avLst/>
          </a:prstGeom>
          <a:solidFill>
            <a:schemeClr val="tx2"/>
          </a:solidFill>
          <a:ln w="12700" algn="ctr">
            <a:solidFill>
              <a:schemeClr val="tx2"/>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1800" dirty="0">
                <a:solidFill>
                  <a:schemeClr val="bg1"/>
                </a:solidFill>
                <a:latin typeface="+mn-lt"/>
              </a:rPr>
              <a:t>Refer to sk112214 for examples of sites impacted by certificate pinning  </a:t>
            </a:r>
          </a:p>
        </p:txBody>
      </p:sp>
    </p:spTree>
    <p:extLst>
      <p:ext uri="{BB962C8B-B14F-4D97-AF65-F5344CB8AC3E}">
        <p14:creationId xmlns:p14="http://schemas.microsoft.com/office/powerpoint/2010/main" val="23229810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6" hidden="1"/>
          <p:cNvSpPr>
            <a:spLocks noGrp="1"/>
          </p:cNvSpPr>
          <p:nvPr>
            <p:ph type="dt" sz="quarter" idx="12"/>
          </p:nvPr>
        </p:nvSpPr>
        <p:spPr/>
        <p:txBody>
          <a:bodyPr/>
          <a:lstStyle/>
          <a:p>
            <a:endParaRPr lang="en-US"/>
          </a:p>
        </p:txBody>
      </p:sp>
      <p:sp>
        <p:nvSpPr>
          <p:cNvPr id="4" name="Content Placeholder 3"/>
          <p:cNvSpPr>
            <a:spLocks noGrp="1"/>
          </p:cNvSpPr>
          <p:nvPr>
            <p:ph sz="quarter" idx="11"/>
          </p:nvPr>
        </p:nvSpPr>
        <p:spPr/>
        <p:txBody>
          <a:bodyPr/>
          <a:lstStyle/>
          <a:p>
            <a:r>
              <a:rPr lang="en-US" dirty="0"/>
              <a:t>HTTP/1 opens a separate TCP session for each element of the web page</a:t>
            </a:r>
          </a:p>
          <a:p>
            <a:endParaRPr lang="en-US" dirty="0"/>
          </a:p>
          <a:p>
            <a:r>
              <a:rPr lang="en-US" dirty="0"/>
              <a:t>HTTP/2 is loading more than four times faster</a:t>
            </a:r>
          </a:p>
          <a:p>
            <a:r>
              <a:rPr lang="de-DE" dirty="0"/>
              <a:t>HTTP/2 </a:t>
            </a:r>
            <a:r>
              <a:rPr lang="de-DE" dirty="0" err="1"/>
              <a:t>is</a:t>
            </a:r>
            <a:r>
              <a:rPr lang="de-DE" dirty="0"/>
              <a:t> </a:t>
            </a:r>
            <a:r>
              <a:rPr lang="de-DE" dirty="0" err="1"/>
              <a:t>protected</a:t>
            </a:r>
            <a:r>
              <a:rPr lang="de-DE" dirty="0"/>
              <a:t> </a:t>
            </a:r>
            <a:r>
              <a:rPr lang="de-DE" dirty="0" err="1"/>
              <a:t>by</a:t>
            </a:r>
            <a:r>
              <a:rPr lang="de-DE" dirty="0"/>
              <a:t> TLS 1.2</a:t>
            </a:r>
            <a:endParaRPr lang="en-US" dirty="0"/>
          </a:p>
          <a:p>
            <a:pPr lvl="1"/>
            <a:r>
              <a:rPr lang="de-DE" dirty="0"/>
              <a:t>In </a:t>
            </a:r>
            <a:r>
              <a:rPr lang="de-DE" dirty="0" err="1"/>
              <a:t>very</a:t>
            </a:r>
            <a:r>
              <a:rPr lang="de-DE" dirty="0"/>
              <a:t> rare </a:t>
            </a:r>
            <a:r>
              <a:rPr lang="de-DE" dirty="0" err="1"/>
              <a:t>cases</a:t>
            </a:r>
            <a:r>
              <a:rPr lang="de-DE" dirty="0"/>
              <a:t> </a:t>
            </a:r>
            <a:r>
              <a:rPr lang="de-DE" dirty="0" err="1"/>
              <a:t>you</a:t>
            </a:r>
            <a:r>
              <a:rPr lang="de-DE" dirty="0"/>
              <a:t> </a:t>
            </a:r>
            <a:r>
              <a:rPr lang="de-DE" dirty="0" err="1"/>
              <a:t>may</a:t>
            </a:r>
            <a:r>
              <a:rPr lang="de-DE" dirty="0"/>
              <a:t> find HTTP/2 </a:t>
            </a:r>
            <a:r>
              <a:rPr lang="de-DE" dirty="0" err="1"/>
              <a:t>over</a:t>
            </a:r>
            <a:r>
              <a:rPr lang="de-DE" dirty="0"/>
              <a:t> TCP</a:t>
            </a:r>
          </a:p>
          <a:p>
            <a:r>
              <a:rPr lang="en-US" dirty="0"/>
              <a:t>HTTP/2 works in streams (RFC 7540)</a:t>
            </a:r>
          </a:p>
          <a:p>
            <a:endParaRPr lang="de-DE" dirty="0"/>
          </a:p>
          <a:p>
            <a:endParaRPr lang="de-DE" dirty="0"/>
          </a:p>
        </p:txBody>
      </p:sp>
      <p:sp>
        <p:nvSpPr>
          <p:cNvPr id="3" name="Title 2"/>
          <p:cNvSpPr>
            <a:spLocks noGrp="1"/>
          </p:cNvSpPr>
          <p:nvPr>
            <p:ph type="title"/>
          </p:nvPr>
        </p:nvSpPr>
        <p:spPr/>
        <p:txBody>
          <a:bodyPr/>
          <a:lstStyle/>
          <a:p>
            <a:r>
              <a:rPr lang="en-US" dirty="0"/>
              <a:t>The Value Of HTTP/2 - Loading web pages faster</a:t>
            </a:r>
          </a:p>
        </p:txBody>
      </p:sp>
      <p:sp>
        <p:nvSpPr>
          <p:cNvPr id="5" name="Rounded Rectangle 4"/>
          <p:cNvSpPr/>
          <p:nvPr/>
        </p:nvSpPr>
        <p:spPr bwMode="auto">
          <a:xfrm>
            <a:off x="5334000" y="3295650"/>
            <a:ext cx="1104900" cy="171450"/>
          </a:xfrm>
          <a:prstGeom prst="roundRect">
            <a:avLst/>
          </a:prstGeom>
          <a:no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Tree>
    <p:extLst>
      <p:ext uri="{BB962C8B-B14F-4D97-AF65-F5344CB8AC3E}">
        <p14:creationId xmlns:p14="http://schemas.microsoft.com/office/powerpoint/2010/main" val="1660161951"/>
      </p:ext>
    </p:extLst>
  </p:cSld>
  <p:clrMapOvr>
    <a:masterClrMapping/>
  </p:clrMapOvr>
  <p:transition>
    <p:fad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6" hidden="1"/>
          <p:cNvSpPr>
            <a:spLocks noGrp="1"/>
          </p:cNvSpPr>
          <p:nvPr>
            <p:ph type="dt" sz="quarter" idx="12"/>
          </p:nvPr>
        </p:nvSpPr>
        <p:spPr/>
        <p:txBody>
          <a:bodyPr/>
          <a:lstStyle/>
          <a:p>
            <a:endParaRPr lang="en-US"/>
          </a:p>
        </p:txBody>
      </p:sp>
      <p:sp>
        <p:nvSpPr>
          <p:cNvPr id="3" name="Title 2"/>
          <p:cNvSpPr>
            <a:spLocks noGrp="1"/>
          </p:cNvSpPr>
          <p:nvPr>
            <p:ph type="title"/>
          </p:nvPr>
        </p:nvSpPr>
        <p:spPr/>
        <p:txBody>
          <a:bodyPr/>
          <a:lstStyle/>
          <a:p>
            <a:r>
              <a:rPr lang="en-US" dirty="0"/>
              <a:t>Demo </a:t>
            </a:r>
            <a:r>
              <a:rPr lang="en-US" dirty="0">
                <a:hlinkClick r:id="rId3"/>
              </a:rPr>
              <a:t>https://http2.akamai.com/demo</a:t>
            </a:r>
            <a:endParaRPr lang="en-US"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8145" y="1384300"/>
            <a:ext cx="7926161" cy="476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ounded Rectangle 4"/>
          <p:cNvSpPr/>
          <p:nvPr/>
        </p:nvSpPr>
        <p:spPr bwMode="auto">
          <a:xfrm>
            <a:off x="2684318" y="3221990"/>
            <a:ext cx="1104900" cy="171450"/>
          </a:xfrm>
          <a:prstGeom prst="roundRect">
            <a:avLst/>
          </a:prstGeom>
          <a:no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6" name="TextBox 5"/>
          <p:cNvSpPr txBox="1"/>
          <p:nvPr/>
        </p:nvSpPr>
        <p:spPr bwMode="auto">
          <a:xfrm>
            <a:off x="3062087" y="4256495"/>
            <a:ext cx="2494594" cy="954107"/>
          </a:xfrm>
          <a:prstGeom prst="rect">
            <a:avLst/>
          </a:prstGeom>
          <a:solidFill>
            <a:schemeClr val="accent5">
              <a:lumMod val="10000"/>
            </a:schemeClr>
          </a:solid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2800" dirty="0">
                <a:solidFill>
                  <a:schemeClr val="bg1"/>
                </a:solidFill>
                <a:latin typeface="+mn-lt"/>
              </a:rPr>
              <a:t>HTTP/1.1</a:t>
            </a:r>
          </a:p>
          <a:p>
            <a:pPr algn="ctr">
              <a:spcBef>
                <a:spcPts val="0"/>
              </a:spcBef>
            </a:pPr>
            <a:r>
              <a:rPr lang="en-US" sz="2800" dirty="0">
                <a:solidFill>
                  <a:schemeClr val="bg1"/>
                </a:solidFill>
                <a:latin typeface="+mn-lt"/>
              </a:rPr>
              <a:t>Load time 9,36s</a:t>
            </a:r>
          </a:p>
        </p:txBody>
      </p:sp>
      <p:sp>
        <p:nvSpPr>
          <p:cNvPr id="9" name="TextBox 8"/>
          <p:cNvSpPr txBox="1"/>
          <p:nvPr/>
        </p:nvSpPr>
        <p:spPr bwMode="auto">
          <a:xfrm>
            <a:off x="6233912" y="4256495"/>
            <a:ext cx="2494594" cy="954107"/>
          </a:xfrm>
          <a:prstGeom prst="rect">
            <a:avLst/>
          </a:prstGeom>
          <a:solidFill>
            <a:schemeClr val="accent5">
              <a:lumMod val="10000"/>
            </a:schemeClr>
          </a:solid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2800" dirty="0">
                <a:solidFill>
                  <a:schemeClr val="bg1"/>
                </a:solidFill>
                <a:latin typeface="+mn-lt"/>
              </a:rPr>
              <a:t>HTTP/2</a:t>
            </a:r>
          </a:p>
          <a:p>
            <a:pPr algn="ctr">
              <a:spcBef>
                <a:spcPts val="0"/>
              </a:spcBef>
            </a:pPr>
            <a:r>
              <a:rPr lang="en-US" sz="2800" dirty="0">
                <a:solidFill>
                  <a:schemeClr val="bg1"/>
                </a:solidFill>
                <a:latin typeface="+mn-lt"/>
              </a:rPr>
              <a:t>Load time 2,11s</a:t>
            </a:r>
          </a:p>
        </p:txBody>
      </p:sp>
    </p:spTree>
    <p:extLst>
      <p:ext uri="{BB962C8B-B14F-4D97-AF65-F5344CB8AC3E}">
        <p14:creationId xmlns:p14="http://schemas.microsoft.com/office/powerpoint/2010/main" val="4819600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repeatCount="10000" fill="hold" grpId="0" nodeType="clickEffect">
                                  <p:stCondLst>
                                    <p:cond delay="0"/>
                                  </p:stCondLst>
                                  <p:childTnLst>
                                    <p:animEffect transition="out" filter="fade">
                                      <p:cBhvr>
                                        <p:cTn id="6" dur="500" tmFilter="0, 0; .2, .5; .8, .5; 1, 0"/>
                                        <p:tgtEl>
                                          <p:spTgt spid="9"/>
                                        </p:tgtEl>
                                      </p:cBhvr>
                                    </p:animEffect>
                                    <p:animScale>
                                      <p:cBhvr>
                                        <p:cTn id="7" dur="25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6" hidden="1"/>
          <p:cNvSpPr>
            <a:spLocks noGrp="1"/>
          </p:cNvSpPr>
          <p:nvPr>
            <p:ph type="dt" sz="quarter" idx="12"/>
          </p:nvPr>
        </p:nvSpPr>
        <p:spPr/>
        <p:txBody>
          <a:bodyPr/>
          <a:lstStyle/>
          <a:p>
            <a:endParaRPr lang="en-US"/>
          </a:p>
        </p:txBody>
      </p:sp>
      <p:sp>
        <p:nvSpPr>
          <p:cNvPr id="4" name="Content Placeholder 3"/>
          <p:cNvSpPr>
            <a:spLocks noGrp="1"/>
          </p:cNvSpPr>
          <p:nvPr>
            <p:ph sz="quarter" idx="11"/>
          </p:nvPr>
        </p:nvSpPr>
        <p:spPr>
          <a:xfrm>
            <a:off x="583074" y="1457960"/>
            <a:ext cx="4903326" cy="4676140"/>
          </a:xfrm>
        </p:spPr>
        <p:txBody>
          <a:bodyPr/>
          <a:lstStyle/>
          <a:p>
            <a:r>
              <a:rPr lang="de-DE" dirty="0"/>
              <a:t>42,6% </a:t>
            </a:r>
            <a:r>
              <a:rPr lang="de-DE" dirty="0" err="1"/>
              <a:t>of</a:t>
            </a:r>
            <a:r>
              <a:rPr lang="de-DE" dirty="0"/>
              <a:t> </a:t>
            </a:r>
            <a:r>
              <a:rPr lang="de-DE" dirty="0" err="1"/>
              <a:t>the</a:t>
            </a:r>
            <a:r>
              <a:rPr lang="de-DE" dirty="0"/>
              <a:t> Web </a:t>
            </a:r>
            <a:r>
              <a:rPr lang="de-DE" dirty="0" err="1"/>
              <a:t>supports</a:t>
            </a:r>
            <a:r>
              <a:rPr lang="de-DE" dirty="0"/>
              <a:t> HTTP/2 (Jan 2020) </a:t>
            </a:r>
          </a:p>
          <a:p>
            <a:pPr lvl="1"/>
            <a:r>
              <a:rPr lang="de-DE" dirty="0"/>
              <a:t>Source 6-Jan-2020:</a:t>
            </a:r>
            <a:br>
              <a:rPr lang="de-DE" dirty="0"/>
            </a:br>
            <a:r>
              <a:rPr lang="de-DE" dirty="0">
                <a:hlinkClick r:id="rId3"/>
              </a:rPr>
              <a:t>https://w3techs.com/technologies/details/ce-http2/all/all</a:t>
            </a:r>
            <a:endParaRPr lang="de-DE" dirty="0"/>
          </a:p>
          <a:p>
            <a:endParaRPr lang="de-DE" dirty="0"/>
          </a:p>
          <a:p>
            <a:endParaRPr lang="de-DE" dirty="0"/>
          </a:p>
        </p:txBody>
      </p:sp>
      <p:sp>
        <p:nvSpPr>
          <p:cNvPr id="3" name="Title 2"/>
          <p:cNvSpPr>
            <a:spLocks noGrp="1"/>
          </p:cNvSpPr>
          <p:nvPr>
            <p:ph type="title"/>
          </p:nvPr>
        </p:nvSpPr>
        <p:spPr/>
        <p:txBody>
          <a:bodyPr/>
          <a:lstStyle/>
          <a:p>
            <a:r>
              <a:rPr lang="en-US" dirty="0"/>
              <a:t>The Value Of HTTP/2 - Loading web pages faster</a:t>
            </a:r>
          </a:p>
        </p:txBody>
      </p:sp>
      <p:sp>
        <p:nvSpPr>
          <p:cNvPr id="5" name="Rounded Rectangle 4"/>
          <p:cNvSpPr/>
          <p:nvPr/>
        </p:nvSpPr>
        <p:spPr bwMode="auto">
          <a:xfrm>
            <a:off x="5334000" y="3295650"/>
            <a:ext cx="1104900" cy="171450"/>
          </a:xfrm>
          <a:prstGeom prst="roundRect">
            <a:avLst/>
          </a:prstGeom>
          <a:no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6" name="Picture 5">
            <a:extLst>
              <a:ext uri="{FF2B5EF4-FFF2-40B4-BE49-F238E27FC236}">
                <a16:creationId xmlns:a16="http://schemas.microsoft.com/office/drawing/2014/main" id="{CE18BF3C-0C36-E84E-B8AF-AF77E24784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80312" y="922426"/>
            <a:ext cx="5536547" cy="5922818"/>
          </a:xfrm>
          <a:prstGeom prst="rect">
            <a:avLst/>
          </a:prstGeom>
        </p:spPr>
      </p:pic>
    </p:spTree>
    <p:extLst>
      <p:ext uri="{BB962C8B-B14F-4D97-AF65-F5344CB8AC3E}">
        <p14:creationId xmlns:p14="http://schemas.microsoft.com/office/powerpoint/2010/main" val="4186188787"/>
      </p:ext>
    </p:extLst>
  </p:cSld>
  <p:clrMapOvr>
    <a:masterClrMapping/>
  </p:clrMapOvr>
  <p:transition>
    <p:fade/>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hidden="1"/>
          <p:cNvSpPr>
            <a:spLocks noGrp="1"/>
          </p:cNvSpPr>
          <p:nvPr>
            <p:ph type="dt" sz="half" idx="11"/>
          </p:nvPr>
        </p:nvSpPr>
        <p:spPr/>
        <p:txBody>
          <a:bodyPr/>
          <a:lstStyle/>
          <a:p>
            <a:endParaRPr lang="en-US"/>
          </a:p>
        </p:txBody>
      </p:sp>
      <p:sp>
        <p:nvSpPr>
          <p:cNvPr id="5" name="Title 4"/>
          <p:cNvSpPr>
            <a:spLocks noGrp="1"/>
          </p:cNvSpPr>
          <p:nvPr>
            <p:ph type="title"/>
          </p:nvPr>
        </p:nvSpPr>
        <p:spPr/>
        <p:txBody>
          <a:bodyPr/>
          <a:lstStyle/>
          <a:p>
            <a:r>
              <a:rPr lang="de-DE" dirty="0"/>
              <a:t>Support </a:t>
            </a:r>
            <a:r>
              <a:rPr lang="de-DE" dirty="0" err="1"/>
              <a:t>of</a:t>
            </a:r>
            <a:r>
              <a:rPr lang="de-DE" dirty="0"/>
              <a:t> HTTP/2 </a:t>
            </a:r>
            <a:r>
              <a:rPr lang="de-DE" dirty="0" err="1"/>
              <a:t>over</a:t>
            </a:r>
            <a:r>
              <a:rPr lang="de-DE" dirty="0"/>
              <a:t> TLS in R80.40 </a:t>
            </a:r>
            <a:br>
              <a:rPr lang="de-DE" dirty="0"/>
            </a:br>
            <a:endParaRPr lang="en-US" dirty="0"/>
          </a:p>
        </p:txBody>
      </p:sp>
      <p:sp>
        <p:nvSpPr>
          <p:cNvPr id="6" name="Content Placeholder 5"/>
          <p:cNvSpPr>
            <a:spLocks noGrp="1"/>
          </p:cNvSpPr>
          <p:nvPr>
            <p:ph sz="half" idx="2"/>
          </p:nvPr>
        </p:nvSpPr>
        <p:spPr/>
        <p:txBody>
          <a:bodyPr/>
          <a:lstStyle/>
          <a:p>
            <a:r>
              <a:rPr lang="en-US" dirty="0"/>
              <a:t>A new protocol parser for HTTP/2 has been added and enabled by default</a:t>
            </a:r>
          </a:p>
          <a:p>
            <a:endParaRPr lang="de-DE" dirty="0"/>
          </a:p>
          <a:p>
            <a:r>
              <a:rPr lang="de-DE" dirty="0"/>
              <a:t>HTTP/2 Protocol Parser </a:t>
            </a:r>
            <a:r>
              <a:rPr lang="de-DE" dirty="0" err="1"/>
              <a:t>requires</a:t>
            </a:r>
            <a:r>
              <a:rPr lang="de-DE" dirty="0"/>
              <a:t> HTTPS </a:t>
            </a:r>
            <a:r>
              <a:rPr lang="de-DE" dirty="0" err="1"/>
              <a:t>Inspection</a:t>
            </a:r>
            <a:r>
              <a:rPr lang="de-DE" dirty="0"/>
              <a:t> </a:t>
            </a:r>
            <a:r>
              <a:rPr lang="de-DE" dirty="0" err="1"/>
              <a:t>being</a:t>
            </a:r>
            <a:r>
              <a:rPr lang="de-DE" dirty="0"/>
              <a:t> </a:t>
            </a:r>
            <a:r>
              <a:rPr lang="de-DE" dirty="0" err="1"/>
              <a:t>enabled</a:t>
            </a:r>
            <a:endParaRPr lang="de-DE" dirty="0"/>
          </a:p>
          <a:p>
            <a:endParaRPr lang="en-US" dirty="0"/>
          </a:p>
        </p:txBody>
      </p:sp>
      <p:sp>
        <p:nvSpPr>
          <p:cNvPr id="37" name="Content Placeholder 36">
            <a:extLst>
              <a:ext uri="{FF2B5EF4-FFF2-40B4-BE49-F238E27FC236}">
                <a16:creationId xmlns:a16="http://schemas.microsoft.com/office/drawing/2014/main" id="{22923950-C030-F544-AA97-9DA4AFAD957F}"/>
              </a:ext>
            </a:extLst>
          </p:cNvPr>
          <p:cNvSpPr>
            <a:spLocks noGrp="1"/>
          </p:cNvSpPr>
          <p:nvPr>
            <p:ph sz="half" idx="12"/>
          </p:nvPr>
        </p:nvSpPr>
        <p:spPr/>
        <p:txBody>
          <a:bodyPr/>
          <a:lstStyle/>
          <a:p>
            <a:endParaRPr lang="en-US"/>
          </a:p>
        </p:txBody>
      </p:sp>
      <p:sp>
        <p:nvSpPr>
          <p:cNvPr id="2" name="Footer Placeholder 1"/>
          <p:cNvSpPr>
            <a:spLocks noGrp="1"/>
          </p:cNvSpPr>
          <p:nvPr>
            <p:ph type="ftr" sz="quarter" idx="4294967295"/>
          </p:nvPr>
        </p:nvSpPr>
        <p:spPr/>
        <p:txBody>
          <a:bodyPr/>
          <a:lstStyle/>
          <a:p>
            <a:r>
              <a:rPr lang="en-US"/>
              <a:t> [Protected] Distribution or modification is subject to approval ​</a:t>
            </a:r>
            <a:endParaRPr lang="en-US" dirty="0"/>
          </a:p>
        </p:txBody>
      </p:sp>
      <p:sp>
        <p:nvSpPr>
          <p:cNvPr id="7" name="Freeform 6"/>
          <p:cNvSpPr>
            <a:spLocks/>
          </p:cNvSpPr>
          <p:nvPr/>
        </p:nvSpPr>
        <p:spPr bwMode="auto">
          <a:xfrm>
            <a:off x="7049962" y="2266201"/>
            <a:ext cx="1786947" cy="794232"/>
          </a:xfrm>
          <a:custGeom>
            <a:avLst/>
            <a:gdLst>
              <a:gd name="T0" fmla="*/ 1791 w 2053"/>
              <a:gd name="T1" fmla="*/ 737 h 1261"/>
              <a:gd name="T2" fmla="*/ 1699 w 2053"/>
              <a:gd name="T3" fmla="*/ 753 h 1261"/>
              <a:gd name="T4" fmla="*/ 1705 w 2053"/>
              <a:gd name="T5" fmla="*/ 702 h 1261"/>
              <a:gd name="T6" fmla="*/ 1471 w 2053"/>
              <a:gd name="T7" fmla="*/ 469 h 1261"/>
              <a:gd name="T8" fmla="*/ 1398 w 2053"/>
              <a:gd name="T9" fmla="*/ 480 h 1261"/>
              <a:gd name="T10" fmla="*/ 1087 w 2053"/>
              <a:gd name="T11" fmla="*/ 333 h 1261"/>
              <a:gd name="T12" fmla="*/ 1044 w 2053"/>
              <a:gd name="T13" fmla="*/ 335 h 1261"/>
              <a:gd name="T14" fmla="*/ 687 w 2053"/>
              <a:gd name="T15" fmla="*/ 0 h 1261"/>
              <a:gd name="T16" fmla="*/ 330 w 2053"/>
              <a:gd name="T17" fmla="*/ 357 h 1261"/>
              <a:gd name="T18" fmla="*/ 337 w 2053"/>
              <a:gd name="T19" fmla="*/ 429 h 1261"/>
              <a:gd name="T20" fmla="*/ 0 w 2053"/>
              <a:gd name="T21" fmla="*/ 841 h 1261"/>
              <a:gd name="T22" fmla="*/ 420 w 2053"/>
              <a:gd name="T23" fmla="*/ 1261 h 1261"/>
              <a:gd name="T24" fmla="*/ 1791 w 2053"/>
              <a:gd name="T25" fmla="*/ 1261 h 1261"/>
              <a:gd name="T26" fmla="*/ 2053 w 2053"/>
              <a:gd name="T27" fmla="*/ 999 h 1261"/>
              <a:gd name="T28" fmla="*/ 1791 w 2053"/>
              <a:gd name="T29" fmla="*/ 737 h 1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53" h="1261">
                <a:moveTo>
                  <a:pt x="1791" y="737"/>
                </a:moveTo>
                <a:cubicBezTo>
                  <a:pt x="1759" y="737"/>
                  <a:pt x="1728" y="742"/>
                  <a:pt x="1699" y="753"/>
                </a:cubicBezTo>
                <a:cubicBezTo>
                  <a:pt x="1703" y="737"/>
                  <a:pt x="1705" y="720"/>
                  <a:pt x="1705" y="702"/>
                </a:cubicBezTo>
                <a:cubicBezTo>
                  <a:pt x="1705" y="573"/>
                  <a:pt x="1600" y="469"/>
                  <a:pt x="1471" y="469"/>
                </a:cubicBezTo>
                <a:cubicBezTo>
                  <a:pt x="1445" y="469"/>
                  <a:pt x="1421" y="473"/>
                  <a:pt x="1398" y="480"/>
                </a:cubicBezTo>
                <a:cubicBezTo>
                  <a:pt x="1324" y="390"/>
                  <a:pt x="1212" y="333"/>
                  <a:pt x="1087" y="333"/>
                </a:cubicBezTo>
                <a:cubicBezTo>
                  <a:pt x="1072" y="333"/>
                  <a:pt x="1058" y="333"/>
                  <a:pt x="1044" y="335"/>
                </a:cubicBezTo>
                <a:cubicBezTo>
                  <a:pt x="1032" y="148"/>
                  <a:pt x="877" y="0"/>
                  <a:pt x="687" y="0"/>
                </a:cubicBezTo>
                <a:cubicBezTo>
                  <a:pt x="490" y="0"/>
                  <a:pt x="330" y="160"/>
                  <a:pt x="330" y="357"/>
                </a:cubicBezTo>
                <a:cubicBezTo>
                  <a:pt x="330" y="382"/>
                  <a:pt x="332" y="406"/>
                  <a:pt x="337" y="429"/>
                </a:cubicBezTo>
                <a:cubicBezTo>
                  <a:pt x="145" y="467"/>
                  <a:pt x="0" y="637"/>
                  <a:pt x="0" y="841"/>
                </a:cubicBezTo>
                <a:cubicBezTo>
                  <a:pt x="0" y="1073"/>
                  <a:pt x="188" y="1261"/>
                  <a:pt x="420" y="1261"/>
                </a:cubicBezTo>
                <a:cubicBezTo>
                  <a:pt x="590" y="1261"/>
                  <a:pt x="1646" y="1261"/>
                  <a:pt x="1791" y="1261"/>
                </a:cubicBezTo>
                <a:cubicBezTo>
                  <a:pt x="1936" y="1261"/>
                  <a:pt x="2053" y="1143"/>
                  <a:pt x="2053" y="999"/>
                </a:cubicBezTo>
                <a:cubicBezTo>
                  <a:pt x="2053" y="854"/>
                  <a:pt x="1936" y="737"/>
                  <a:pt x="1791" y="737"/>
                </a:cubicBezTo>
                <a:close/>
              </a:path>
            </a:pathLst>
          </a:custGeom>
          <a:solidFill>
            <a:srgbClr val="FFFFFF">
              <a:alpha val="59000"/>
            </a:srgbClr>
          </a:solidFill>
          <a:ln w="28575" cap="rnd">
            <a:solidFill>
              <a:srgbClr val="000000"/>
            </a:solidFill>
            <a:prstDash val="sysDot"/>
            <a:round/>
            <a:headEnd/>
            <a:tailEnd/>
          </a:ln>
          <a:scene3d>
            <a:camera prst="isometricBottomDown">
              <a:rot lat="0" lon="0" rev="0"/>
            </a:camera>
            <a:lightRig rig="threePt" dir="t"/>
          </a:scene3d>
        </p:spPr>
        <p:txBody>
          <a:bodyPr vert="horz" wrap="square" lIns="91416" tIns="45708" rIns="91416" bIns="45708" numCol="1" anchor="t" anchorCtr="0" compatLnSpc="1">
            <a:prstTxWarp prst="textNoShape">
              <a:avLst/>
            </a:prstTxWarp>
          </a:bodyPr>
          <a:lstStyle/>
          <a:p>
            <a:pPr>
              <a:buClr>
                <a:srgbClr val="E45785"/>
              </a:buClr>
              <a:defRPr/>
            </a:pPr>
            <a:endParaRPr lang="en-US" sz="2900" dirty="0">
              <a:solidFill>
                <a:srgbClr val="4D4D4F"/>
              </a:solidFill>
              <a:latin typeface="Segoe UI Light" panose="020B0502040204020203" pitchFamily="34" charset="0"/>
              <a:cs typeface="Segoe UI Light" panose="020B0502040204020203" pitchFamily="34" charset="0"/>
            </a:endParaRPr>
          </a:p>
        </p:txBody>
      </p:sp>
      <p:sp>
        <p:nvSpPr>
          <p:cNvPr id="9" name="Rounded Rectangle 8"/>
          <p:cNvSpPr/>
          <p:nvPr/>
        </p:nvSpPr>
        <p:spPr bwMode="auto">
          <a:xfrm>
            <a:off x="8976863" y="4445713"/>
            <a:ext cx="1814202" cy="767482"/>
          </a:xfrm>
          <a:prstGeom prst="roundRect">
            <a:avLst/>
          </a:prstGeom>
          <a:solidFill>
            <a:schemeClr val="bg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10" name="Rounded Rectangle 9"/>
          <p:cNvSpPr/>
          <p:nvPr/>
        </p:nvSpPr>
        <p:spPr bwMode="auto">
          <a:xfrm>
            <a:off x="6364027" y="4438485"/>
            <a:ext cx="2493461" cy="767482"/>
          </a:xfrm>
          <a:prstGeom prst="roundRect">
            <a:avLst/>
          </a:prstGeom>
          <a:solidFill>
            <a:schemeClr val="bg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11"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58971" y="4929676"/>
            <a:ext cx="602052" cy="586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16250" y="4677458"/>
            <a:ext cx="519225" cy="649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3" name="Group 206" descr="Group 725"/>
          <p:cNvGrpSpPr/>
          <p:nvPr/>
        </p:nvGrpSpPr>
        <p:grpSpPr>
          <a:xfrm>
            <a:off x="8362759" y="3893902"/>
            <a:ext cx="380118" cy="411678"/>
            <a:chOff x="0" y="0"/>
            <a:chExt cx="1054418" cy="1052918"/>
          </a:xfrm>
        </p:grpSpPr>
        <p:pic>
          <p:nvPicPr>
            <p:cNvPr id="14" name="image11.png" descr="תמונה 260"/>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rot="7880036">
              <a:off x="158062" y="149021"/>
              <a:ext cx="738294" cy="754876"/>
            </a:xfrm>
            <a:prstGeom prst="rect">
              <a:avLst/>
            </a:prstGeom>
            <a:ln w="12700" cap="flat">
              <a:noFill/>
              <a:miter lim="400000"/>
            </a:ln>
            <a:effectLst/>
          </p:spPr>
        </p:pic>
        <p:pic>
          <p:nvPicPr>
            <p:cNvPr id="15" name="image12.pdf" descr="תמונה 26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4386" y="364737"/>
              <a:ext cx="215076" cy="273735"/>
            </a:xfrm>
            <a:prstGeom prst="rect">
              <a:avLst/>
            </a:prstGeom>
            <a:ln w="12700" cap="flat">
              <a:noFill/>
              <a:miter lim="400000"/>
            </a:ln>
            <a:effectLst/>
          </p:spPr>
        </p:pic>
      </p:grpSp>
      <p:pic>
        <p:nvPicPr>
          <p:cNvPr id="16" name="Picture 2" descr="C:\Users\noamg\Documents\Check Point\Appliances\Panther\Images\Marketing\5800-front-angle_PPT.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59977" y="4057248"/>
            <a:ext cx="3185092" cy="1203626"/>
          </a:xfrm>
          <a:prstGeom prst="rect">
            <a:avLst/>
          </a:prstGeom>
          <a:noFill/>
          <a:extLst>
            <a:ext uri="{909E8E84-426E-40DD-AFC4-6F175D3DCCD1}">
              <a14:hiddenFill xmlns:a14="http://schemas.microsoft.com/office/drawing/2010/main">
                <a:solidFill>
                  <a:srgbClr val="FFFFFF"/>
                </a:solidFill>
              </a14:hiddenFill>
            </a:ext>
          </a:extLst>
        </p:spPr>
      </p:pic>
      <p:sp>
        <p:nvSpPr>
          <p:cNvPr id="17" name="Freeform 16"/>
          <p:cNvSpPr>
            <a:spLocks/>
          </p:cNvSpPr>
          <p:nvPr/>
        </p:nvSpPr>
        <p:spPr bwMode="auto">
          <a:xfrm>
            <a:off x="7364560" y="3083299"/>
            <a:ext cx="2562899" cy="909531"/>
          </a:xfrm>
          <a:custGeom>
            <a:avLst/>
            <a:gdLst>
              <a:gd name="T0" fmla="*/ 1791 w 2053"/>
              <a:gd name="T1" fmla="*/ 737 h 1261"/>
              <a:gd name="T2" fmla="*/ 1699 w 2053"/>
              <a:gd name="T3" fmla="*/ 753 h 1261"/>
              <a:gd name="T4" fmla="*/ 1705 w 2053"/>
              <a:gd name="T5" fmla="*/ 702 h 1261"/>
              <a:gd name="T6" fmla="*/ 1471 w 2053"/>
              <a:gd name="T7" fmla="*/ 469 h 1261"/>
              <a:gd name="T8" fmla="*/ 1398 w 2053"/>
              <a:gd name="T9" fmla="*/ 480 h 1261"/>
              <a:gd name="T10" fmla="*/ 1087 w 2053"/>
              <a:gd name="T11" fmla="*/ 333 h 1261"/>
              <a:gd name="T12" fmla="*/ 1044 w 2053"/>
              <a:gd name="T13" fmla="*/ 335 h 1261"/>
              <a:gd name="T14" fmla="*/ 687 w 2053"/>
              <a:gd name="T15" fmla="*/ 0 h 1261"/>
              <a:gd name="T16" fmla="*/ 330 w 2053"/>
              <a:gd name="T17" fmla="*/ 357 h 1261"/>
              <a:gd name="T18" fmla="*/ 337 w 2053"/>
              <a:gd name="T19" fmla="*/ 429 h 1261"/>
              <a:gd name="T20" fmla="*/ 0 w 2053"/>
              <a:gd name="T21" fmla="*/ 841 h 1261"/>
              <a:gd name="T22" fmla="*/ 420 w 2053"/>
              <a:gd name="T23" fmla="*/ 1261 h 1261"/>
              <a:gd name="T24" fmla="*/ 1791 w 2053"/>
              <a:gd name="T25" fmla="*/ 1261 h 1261"/>
              <a:gd name="T26" fmla="*/ 2053 w 2053"/>
              <a:gd name="T27" fmla="*/ 999 h 1261"/>
              <a:gd name="T28" fmla="*/ 1791 w 2053"/>
              <a:gd name="T29" fmla="*/ 737 h 1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53" h="1261">
                <a:moveTo>
                  <a:pt x="1791" y="737"/>
                </a:moveTo>
                <a:cubicBezTo>
                  <a:pt x="1759" y="737"/>
                  <a:pt x="1728" y="742"/>
                  <a:pt x="1699" y="753"/>
                </a:cubicBezTo>
                <a:cubicBezTo>
                  <a:pt x="1703" y="737"/>
                  <a:pt x="1705" y="720"/>
                  <a:pt x="1705" y="702"/>
                </a:cubicBezTo>
                <a:cubicBezTo>
                  <a:pt x="1705" y="573"/>
                  <a:pt x="1600" y="469"/>
                  <a:pt x="1471" y="469"/>
                </a:cubicBezTo>
                <a:cubicBezTo>
                  <a:pt x="1445" y="469"/>
                  <a:pt x="1421" y="473"/>
                  <a:pt x="1398" y="480"/>
                </a:cubicBezTo>
                <a:cubicBezTo>
                  <a:pt x="1324" y="390"/>
                  <a:pt x="1212" y="333"/>
                  <a:pt x="1087" y="333"/>
                </a:cubicBezTo>
                <a:cubicBezTo>
                  <a:pt x="1072" y="333"/>
                  <a:pt x="1058" y="333"/>
                  <a:pt x="1044" y="335"/>
                </a:cubicBezTo>
                <a:cubicBezTo>
                  <a:pt x="1032" y="148"/>
                  <a:pt x="877" y="0"/>
                  <a:pt x="687" y="0"/>
                </a:cubicBezTo>
                <a:cubicBezTo>
                  <a:pt x="490" y="0"/>
                  <a:pt x="330" y="160"/>
                  <a:pt x="330" y="357"/>
                </a:cubicBezTo>
                <a:cubicBezTo>
                  <a:pt x="330" y="382"/>
                  <a:pt x="332" y="406"/>
                  <a:pt x="337" y="429"/>
                </a:cubicBezTo>
                <a:cubicBezTo>
                  <a:pt x="145" y="467"/>
                  <a:pt x="0" y="637"/>
                  <a:pt x="0" y="841"/>
                </a:cubicBezTo>
                <a:cubicBezTo>
                  <a:pt x="0" y="1073"/>
                  <a:pt x="188" y="1261"/>
                  <a:pt x="420" y="1261"/>
                </a:cubicBezTo>
                <a:cubicBezTo>
                  <a:pt x="590" y="1261"/>
                  <a:pt x="1646" y="1261"/>
                  <a:pt x="1791" y="1261"/>
                </a:cubicBezTo>
                <a:cubicBezTo>
                  <a:pt x="1936" y="1261"/>
                  <a:pt x="2053" y="1143"/>
                  <a:pt x="2053" y="999"/>
                </a:cubicBezTo>
                <a:cubicBezTo>
                  <a:pt x="2053" y="854"/>
                  <a:pt x="1936" y="737"/>
                  <a:pt x="1791" y="737"/>
                </a:cubicBezTo>
                <a:close/>
              </a:path>
            </a:pathLst>
          </a:custGeom>
          <a:solidFill>
            <a:srgbClr val="FFFFFF">
              <a:alpha val="59000"/>
            </a:srgbClr>
          </a:solidFill>
          <a:ln w="28575" cap="rnd">
            <a:solidFill>
              <a:srgbClr val="000000"/>
            </a:solidFill>
            <a:prstDash val="sysDot"/>
            <a:round/>
            <a:headEnd/>
            <a:tailEnd/>
          </a:ln>
          <a:scene3d>
            <a:camera prst="isometricBottomDown">
              <a:rot lat="0" lon="0" rev="0"/>
            </a:camera>
            <a:lightRig rig="threePt" dir="t"/>
          </a:scene3d>
        </p:spPr>
        <p:txBody>
          <a:bodyPr vert="horz" wrap="square" lIns="91416" tIns="45708" rIns="91416" bIns="45708" numCol="1" anchor="t" anchorCtr="0" compatLnSpc="1">
            <a:prstTxWarp prst="textNoShape">
              <a:avLst/>
            </a:prstTxWarp>
          </a:bodyPr>
          <a:lstStyle/>
          <a:p>
            <a:pPr>
              <a:buClr>
                <a:srgbClr val="E45785"/>
              </a:buClr>
              <a:defRPr/>
            </a:pPr>
            <a:endParaRPr lang="en-US" sz="2900" dirty="0">
              <a:solidFill>
                <a:srgbClr val="4D4D4F"/>
              </a:solidFill>
              <a:latin typeface="Segoe UI Light" panose="020B0502040204020203" pitchFamily="34" charset="0"/>
              <a:cs typeface="Segoe UI Light" panose="020B0502040204020203" pitchFamily="34" charset="0"/>
            </a:endParaRPr>
          </a:p>
        </p:txBody>
      </p:sp>
      <p:pic>
        <p:nvPicPr>
          <p:cNvPr id="18" name="Picture 17"/>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935001" y="3290899"/>
            <a:ext cx="1856004" cy="733936"/>
          </a:xfrm>
          <a:prstGeom prst="rect">
            <a:avLst/>
          </a:prstGeom>
        </p:spPr>
      </p:pic>
      <p:sp>
        <p:nvSpPr>
          <p:cNvPr id="19" name="TextBox 18"/>
          <p:cNvSpPr txBox="1"/>
          <p:nvPr/>
        </p:nvSpPr>
        <p:spPr bwMode="auto">
          <a:xfrm>
            <a:off x="6539799" y="5470180"/>
            <a:ext cx="1117614" cy="246221"/>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1000" b="1" dirty="0">
                <a:solidFill>
                  <a:schemeClr val="bg2">
                    <a:lumMod val="50000"/>
                  </a:schemeClr>
                </a:solidFill>
                <a:latin typeface="+mn-lt"/>
              </a:rPr>
              <a:t>Users/Computers</a:t>
            </a:r>
          </a:p>
        </p:txBody>
      </p:sp>
      <p:cxnSp>
        <p:nvCxnSpPr>
          <p:cNvPr id="20" name="Straight Connector 19"/>
          <p:cNvCxnSpPr/>
          <p:nvPr/>
        </p:nvCxnSpPr>
        <p:spPr bwMode="auto">
          <a:xfrm flipV="1">
            <a:off x="11621644" y="2456224"/>
            <a:ext cx="0" cy="788499"/>
          </a:xfrm>
          <a:prstGeom prst="line">
            <a:avLst/>
          </a:prstGeom>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Connector 20"/>
          <p:cNvCxnSpPr/>
          <p:nvPr/>
        </p:nvCxnSpPr>
        <p:spPr bwMode="auto">
          <a:xfrm flipH="1">
            <a:off x="8750312" y="2456224"/>
            <a:ext cx="2871332" cy="0"/>
          </a:xfrm>
          <a:prstGeom prst="line">
            <a:avLst/>
          </a:prstGeom>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Connector 21"/>
          <p:cNvCxnSpPr/>
          <p:nvPr/>
        </p:nvCxnSpPr>
        <p:spPr bwMode="auto">
          <a:xfrm>
            <a:off x="7717640" y="3135070"/>
            <a:ext cx="0" cy="559817"/>
          </a:xfrm>
          <a:prstGeom prst="line">
            <a:avLst/>
          </a:prstGeom>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Connector 22"/>
          <p:cNvCxnSpPr/>
          <p:nvPr/>
        </p:nvCxnSpPr>
        <p:spPr bwMode="auto">
          <a:xfrm flipH="1">
            <a:off x="6254531" y="3694887"/>
            <a:ext cx="1470610" cy="0"/>
          </a:xfrm>
          <a:prstGeom prst="line">
            <a:avLst/>
          </a:prstGeom>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Connector 23"/>
          <p:cNvCxnSpPr/>
          <p:nvPr/>
        </p:nvCxnSpPr>
        <p:spPr bwMode="auto">
          <a:xfrm>
            <a:off x="6271900" y="3694887"/>
            <a:ext cx="0" cy="2170856"/>
          </a:xfrm>
          <a:prstGeom prst="line">
            <a:avLst/>
          </a:prstGeom>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Straight Connector 24"/>
          <p:cNvCxnSpPr/>
          <p:nvPr/>
        </p:nvCxnSpPr>
        <p:spPr bwMode="auto">
          <a:xfrm>
            <a:off x="6266936" y="5860133"/>
            <a:ext cx="5394524" cy="0"/>
          </a:xfrm>
          <a:prstGeom prst="line">
            <a:avLst/>
          </a:prstGeom>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Connector 25"/>
          <p:cNvCxnSpPr/>
          <p:nvPr/>
        </p:nvCxnSpPr>
        <p:spPr bwMode="auto">
          <a:xfrm>
            <a:off x="11629656" y="4039291"/>
            <a:ext cx="0" cy="1820842"/>
          </a:xfrm>
          <a:prstGeom prst="line">
            <a:avLst/>
          </a:prstGeom>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7" name="Group 26"/>
          <p:cNvGrpSpPr/>
          <p:nvPr/>
        </p:nvGrpSpPr>
        <p:grpSpPr>
          <a:xfrm>
            <a:off x="9380825" y="5073423"/>
            <a:ext cx="488069" cy="449416"/>
            <a:chOff x="7911270" y="4457463"/>
            <a:chExt cx="575583" cy="498277"/>
          </a:xfrm>
          <a:solidFill>
            <a:schemeClr val="accent1"/>
          </a:solidFill>
        </p:grpSpPr>
        <p:sp>
          <p:nvSpPr>
            <p:cNvPr id="28" name="Rounded Rectangle 27"/>
            <p:cNvSpPr/>
            <p:nvPr/>
          </p:nvSpPr>
          <p:spPr bwMode="auto">
            <a:xfrm>
              <a:off x="7911270" y="4457463"/>
              <a:ext cx="575583" cy="498277"/>
            </a:xfrm>
            <a:prstGeom prst="roundRect">
              <a:avLst/>
            </a:prstGeom>
            <a:grp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pic>
          <p:nvPicPr>
            <p:cNvPr id="29" name="Picture 4"/>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7998784" y="4506324"/>
              <a:ext cx="400555" cy="400555"/>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0" name="TextBox 29"/>
          <p:cNvSpPr txBox="1"/>
          <p:nvPr/>
        </p:nvSpPr>
        <p:spPr bwMode="auto">
          <a:xfrm>
            <a:off x="9175858" y="5479466"/>
            <a:ext cx="898002" cy="246221"/>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1000" b="1" dirty="0">
                <a:solidFill>
                  <a:schemeClr val="accent1"/>
                </a:solidFill>
                <a:latin typeface="+mn-lt"/>
              </a:rPr>
              <a:t>Management</a:t>
            </a:r>
          </a:p>
        </p:txBody>
      </p:sp>
      <p:sp>
        <p:nvSpPr>
          <p:cNvPr id="31" name="TextBox 30"/>
          <p:cNvSpPr txBox="1"/>
          <p:nvPr/>
        </p:nvSpPr>
        <p:spPr bwMode="auto">
          <a:xfrm>
            <a:off x="9968134" y="5298320"/>
            <a:ext cx="817852" cy="246221"/>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lgn="ctr">
              <a:spcBef>
                <a:spcPts val="0"/>
              </a:spcBef>
            </a:pPr>
            <a:r>
              <a:rPr lang="en-US" sz="1000" b="1" dirty="0">
                <a:solidFill>
                  <a:schemeClr val="bg2">
                    <a:lumMod val="50000"/>
                  </a:schemeClr>
                </a:solidFill>
                <a:latin typeface="+mn-lt"/>
              </a:rPr>
              <a:t>Data Center</a:t>
            </a:r>
          </a:p>
        </p:txBody>
      </p:sp>
      <p:pic>
        <p:nvPicPr>
          <p:cNvPr id="32" name="Picture 31"/>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709010" y="4970036"/>
            <a:ext cx="352308" cy="448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bwMode="auto">
          <a:xfrm>
            <a:off x="7040636" y="2636041"/>
            <a:ext cx="1696490" cy="338554"/>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spcBef>
                <a:spcPts val="0"/>
              </a:spcBef>
            </a:pPr>
            <a:r>
              <a:rPr lang="de-DE" sz="1600" b="1" dirty="0">
                <a:solidFill>
                  <a:srgbClr val="0070C0"/>
                </a:solidFill>
                <a:latin typeface="+mn-lt"/>
              </a:rPr>
              <a:t>HTTP/2 Web Sites</a:t>
            </a:r>
            <a:endParaRPr lang="en-US" sz="1600" b="1" dirty="0" err="1">
              <a:solidFill>
                <a:srgbClr val="0070C0"/>
              </a:solidFill>
              <a:latin typeface="+mn-lt"/>
            </a:endParaRPr>
          </a:p>
        </p:txBody>
      </p:sp>
      <p:sp>
        <p:nvSpPr>
          <p:cNvPr id="33" name="Rounded Rectangle 32"/>
          <p:cNvSpPr/>
          <p:nvPr/>
        </p:nvSpPr>
        <p:spPr bwMode="auto">
          <a:xfrm>
            <a:off x="6227119" y="5951318"/>
            <a:ext cx="5394525" cy="459909"/>
          </a:xfrm>
          <a:prstGeom prst="roundRect">
            <a:avLst/>
          </a:prstGeom>
          <a:solidFill>
            <a:srgbClr val="28264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de-DE" sz="1800" dirty="0">
                <a:solidFill>
                  <a:schemeClr val="bg1"/>
                </a:solidFill>
                <a:latin typeface="+mn-lt"/>
              </a:rPr>
              <a:t>No special configuration for HTTP/2 support is required</a:t>
            </a:r>
            <a:endParaRPr lang="en-US" sz="1800" dirty="0" err="1">
              <a:solidFill>
                <a:schemeClr val="bg1"/>
              </a:solidFill>
              <a:latin typeface="+mn-lt"/>
            </a:endParaRPr>
          </a:p>
        </p:txBody>
      </p:sp>
      <p:cxnSp>
        <p:nvCxnSpPr>
          <p:cNvPr id="35" name="Straight Arrow Connector 34"/>
          <p:cNvCxnSpPr/>
          <p:nvPr/>
        </p:nvCxnSpPr>
        <p:spPr bwMode="auto">
          <a:xfrm flipV="1">
            <a:off x="7860263" y="2891418"/>
            <a:ext cx="12994" cy="2222949"/>
          </a:xfrm>
          <a:prstGeom prst="straightConnector1">
            <a:avLst/>
          </a:prstGeom>
          <a:solidFill>
            <a:schemeClr val="bg1"/>
          </a:solidFill>
          <a:ln w="38100" cap="flat" cmpd="sng" algn="ctr">
            <a:solidFill>
              <a:srgbClr val="0070C0"/>
            </a:solidFill>
            <a:prstDash val="solid"/>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Straight Connector 38"/>
          <p:cNvCxnSpPr/>
          <p:nvPr/>
        </p:nvCxnSpPr>
        <p:spPr bwMode="auto">
          <a:xfrm>
            <a:off x="7364560" y="5139840"/>
            <a:ext cx="643819" cy="0"/>
          </a:xfrm>
          <a:prstGeom prst="line">
            <a:avLst/>
          </a:prstGeom>
          <a:solidFill>
            <a:schemeClr val="bg1"/>
          </a:solidFill>
          <a:ln w="12700" cap="flat" cmpd="sng" algn="ctr">
            <a:solidFill>
              <a:srgbClr val="0070C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1647525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2"/>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hidden="1"/>
          <p:cNvSpPr>
            <a:spLocks noGrp="1"/>
          </p:cNvSpPr>
          <p:nvPr>
            <p:ph type="dt" sz="half" idx="11"/>
          </p:nvPr>
        </p:nvSpPr>
        <p:spPr/>
        <p:txBody>
          <a:bodyPr/>
          <a:lstStyle/>
          <a:p>
            <a:endParaRPr lang="en-US"/>
          </a:p>
        </p:txBody>
      </p:sp>
      <p:sp>
        <p:nvSpPr>
          <p:cNvPr id="3" name="Title 2"/>
          <p:cNvSpPr>
            <a:spLocks noGrp="1"/>
          </p:cNvSpPr>
          <p:nvPr>
            <p:ph type="title"/>
          </p:nvPr>
        </p:nvSpPr>
        <p:spPr/>
        <p:txBody>
          <a:bodyPr/>
          <a:lstStyle/>
          <a:p>
            <a:r>
              <a:rPr lang="de-DE" dirty="0"/>
              <a:t>Logs </a:t>
            </a:r>
            <a:r>
              <a:rPr lang="de-DE" dirty="0" err="1"/>
              <a:t>for</a:t>
            </a:r>
            <a:r>
              <a:rPr lang="de-DE" dirty="0"/>
              <a:t> HTTP/2</a:t>
            </a:r>
            <a:endParaRPr lang="en-US" dirty="0"/>
          </a:p>
        </p:txBody>
      </p:sp>
      <p:sp>
        <p:nvSpPr>
          <p:cNvPr id="4" name="Content Placeholder 3"/>
          <p:cNvSpPr>
            <a:spLocks noGrp="1"/>
          </p:cNvSpPr>
          <p:nvPr>
            <p:ph sz="half" idx="2"/>
          </p:nvPr>
        </p:nvSpPr>
        <p:spPr/>
        <p:txBody>
          <a:bodyPr/>
          <a:lstStyle/>
          <a:p>
            <a:r>
              <a:rPr lang="de-DE" dirty="0"/>
              <a:t>The Protocol </a:t>
            </a:r>
            <a:r>
              <a:rPr lang="de-DE" dirty="0" err="1"/>
              <a:t>field</a:t>
            </a:r>
            <a:r>
              <a:rPr lang="de-DE" dirty="0"/>
              <a:t> </a:t>
            </a:r>
            <a:r>
              <a:rPr lang="de-DE" dirty="0" err="1"/>
              <a:t>displays</a:t>
            </a:r>
            <a:r>
              <a:rPr lang="de-DE" dirty="0"/>
              <a:t> relevant </a:t>
            </a:r>
            <a:r>
              <a:rPr lang="de-DE" dirty="0" err="1"/>
              <a:t>protocol</a:t>
            </a:r>
            <a:r>
              <a:rPr lang="de-DE" dirty="0"/>
              <a:t> </a:t>
            </a:r>
            <a:r>
              <a:rPr lang="de-DE" dirty="0" err="1"/>
              <a:t>found</a:t>
            </a:r>
            <a:r>
              <a:rPr lang="de-DE" dirty="0"/>
              <a:t> </a:t>
            </a:r>
            <a:r>
              <a:rPr lang="de-DE" dirty="0" err="1"/>
              <a:t>inside</a:t>
            </a:r>
            <a:r>
              <a:rPr lang="de-DE" dirty="0"/>
              <a:t> </a:t>
            </a:r>
            <a:r>
              <a:rPr lang="de-DE" dirty="0" err="1"/>
              <a:t>the</a:t>
            </a:r>
            <a:r>
              <a:rPr lang="de-DE" dirty="0"/>
              <a:t> TLS </a:t>
            </a:r>
            <a:r>
              <a:rPr lang="de-DE" dirty="0" err="1"/>
              <a:t>connection</a:t>
            </a:r>
            <a:endParaRPr lang="de-DE" dirty="0"/>
          </a:p>
          <a:p>
            <a:r>
              <a:rPr lang="de-DE" dirty="0" err="1"/>
              <a:t>Possible</a:t>
            </a:r>
            <a:r>
              <a:rPr lang="de-DE" dirty="0"/>
              <a:t> </a:t>
            </a:r>
            <a:r>
              <a:rPr lang="de-DE" dirty="0" err="1"/>
              <a:t>values</a:t>
            </a:r>
            <a:r>
              <a:rPr lang="de-DE" dirty="0"/>
              <a:t> </a:t>
            </a:r>
            <a:r>
              <a:rPr lang="de-DE" dirty="0" err="1"/>
              <a:t>are</a:t>
            </a:r>
            <a:r>
              <a:rPr lang="de-DE" dirty="0"/>
              <a:t>:</a:t>
            </a:r>
          </a:p>
          <a:p>
            <a:pPr lvl="1"/>
            <a:r>
              <a:rPr lang="en-US" dirty="0"/>
              <a:t>HTTP: </a:t>
            </a:r>
          </a:p>
          <a:p>
            <a:pPr lvl="2"/>
            <a:r>
              <a:rPr lang="en-US" dirty="0"/>
              <a:t>Clear text HTTP/1.1</a:t>
            </a:r>
          </a:p>
          <a:p>
            <a:pPr lvl="1"/>
            <a:r>
              <a:rPr lang="en-US" dirty="0"/>
              <a:t>HTTPS</a:t>
            </a:r>
          </a:p>
          <a:p>
            <a:pPr lvl="2"/>
            <a:r>
              <a:rPr lang="en-US" dirty="0"/>
              <a:t>HTTP/1.1 over TLS</a:t>
            </a:r>
          </a:p>
          <a:p>
            <a:pPr lvl="1"/>
            <a:r>
              <a:rPr lang="en-US" dirty="0"/>
              <a:t>H2C</a:t>
            </a:r>
          </a:p>
          <a:p>
            <a:pPr lvl="2"/>
            <a:r>
              <a:rPr lang="en-US" dirty="0"/>
              <a:t>Clear text HTTP/2.0 </a:t>
            </a:r>
          </a:p>
          <a:p>
            <a:pPr lvl="1"/>
            <a:r>
              <a:rPr lang="en-US" dirty="0"/>
              <a:t>HTTP2</a:t>
            </a:r>
          </a:p>
          <a:p>
            <a:pPr lvl="2"/>
            <a:r>
              <a:rPr lang="en-US" dirty="0"/>
              <a:t>HTTP/2.0 over TLS</a:t>
            </a:r>
          </a:p>
        </p:txBody>
      </p:sp>
      <p:sp>
        <p:nvSpPr>
          <p:cNvPr id="12" name="Content Placeholder 11">
            <a:extLst>
              <a:ext uri="{FF2B5EF4-FFF2-40B4-BE49-F238E27FC236}">
                <a16:creationId xmlns:a16="http://schemas.microsoft.com/office/drawing/2014/main" id="{A4E4E83D-95F7-6440-B19C-B73A8E56E9D1}"/>
              </a:ext>
            </a:extLst>
          </p:cNvPr>
          <p:cNvSpPr>
            <a:spLocks noGrp="1"/>
          </p:cNvSpPr>
          <p:nvPr>
            <p:ph sz="half" idx="12"/>
          </p:nvPr>
        </p:nvSpPr>
        <p:spPr/>
        <p:txBody>
          <a:bodyPr/>
          <a:lstStyle/>
          <a:p>
            <a:endParaRPr lang="en-US"/>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4188" y="1525588"/>
            <a:ext cx="6057265" cy="4392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ounded Rectangle 6"/>
          <p:cNvSpPr/>
          <p:nvPr/>
        </p:nvSpPr>
        <p:spPr bwMode="auto">
          <a:xfrm>
            <a:off x="5704482" y="4960472"/>
            <a:ext cx="1807942" cy="262964"/>
          </a:xfrm>
          <a:prstGeom prst="roundRect">
            <a:avLst/>
          </a:prstGeom>
          <a:noFill/>
          <a:ln w="28575" algn="ctr">
            <a:solidFill>
              <a:srgbClr val="E45785"/>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Tree>
    <p:extLst>
      <p:ext uri="{BB962C8B-B14F-4D97-AF65-F5344CB8AC3E}">
        <p14:creationId xmlns:p14="http://schemas.microsoft.com/office/powerpoint/2010/main" val="2825741319"/>
      </p:ext>
    </p:extLst>
  </p:cSld>
  <p:clrMapOvr>
    <a:masterClrMapping/>
  </p:clrMapOvr>
  <p:transition>
    <p:fade/>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6" hidden="1"/>
          <p:cNvSpPr>
            <a:spLocks noGrp="1"/>
          </p:cNvSpPr>
          <p:nvPr>
            <p:ph type="dt" sz="half" idx="11"/>
          </p:nvPr>
        </p:nvSpPr>
        <p:spPr/>
        <p:txBody>
          <a:bodyPr/>
          <a:lstStyle/>
          <a:p>
            <a:endParaRPr lang="en-US"/>
          </a:p>
        </p:txBody>
      </p:sp>
      <p:sp>
        <p:nvSpPr>
          <p:cNvPr id="3" name="Title 2"/>
          <p:cNvSpPr>
            <a:spLocks noGrp="1"/>
          </p:cNvSpPr>
          <p:nvPr>
            <p:ph type="title"/>
          </p:nvPr>
        </p:nvSpPr>
        <p:spPr/>
        <p:txBody>
          <a:bodyPr/>
          <a:lstStyle/>
          <a:p>
            <a:r>
              <a:rPr lang="de-DE" dirty="0"/>
              <a:t>Monitoring HTTP/2 </a:t>
            </a:r>
            <a:r>
              <a:rPr lang="de-DE" dirty="0" err="1"/>
              <a:t>using</a:t>
            </a:r>
            <a:r>
              <a:rPr lang="de-DE" dirty="0"/>
              <a:t> CPVIEW</a:t>
            </a:r>
            <a:endParaRPr lang="en-US" dirty="0"/>
          </a:p>
        </p:txBody>
      </p:sp>
      <p:sp>
        <p:nvSpPr>
          <p:cNvPr id="4" name="Content Placeholder 3"/>
          <p:cNvSpPr>
            <a:spLocks noGrp="1"/>
          </p:cNvSpPr>
          <p:nvPr>
            <p:ph sz="half" idx="2"/>
          </p:nvPr>
        </p:nvSpPr>
        <p:spPr/>
        <p:txBody>
          <a:bodyPr/>
          <a:lstStyle/>
          <a:p>
            <a:r>
              <a:rPr lang="de-DE" dirty="0"/>
              <a:t>Find HTTP/2 </a:t>
            </a:r>
            <a:r>
              <a:rPr lang="de-DE" dirty="0" err="1"/>
              <a:t>protocol</a:t>
            </a:r>
            <a:r>
              <a:rPr lang="de-DE" dirty="0"/>
              <a:t> </a:t>
            </a:r>
            <a:r>
              <a:rPr lang="de-DE" dirty="0" err="1"/>
              <a:t>monitor</a:t>
            </a:r>
            <a:r>
              <a:rPr lang="de-DE" dirty="0"/>
              <a:t>:  </a:t>
            </a:r>
            <a:br>
              <a:rPr lang="de-DE" dirty="0"/>
            </a:br>
            <a:r>
              <a:rPr lang="de-DE" dirty="0" err="1"/>
              <a:t>Advanced</a:t>
            </a:r>
            <a:r>
              <a:rPr lang="de-DE" dirty="0"/>
              <a:t> &gt; HTTP-Parser &gt; HTTP2-Information</a:t>
            </a:r>
          </a:p>
          <a:p>
            <a:r>
              <a:rPr lang="en-US" dirty="0"/>
              <a:t>‘HTTP2-Information’ tab contains additional data on HTTP/2 connections such as:</a:t>
            </a:r>
          </a:p>
          <a:p>
            <a:pPr lvl="1"/>
            <a:r>
              <a:rPr lang="en-US" dirty="0"/>
              <a:t>Total open connections</a:t>
            </a:r>
          </a:p>
          <a:p>
            <a:pPr lvl="1"/>
            <a:r>
              <a:rPr lang="en-US" dirty="0"/>
              <a:t>Number of current streams </a:t>
            </a:r>
          </a:p>
          <a:p>
            <a:pPr lvl="1"/>
            <a:r>
              <a:rPr lang="en-US" dirty="0"/>
              <a:t>Connection types (HTTP/2 over TLS: H2)</a:t>
            </a:r>
          </a:p>
          <a:p>
            <a:pPr lvl="1"/>
            <a:r>
              <a:rPr lang="en-US" dirty="0"/>
              <a:t>Errors</a:t>
            </a:r>
          </a:p>
          <a:p>
            <a:pPr lvl="1"/>
            <a:r>
              <a:rPr lang="en-US" dirty="0"/>
              <a:t>Fame types</a:t>
            </a:r>
          </a:p>
          <a:p>
            <a:endParaRPr lang="en-US" dirty="0"/>
          </a:p>
        </p:txBody>
      </p:sp>
      <p:sp>
        <p:nvSpPr>
          <p:cNvPr id="11" name="Content Placeholder 10">
            <a:extLst>
              <a:ext uri="{FF2B5EF4-FFF2-40B4-BE49-F238E27FC236}">
                <a16:creationId xmlns:a16="http://schemas.microsoft.com/office/drawing/2014/main" id="{14F54C7E-0653-4246-BADD-F0CC5AEE9E78}"/>
              </a:ext>
            </a:extLst>
          </p:cNvPr>
          <p:cNvSpPr>
            <a:spLocks noGrp="1"/>
          </p:cNvSpPr>
          <p:nvPr>
            <p:ph sz="half" idx="12"/>
          </p:nvPr>
        </p:nvSpPr>
        <p:spPr/>
        <p:txBody>
          <a:bodyPr/>
          <a:lstStyle/>
          <a:p>
            <a:endParaRPr lang="en-US"/>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37847" y="1525588"/>
            <a:ext cx="5883606" cy="46493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51068845"/>
      </p:ext>
    </p:extLst>
  </p:cSld>
  <p:clrMapOvr>
    <a:masterClrMapping/>
  </p:clrMapOvr>
  <p:transition>
    <p:fade/>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19" name="Content Placeholder 71"/>
          <p:cNvSpPr>
            <a:spLocks noGrp="1"/>
          </p:cNvSpPr>
          <p:nvPr>
            <p:ph sz="quarter" idx="11"/>
          </p:nvPr>
        </p:nvSpPr>
        <p:spPr/>
        <p:txBody>
          <a:bodyPr/>
          <a:lstStyle/>
          <a:p>
            <a:pPr lvl="0"/>
            <a:r>
              <a:rPr lang="en-US" dirty="0"/>
              <a:t>TLS 1.3 protocol</a:t>
            </a:r>
          </a:p>
          <a:p>
            <a:pPr lvl="1"/>
            <a:r>
              <a:rPr lang="en-US" dirty="0"/>
              <a:t>All handshake messages after the </a:t>
            </a:r>
            <a:r>
              <a:rPr lang="en-US" dirty="0" err="1"/>
              <a:t>ServerHello</a:t>
            </a:r>
            <a:r>
              <a:rPr lang="en-US" dirty="0"/>
              <a:t> are </a:t>
            </a:r>
            <a:r>
              <a:rPr lang="en-US" b="1" dirty="0"/>
              <a:t>encrypted.</a:t>
            </a:r>
          </a:p>
          <a:p>
            <a:pPr lvl="1"/>
            <a:r>
              <a:rPr lang="en-US" dirty="0"/>
              <a:t>The handshake state machine has been restructured to be more consistent and remove superfluous messages.</a:t>
            </a:r>
          </a:p>
          <a:p>
            <a:pPr lvl="1"/>
            <a:r>
              <a:rPr lang="en-US" dirty="0"/>
              <a:t>New message types</a:t>
            </a:r>
          </a:p>
          <a:p>
            <a:pPr lvl="1"/>
            <a:r>
              <a:rPr lang="en-US" dirty="0"/>
              <a:t>A zero-RTT (0-RTT) mode - zero round trip time - significant improvement in performance by reducing latency</a:t>
            </a:r>
          </a:p>
          <a:p>
            <a:pPr lvl="1"/>
            <a:r>
              <a:rPr lang="en-US" dirty="0"/>
              <a:t>New Session resumption mechanism – single PSK exchange</a:t>
            </a:r>
          </a:p>
        </p:txBody>
      </p:sp>
      <p:sp>
        <p:nvSpPr>
          <p:cNvPr id="44" name="Title 1"/>
          <p:cNvSpPr>
            <a:spLocks noGrp="1"/>
          </p:cNvSpPr>
          <p:nvPr>
            <p:ph type="title"/>
          </p:nvPr>
        </p:nvSpPr>
        <p:spPr/>
        <p:txBody>
          <a:bodyPr/>
          <a:lstStyle/>
          <a:p>
            <a:r>
              <a:rPr lang="en-US" dirty="0"/>
              <a:t>TLS1.3 Support</a:t>
            </a:r>
            <a:br>
              <a:rPr lang="en-US" dirty="0"/>
            </a:br>
            <a:br>
              <a:rPr lang="en-US" dirty="0"/>
            </a:br>
            <a:br>
              <a:rPr lang="en-US" dirty="0"/>
            </a:br>
            <a:br>
              <a:rPr lang="en-US" dirty="0"/>
            </a:br>
            <a:br>
              <a:rPr lang="en-US" dirty="0"/>
            </a:br>
            <a:br>
              <a:rPr lang="en-US" dirty="0"/>
            </a:br>
            <a:br>
              <a:rPr lang="en-US" dirty="0"/>
            </a:br>
            <a:br>
              <a:rPr lang="en-US" dirty="0"/>
            </a:br>
            <a:br>
              <a:rPr lang="en-US" dirty="0"/>
            </a:br>
            <a:endParaRPr lang="en-US" dirty="0"/>
          </a:p>
        </p:txBody>
      </p:sp>
      <p:sp>
        <p:nvSpPr>
          <p:cNvPr id="3" name="Footer Placeholder 2" hidden="1"/>
          <p:cNvSpPr>
            <a:spLocks noGrp="1"/>
          </p:cNvSpPr>
          <p:nvPr>
            <p:ph type="ftr" sz="quarter" idx="4294967295"/>
          </p:nvPr>
        </p:nvSpPr>
        <p:spPr/>
        <p:txBody>
          <a:bodyPr/>
          <a:lstStyle/>
          <a:p>
            <a:r>
              <a:rPr lang="en-US"/>
              <a:t> [Internal Use] for Check Point employees​</a:t>
            </a:r>
          </a:p>
        </p:txBody>
      </p:sp>
    </p:spTree>
    <p:extLst>
      <p:ext uri="{BB962C8B-B14F-4D97-AF65-F5344CB8AC3E}">
        <p14:creationId xmlns:p14="http://schemas.microsoft.com/office/powerpoint/2010/main" val="1973550065"/>
      </p:ext>
    </p:extLst>
  </p:cSld>
  <p:clrMapOvr>
    <a:masterClrMapping/>
  </p:clrMapOvr>
  <p:transition>
    <p:fade/>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hidden="1"/>
          <p:cNvSpPr>
            <a:spLocks noGrp="1"/>
          </p:cNvSpPr>
          <p:nvPr>
            <p:ph type="dt" sz="quarter" idx="12"/>
          </p:nvPr>
        </p:nvSpPr>
        <p:spPr/>
        <p:txBody>
          <a:bodyPr/>
          <a:lstStyle/>
          <a:p>
            <a:endParaRPr lang="en-US" dirty="0"/>
          </a:p>
        </p:txBody>
      </p:sp>
      <p:sp>
        <p:nvSpPr>
          <p:cNvPr id="44" name="Title 1"/>
          <p:cNvSpPr>
            <a:spLocks noGrp="1"/>
          </p:cNvSpPr>
          <p:nvPr>
            <p:ph type="title"/>
          </p:nvPr>
        </p:nvSpPr>
        <p:spPr/>
        <p:txBody>
          <a:bodyPr/>
          <a:lstStyle/>
          <a:p>
            <a:r>
              <a:rPr lang="en-US" dirty="0"/>
              <a:t>Adding support for additional protocols </a:t>
            </a: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endParaRPr lang="en-US" dirty="0"/>
          </a:p>
        </p:txBody>
      </p:sp>
      <p:sp>
        <p:nvSpPr>
          <p:cNvPr id="3" name="Footer Placeholder 2" hidden="1"/>
          <p:cNvSpPr>
            <a:spLocks noGrp="1"/>
          </p:cNvSpPr>
          <p:nvPr>
            <p:ph type="ftr" sz="quarter" idx="4294967295"/>
          </p:nvPr>
        </p:nvSpPr>
        <p:spPr/>
        <p:txBody>
          <a:bodyPr/>
          <a:lstStyle/>
          <a:p>
            <a:r>
              <a:rPr lang="en-US"/>
              <a:t> [Internal Use] for Check Point employees​</a:t>
            </a:r>
          </a:p>
        </p:txBody>
      </p:sp>
      <p:sp>
        <p:nvSpPr>
          <p:cNvPr id="19" name="Content Placeholder 71"/>
          <p:cNvSpPr>
            <a:spLocks noGrp="1"/>
          </p:cNvSpPr>
          <p:nvPr>
            <p:ph sz="quarter" idx="11"/>
          </p:nvPr>
        </p:nvSpPr>
        <p:spPr/>
        <p:txBody>
          <a:bodyPr/>
          <a:lstStyle/>
          <a:p>
            <a:r>
              <a:rPr lang="en-US" dirty="0"/>
              <a:t>Adding support for more protocols besides HTTPS : </a:t>
            </a:r>
          </a:p>
          <a:p>
            <a:pPr lvl="1"/>
            <a:r>
              <a:rPr lang="en-US" dirty="0"/>
              <a:t>Other protocols over TLS :IMAPS, FTPS, SMTPS, POP3S, MQTTS</a:t>
            </a:r>
          </a:p>
          <a:p>
            <a:pPr lvl="1"/>
            <a:r>
              <a:rPr lang="en-US" dirty="0"/>
              <a:t>Other protocols over other cryptographic protocols :</a:t>
            </a:r>
          </a:p>
          <a:p>
            <a:pPr lvl="2"/>
            <a:r>
              <a:rPr lang="en-US" dirty="0"/>
              <a:t>SSH – SFTP, SCP</a:t>
            </a:r>
          </a:p>
        </p:txBody>
      </p:sp>
    </p:spTree>
    <p:extLst>
      <p:ext uri="{BB962C8B-B14F-4D97-AF65-F5344CB8AC3E}">
        <p14:creationId xmlns:p14="http://schemas.microsoft.com/office/powerpoint/2010/main" val="2410303007"/>
      </p:ext>
    </p:extLst>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Date Placeholder 1" hidden="1"/>
          <p:cNvSpPr>
            <a:spLocks noGrp="1"/>
          </p:cNvSpPr>
          <p:nvPr>
            <p:ph type="dt" sz="half" idx="2"/>
          </p:nvPr>
        </p:nvSpPr>
        <p:spPr/>
        <p:txBody>
          <a:bodyPr/>
          <a:lstStyle/>
          <a:p>
            <a:endParaRPr lang="en-US" dirty="0"/>
          </a:p>
        </p:txBody>
      </p:sp>
      <p:sp>
        <p:nvSpPr>
          <p:cNvPr id="4" name="Subtitle 3"/>
          <p:cNvSpPr>
            <a:spLocks noGrp="1"/>
          </p:cNvSpPr>
          <p:nvPr>
            <p:ph type="subTitle" idx="1"/>
          </p:nvPr>
        </p:nvSpPr>
        <p:spPr/>
        <p:txBody>
          <a:bodyPr/>
          <a:lstStyle/>
          <a:p>
            <a:r>
              <a:rPr lang="en-US" dirty="0"/>
              <a:t>Micki Boland</a:t>
            </a:r>
          </a:p>
          <a:p>
            <a:r>
              <a:rPr lang="en-US" dirty="0"/>
              <a:t>Cybersecurity Architect and Evangelist </a:t>
            </a:r>
          </a:p>
          <a:p>
            <a:r>
              <a:rPr lang="en-US" dirty="0"/>
              <a:t>1 JUN 2023</a:t>
            </a:r>
          </a:p>
        </p:txBody>
      </p:sp>
      <p:sp>
        <p:nvSpPr>
          <p:cNvPr id="7" name="Text Placeholder 6"/>
          <p:cNvSpPr>
            <a:spLocks noGrp="1"/>
          </p:cNvSpPr>
          <p:nvPr>
            <p:ph type="body" sz="quarter" idx="14"/>
          </p:nvPr>
        </p:nvSpPr>
        <p:spPr>
          <a:xfrm>
            <a:off x="478073" y="1777575"/>
            <a:ext cx="7648288" cy="1071215"/>
          </a:xfrm>
        </p:spPr>
        <p:txBody>
          <a:bodyPr/>
          <a:lstStyle/>
          <a:p>
            <a:endParaRPr lang="en-US" dirty="0"/>
          </a:p>
          <a:p>
            <a:r>
              <a:rPr lang="en-US" dirty="0"/>
              <a:t>Thank you</a:t>
            </a:r>
            <a:br>
              <a:rPr lang="en-US" dirty="0"/>
            </a:br>
            <a:endParaRPr lang="en-US" dirty="0"/>
          </a:p>
          <a:p>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24386" y="5797762"/>
            <a:ext cx="2539191" cy="707821"/>
          </a:xfrm>
          <a:prstGeom prst="rect">
            <a:avLst/>
          </a:prstGeom>
        </p:spPr>
      </p:pic>
      <p:sp>
        <p:nvSpPr>
          <p:cNvPr id="8" name="Text Placeholder 7">
            <a:extLst>
              <a:ext uri="{FF2B5EF4-FFF2-40B4-BE49-F238E27FC236}">
                <a16:creationId xmlns:a16="http://schemas.microsoft.com/office/drawing/2014/main" id="{4DE22A31-B2D3-1045-B026-9A5A285DD411}"/>
              </a:ext>
            </a:extLst>
          </p:cNvPr>
          <p:cNvSpPr>
            <a:spLocks noGrp="1"/>
          </p:cNvSpPr>
          <p:nvPr>
            <p:ph type="body" sz="quarter" idx="13"/>
          </p:nvPr>
        </p:nvSpPr>
        <p:spPr/>
        <p:txBody>
          <a:bodyPr/>
          <a:lstStyle/>
          <a:p>
            <a:endParaRPr lang="en-US" dirty="0"/>
          </a:p>
        </p:txBody>
      </p:sp>
    </p:spTree>
    <p:extLst>
      <p:ext uri="{BB962C8B-B14F-4D97-AF65-F5344CB8AC3E}">
        <p14:creationId xmlns:p14="http://schemas.microsoft.com/office/powerpoint/2010/main" val="568924385"/>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Understanding Policies Matching</a:t>
            </a:r>
            <a:endParaRPr lang="en-US" dirty="0"/>
          </a:p>
        </p:txBody>
      </p:sp>
      <p:sp>
        <p:nvSpPr>
          <p:cNvPr id="4" name="Content Placeholder 4"/>
          <p:cNvSpPr txBox="1">
            <a:spLocks/>
          </p:cNvSpPr>
          <p:nvPr/>
        </p:nvSpPr>
        <p:spPr>
          <a:xfrm>
            <a:off x="583074" y="1457960"/>
            <a:ext cx="11000914" cy="4676140"/>
          </a:xfrm>
          <a:prstGeom prst="rect">
            <a:avLst/>
          </a:prstGeom>
        </p:spPr>
        <p:txBody>
          <a:bodyPr/>
          <a:lstStyle>
            <a:lvl1pPr marL="228600" indent="-228600" algn="l" rtl="0" eaLnBrk="1" fontAlgn="base" hangingPunct="1">
              <a:lnSpc>
                <a:spcPct val="95000"/>
              </a:lnSpc>
              <a:spcBef>
                <a:spcPts val="1000"/>
              </a:spcBef>
              <a:spcAft>
                <a:spcPct val="0"/>
              </a:spcAft>
              <a:buClr>
                <a:schemeClr val="accent1"/>
              </a:buClr>
              <a:buSzPct val="85000"/>
              <a:buFont typeface="Calibri" panose="020F0502020204030204" pitchFamily="34" charset="0"/>
              <a:buChar char="•"/>
              <a:defRPr lang="en-US" sz="2000" dirty="0" smtClean="0">
                <a:solidFill>
                  <a:schemeClr val="tx1"/>
                </a:solidFill>
                <a:latin typeface="+mn-lt"/>
                <a:ea typeface="+mn-ea"/>
                <a:cs typeface="Arial" pitchFamily="34" charset="0"/>
              </a:defRPr>
            </a:lvl1pPr>
            <a:lvl2pPr marL="576072" indent="-228600" algn="l" rtl="0" eaLnBrk="1" fontAlgn="base" hangingPunct="1">
              <a:lnSpc>
                <a:spcPct val="95000"/>
              </a:lnSpc>
              <a:spcBef>
                <a:spcPts val="800"/>
              </a:spcBef>
              <a:spcAft>
                <a:spcPct val="0"/>
              </a:spcAft>
              <a:buClr>
                <a:schemeClr val="accent1"/>
              </a:buClr>
              <a:buSzPct val="100000"/>
              <a:buFont typeface="Calibri" panose="020F0502020204030204" pitchFamily="34" charset="0"/>
              <a:buChar char="̶"/>
              <a:defRPr lang="en-US" sz="1800" dirty="0" smtClean="0">
                <a:solidFill>
                  <a:schemeClr val="tx1"/>
                </a:solidFill>
                <a:latin typeface="+mn-lt"/>
              </a:defRPr>
            </a:lvl2pPr>
            <a:lvl3pPr marL="886968" indent="-228600" algn="l" rtl="0" eaLnBrk="1" fontAlgn="base" hangingPunct="1">
              <a:lnSpc>
                <a:spcPct val="95000"/>
              </a:lnSpc>
              <a:spcBef>
                <a:spcPts val="800"/>
              </a:spcBef>
              <a:spcAft>
                <a:spcPct val="0"/>
              </a:spcAft>
              <a:buClr>
                <a:schemeClr val="accent1"/>
              </a:buClr>
              <a:buSzPct val="100000"/>
              <a:buFont typeface="Calibri" panose="020F0502020204030204" pitchFamily="34" charset="0"/>
              <a:buChar char="̶"/>
              <a:defRPr lang="en-US" sz="1800" dirty="0" smtClean="0">
                <a:solidFill>
                  <a:schemeClr val="tx1"/>
                </a:solidFill>
                <a:latin typeface="+mn-lt"/>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endParaRPr lang="en-US" kern="0"/>
          </a:p>
          <a:p>
            <a:endParaRPr lang="en-US" kern="0"/>
          </a:p>
          <a:p>
            <a:endParaRPr lang="en-US" kern="0"/>
          </a:p>
        </p:txBody>
      </p:sp>
      <p:pic>
        <p:nvPicPr>
          <p:cNvPr id="5" name="Picture 4"/>
          <p:cNvPicPr/>
          <p:nvPr/>
        </p:nvPicPr>
        <p:blipFill>
          <a:blip r:embed="rId2"/>
          <a:stretch>
            <a:fillRect/>
          </a:stretch>
        </p:blipFill>
        <p:spPr>
          <a:xfrm>
            <a:off x="583842" y="2797661"/>
            <a:ext cx="10745938" cy="1189547"/>
          </a:xfrm>
          <a:prstGeom prst="rect">
            <a:avLst/>
          </a:prstGeom>
        </p:spPr>
      </p:pic>
      <p:grpSp>
        <p:nvGrpSpPr>
          <p:cNvPr id="6" name="Group 5"/>
          <p:cNvGrpSpPr/>
          <p:nvPr/>
        </p:nvGrpSpPr>
        <p:grpSpPr>
          <a:xfrm>
            <a:off x="3187418" y="3599014"/>
            <a:ext cx="7745382" cy="2427033"/>
            <a:chOff x="3187418" y="3599014"/>
            <a:chExt cx="7745382" cy="2427033"/>
          </a:xfrm>
        </p:grpSpPr>
        <p:grpSp>
          <p:nvGrpSpPr>
            <p:cNvPr id="7" name="Group 6"/>
            <p:cNvGrpSpPr/>
            <p:nvPr/>
          </p:nvGrpSpPr>
          <p:grpSpPr>
            <a:xfrm>
              <a:off x="3187418" y="3599014"/>
              <a:ext cx="7745382" cy="2427033"/>
              <a:chOff x="3187418" y="3599014"/>
              <a:chExt cx="7745382" cy="2427033"/>
            </a:xfrm>
          </p:grpSpPr>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7418" y="4152050"/>
                <a:ext cx="7745382" cy="1873997"/>
              </a:xfrm>
              <a:prstGeom prst="rect">
                <a:avLst/>
              </a:prstGeom>
              <a:noFill/>
              <a:ln w="31750">
                <a:solidFill>
                  <a:schemeClr val="accent1"/>
                </a:solidFill>
                <a:miter lim="800000"/>
                <a:headEnd/>
                <a:tailEnd/>
              </a:ln>
              <a:extLst>
                <a:ext uri="{909E8E84-426E-40DD-AFC4-6F175D3DCCD1}">
                  <a14:hiddenFill xmlns:a14="http://schemas.microsoft.com/office/drawing/2010/main">
                    <a:solidFill>
                      <a:schemeClr val="accent1"/>
                    </a:solidFill>
                  </a14:hiddenFill>
                </a:ext>
              </a:extLst>
            </p:spPr>
          </p:pic>
          <p:sp>
            <p:nvSpPr>
              <p:cNvPr id="10" name="Down Arrow 9"/>
              <p:cNvSpPr/>
              <p:nvPr/>
            </p:nvSpPr>
            <p:spPr bwMode="auto">
              <a:xfrm flipV="1">
                <a:off x="3338622" y="3609647"/>
                <a:ext cx="754911" cy="521137"/>
              </a:xfrm>
              <a:prstGeom prst="downArrow">
                <a:avLst/>
              </a:prstGeom>
              <a:solidFill>
                <a:schemeClr val="accent1"/>
              </a:solidFill>
              <a:ln w="12700" algn="ctr">
                <a:solidFill>
                  <a:schemeClr val="accent1"/>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11" name="Down Arrow 10"/>
              <p:cNvSpPr/>
              <p:nvPr/>
            </p:nvSpPr>
            <p:spPr bwMode="auto">
              <a:xfrm flipV="1">
                <a:off x="4373526" y="3599014"/>
                <a:ext cx="754911" cy="521137"/>
              </a:xfrm>
              <a:prstGeom prst="downArrow">
                <a:avLst/>
              </a:prstGeom>
              <a:solidFill>
                <a:schemeClr val="accent1"/>
              </a:solidFill>
              <a:ln w="12700" algn="ctr">
                <a:solidFill>
                  <a:schemeClr val="accent1"/>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12" name="Down Arrow 11"/>
              <p:cNvSpPr/>
              <p:nvPr/>
            </p:nvSpPr>
            <p:spPr bwMode="auto">
              <a:xfrm flipV="1">
                <a:off x="5447418" y="3609646"/>
                <a:ext cx="754911" cy="521137"/>
              </a:xfrm>
              <a:prstGeom prst="downArrow">
                <a:avLst/>
              </a:prstGeom>
              <a:solidFill>
                <a:schemeClr val="accent1"/>
              </a:solidFill>
              <a:ln w="12700" algn="ctr">
                <a:solidFill>
                  <a:schemeClr val="accent1"/>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grpSp>
        <p:sp>
          <p:nvSpPr>
            <p:cNvPr id="8" name="Down Arrow 7"/>
            <p:cNvSpPr/>
            <p:nvPr/>
          </p:nvSpPr>
          <p:spPr bwMode="auto">
            <a:xfrm flipV="1">
              <a:off x="6503586" y="3609647"/>
              <a:ext cx="754911" cy="521137"/>
            </a:xfrm>
            <a:prstGeom prst="downArrow">
              <a:avLst/>
            </a:prstGeom>
            <a:solidFill>
              <a:schemeClr val="accent1"/>
            </a:solidFill>
            <a:ln w="12700" algn="ctr">
              <a:solidFill>
                <a:schemeClr val="accent1"/>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grpSp>
      <p:grpSp>
        <p:nvGrpSpPr>
          <p:cNvPr id="13" name="Group 12"/>
          <p:cNvGrpSpPr/>
          <p:nvPr/>
        </p:nvGrpSpPr>
        <p:grpSpPr>
          <a:xfrm>
            <a:off x="4765216" y="3609646"/>
            <a:ext cx="6167584" cy="2432241"/>
            <a:chOff x="4765216" y="3620279"/>
            <a:chExt cx="6167584" cy="2432241"/>
          </a:xfrm>
        </p:grpSpPr>
        <p:pic>
          <p:nvPicPr>
            <p:cNvPr id="1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5216" y="5089047"/>
              <a:ext cx="6167584" cy="963473"/>
            </a:xfrm>
            <a:prstGeom prst="rect">
              <a:avLst/>
            </a:prstGeom>
            <a:noFill/>
            <a:ln w="31750">
              <a:solidFill>
                <a:schemeClr val="accent1"/>
              </a:solidFill>
              <a:miter lim="800000"/>
              <a:headEnd/>
              <a:tailEnd/>
            </a:ln>
            <a:extLst>
              <a:ext uri="{909E8E84-426E-40DD-AFC4-6F175D3DCCD1}">
                <a14:hiddenFill xmlns:a14="http://schemas.microsoft.com/office/drawing/2010/main">
                  <a:solidFill>
                    <a:schemeClr val="accent1"/>
                  </a:solidFill>
                </a14:hiddenFill>
              </a:ext>
            </a:extLst>
          </p:spPr>
        </p:pic>
        <p:sp>
          <p:nvSpPr>
            <p:cNvPr id="15" name="Down Arrow 14"/>
            <p:cNvSpPr/>
            <p:nvPr/>
          </p:nvSpPr>
          <p:spPr bwMode="auto">
            <a:xfrm flipV="1">
              <a:off x="7637717" y="3870215"/>
              <a:ext cx="754911" cy="1218834"/>
            </a:xfrm>
            <a:prstGeom prst="downArrow">
              <a:avLst/>
            </a:prstGeom>
            <a:solidFill>
              <a:schemeClr val="accent1"/>
            </a:solidFill>
            <a:ln w="12700" algn="ctr">
              <a:solidFill>
                <a:schemeClr val="accent1"/>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16" name="Down Arrow 15"/>
            <p:cNvSpPr/>
            <p:nvPr/>
          </p:nvSpPr>
          <p:spPr bwMode="auto">
            <a:xfrm flipV="1">
              <a:off x="8747052" y="3620279"/>
              <a:ext cx="754911" cy="1458136"/>
            </a:xfrm>
            <a:prstGeom prst="downArrow">
              <a:avLst/>
            </a:prstGeom>
            <a:solidFill>
              <a:schemeClr val="accent1"/>
            </a:solidFill>
            <a:ln w="12700" algn="ctr">
              <a:solidFill>
                <a:schemeClr val="accent1"/>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sp>
          <p:nvSpPr>
            <p:cNvPr id="17" name="Down Arrow 16"/>
            <p:cNvSpPr/>
            <p:nvPr/>
          </p:nvSpPr>
          <p:spPr bwMode="auto">
            <a:xfrm flipV="1">
              <a:off x="9820944" y="3870214"/>
              <a:ext cx="754911" cy="1218834"/>
            </a:xfrm>
            <a:prstGeom prst="downArrow">
              <a:avLst/>
            </a:prstGeom>
            <a:solidFill>
              <a:schemeClr val="accent1"/>
            </a:solidFill>
            <a:ln w="12700" algn="ctr">
              <a:solidFill>
                <a:schemeClr val="accent1"/>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grpSp>
      <p:grpSp>
        <p:nvGrpSpPr>
          <p:cNvPr id="18" name="Group 17"/>
          <p:cNvGrpSpPr/>
          <p:nvPr/>
        </p:nvGrpSpPr>
        <p:grpSpPr>
          <a:xfrm>
            <a:off x="721087" y="3633957"/>
            <a:ext cx="2328461" cy="2217962"/>
            <a:chOff x="721087" y="3633957"/>
            <a:chExt cx="2328461" cy="2217962"/>
          </a:xfrm>
        </p:grpSpPr>
        <p:grpSp>
          <p:nvGrpSpPr>
            <p:cNvPr id="19" name="Group 18"/>
            <p:cNvGrpSpPr/>
            <p:nvPr/>
          </p:nvGrpSpPr>
          <p:grpSpPr>
            <a:xfrm>
              <a:off x="721087" y="3633957"/>
              <a:ext cx="2316686" cy="2217962"/>
              <a:chOff x="721087" y="3750920"/>
              <a:chExt cx="2316686" cy="2217962"/>
            </a:xfrm>
          </p:grpSpPr>
          <p:pic>
            <p:nvPicPr>
              <p:cNvPr id="21"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1087" y="4278327"/>
                <a:ext cx="2316686" cy="1690555"/>
              </a:xfrm>
              <a:prstGeom prst="rect">
                <a:avLst/>
              </a:prstGeom>
              <a:noFill/>
              <a:ln w="31750">
                <a:solidFill>
                  <a:schemeClr val="accent1"/>
                </a:solidFill>
                <a:miter lim="800000"/>
                <a:headEnd/>
                <a:tailEnd/>
              </a:ln>
              <a:extLst>
                <a:ext uri="{909E8E84-426E-40DD-AFC4-6F175D3DCCD1}">
                  <a14:hiddenFill xmlns:a14="http://schemas.microsoft.com/office/drawing/2010/main">
                    <a:solidFill>
                      <a:schemeClr val="accent1"/>
                    </a:solidFill>
                  </a14:hiddenFill>
                </a:ext>
              </a:extLst>
            </p:spPr>
          </p:pic>
          <p:sp>
            <p:nvSpPr>
              <p:cNvPr id="22" name="Down Arrow 21"/>
              <p:cNvSpPr/>
              <p:nvPr/>
            </p:nvSpPr>
            <p:spPr bwMode="auto">
              <a:xfrm flipV="1">
                <a:off x="1116982" y="3750920"/>
                <a:ext cx="754911" cy="521137"/>
              </a:xfrm>
              <a:prstGeom prst="downArrow">
                <a:avLst/>
              </a:prstGeom>
              <a:solidFill>
                <a:schemeClr val="accent1"/>
              </a:solidFill>
              <a:ln w="12700" algn="ctr">
                <a:solidFill>
                  <a:schemeClr val="accent1"/>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grpSp>
        <p:sp>
          <p:nvSpPr>
            <p:cNvPr id="20" name="TextBox 19"/>
            <p:cNvSpPr txBox="1"/>
            <p:nvPr/>
          </p:nvSpPr>
          <p:spPr bwMode="auto">
            <a:xfrm>
              <a:off x="1502137" y="4158251"/>
              <a:ext cx="1547411" cy="307777"/>
            </a:xfrm>
            <a:prstGeom prst="rect">
              <a:avLst/>
            </a:prstGeom>
            <a:solidFill>
              <a:schemeClr val="tx1"/>
            </a:solidFill>
            <a:ln>
              <a:noFill/>
            </a:ln>
            <a:effectLst/>
          </p:spPr>
          <p:txBody>
            <a:bodyPr vert="horz" wrap="none" lIns="91440" tIns="45720" rIns="91440" bIns="45720" numCol="1" rtlCol="0" anchor="ctr" anchorCtr="0" compatLnSpc="1">
              <a:prstTxWarp prst="textNoShape">
                <a:avLst/>
              </a:prstTxWarp>
              <a:spAutoFit/>
            </a:bodyPr>
            <a:lstStyle/>
            <a:p>
              <a:pPr>
                <a:spcBef>
                  <a:spcPts val="0"/>
                </a:spcBef>
              </a:pPr>
              <a:r>
                <a:rPr lang="en-US" sz="1400" b="1" dirty="0">
                  <a:solidFill>
                    <a:schemeClr val="bg1"/>
                  </a:solidFill>
                  <a:latin typeface="+mn-lt"/>
                </a:rPr>
                <a:t>Gateway Topology</a:t>
              </a:r>
            </a:p>
          </p:txBody>
        </p:sp>
      </p:grpSp>
      <p:grpSp>
        <p:nvGrpSpPr>
          <p:cNvPr id="23" name="Group 22"/>
          <p:cNvGrpSpPr/>
          <p:nvPr/>
        </p:nvGrpSpPr>
        <p:grpSpPr>
          <a:xfrm>
            <a:off x="583842" y="1224532"/>
            <a:ext cx="10849224" cy="1915875"/>
            <a:chOff x="583842" y="1224532"/>
            <a:chExt cx="10849224" cy="1915875"/>
          </a:xfrm>
        </p:grpSpPr>
        <p:pic>
          <p:nvPicPr>
            <p:cNvPr id="2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3842" y="1224532"/>
              <a:ext cx="10849224" cy="1379455"/>
            </a:xfrm>
            <a:prstGeom prst="rect">
              <a:avLst/>
            </a:prstGeom>
            <a:noFill/>
            <a:ln w="25400">
              <a:solidFill>
                <a:schemeClr val="accent1"/>
              </a:solidFill>
              <a:miter lim="800000"/>
              <a:headEnd/>
              <a:tailEnd/>
            </a:ln>
            <a:extLst>
              <a:ext uri="{909E8E84-426E-40DD-AFC4-6F175D3DCCD1}">
                <a14:hiddenFill xmlns:a14="http://schemas.microsoft.com/office/drawing/2010/main">
                  <a:solidFill>
                    <a:schemeClr val="accent1"/>
                  </a:solidFill>
                </a14:hiddenFill>
              </a:ext>
            </a:extLst>
          </p:spPr>
        </p:pic>
        <p:sp>
          <p:nvSpPr>
            <p:cNvPr id="25" name="Down Arrow 24"/>
            <p:cNvSpPr/>
            <p:nvPr/>
          </p:nvSpPr>
          <p:spPr bwMode="auto">
            <a:xfrm>
              <a:off x="2217704" y="2619270"/>
              <a:ext cx="754911" cy="521137"/>
            </a:xfrm>
            <a:prstGeom prst="downArrow">
              <a:avLst/>
            </a:prstGeom>
            <a:solidFill>
              <a:schemeClr val="accent1"/>
            </a:solidFill>
            <a:ln w="12700" algn="ctr">
              <a:solidFill>
                <a:schemeClr val="accent1"/>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dirty="0" err="1">
                <a:latin typeface="+mn-lt"/>
              </a:endParaRPr>
            </a:p>
          </p:txBody>
        </p:sp>
      </p:grpSp>
    </p:spTree>
    <p:extLst>
      <p:ext uri="{BB962C8B-B14F-4D97-AF65-F5344CB8AC3E}">
        <p14:creationId xmlns:p14="http://schemas.microsoft.com/office/powerpoint/2010/main" val="73505009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P_CorpTemp_2017">
  <a:themeElements>
    <a:clrScheme name="Check Point 2016">
      <a:dk1>
        <a:srgbClr val="4D4D4F"/>
      </a:dk1>
      <a:lt1>
        <a:srgbClr val="FFFFFF"/>
      </a:lt1>
      <a:dk2>
        <a:srgbClr val="777777"/>
      </a:dk2>
      <a:lt2>
        <a:srgbClr val="D5D5D5"/>
      </a:lt2>
      <a:accent1>
        <a:srgbClr val="E45785"/>
      </a:accent1>
      <a:accent2>
        <a:srgbClr val="72183E"/>
      </a:accent2>
      <a:accent3>
        <a:srgbClr val="A7A9AC"/>
      </a:accent3>
      <a:accent4>
        <a:srgbClr val="202121"/>
      </a:accent4>
      <a:accent5>
        <a:srgbClr val="DCDBDC"/>
      </a:accent5>
      <a:accent6>
        <a:srgbClr val="6D6E71"/>
      </a:accent6>
      <a:hlink>
        <a:srgbClr val="293896"/>
      </a:hlink>
      <a:folHlink>
        <a:srgbClr val="592351"/>
      </a:folHlink>
    </a:clrScheme>
    <a:fontScheme name="Check Point 2016">
      <a:majorFont>
        <a:latin typeface="Calibri"/>
        <a:ea typeface=""/>
        <a:cs typeface=""/>
      </a:majorFont>
      <a:minorFont>
        <a:latin typeface="Calibri"/>
        <a:ea typeface=""/>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w="12700" algn="ctr">
          <a:noFill/>
          <a:miter lim="800000"/>
          <a:headEnd/>
          <a:tailEnd/>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80000"/>
          </a:lnSpc>
          <a:spcBef>
            <a:spcPts val="1200"/>
          </a:spcBef>
          <a:spcAft>
            <a:spcPts val="0"/>
          </a:spcAft>
          <a:buSzPct val="115000"/>
          <a:defRPr sz="2400" dirty="0" err="1" smtClean="0">
            <a:latin typeface="+mn-lt"/>
          </a:defRPr>
        </a:defPPr>
      </a:lstStyle>
    </a:spDef>
    <a:lnDef>
      <a:spPr bwMode="auto">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bwMode="auto">
        <a:noFill/>
        <a:ln>
          <a:noFill/>
        </a:ln>
        <a:effectLst/>
      </a:spPr>
      <a:bodyPr vert="horz" wrap="none" lIns="91440" tIns="45720" rIns="91440" bIns="45720" numCol="1" rtlCol="0" anchor="ctr" anchorCtr="0" compatLnSpc="1">
        <a:prstTxWarp prst="textNoShape">
          <a:avLst/>
        </a:prstTxWarp>
        <a:spAutoFit/>
      </a:bodyPr>
      <a:lstStyle>
        <a:defPPr>
          <a:spcBef>
            <a:spcPts val="0"/>
          </a:spcBef>
          <a:defRPr sz="2400" dirty="0" err="1" smtClean="0">
            <a:solidFill>
              <a:schemeClr val="bg2">
                <a:lumMod val="50000"/>
              </a:schemeClr>
            </a:solidFill>
            <a:latin typeface="+mn-lt"/>
          </a:defRPr>
        </a:defPPr>
      </a:lstStyle>
    </a:txDef>
  </a:objectDefaults>
  <a:extraClrSchemeLst>
    <a:extraClrScheme>
      <a:clrScheme name="PPTtemplates_10_01_26_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Ttemplates_10_01_26_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PTtemplates_10_01_26_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PTtemplates_10_01_26_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PTtemplates_10_01_26_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PTtemplates_10_01_26_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PTtemplates_10_01_26_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PTtemplates_10_01_26_rp 8">
        <a:dk1>
          <a:srgbClr val="4E4E4E"/>
        </a:dk1>
        <a:lt1>
          <a:srgbClr val="FFFFFF"/>
        </a:lt1>
        <a:dk2>
          <a:srgbClr val="245491"/>
        </a:dk2>
        <a:lt2>
          <a:srgbClr val="777777"/>
        </a:lt2>
        <a:accent1>
          <a:srgbClr val="6553A0"/>
        </a:accent1>
        <a:accent2>
          <a:srgbClr val="000073"/>
        </a:accent2>
        <a:accent3>
          <a:srgbClr val="FFFFFF"/>
        </a:accent3>
        <a:accent4>
          <a:srgbClr val="414141"/>
        </a:accent4>
        <a:accent5>
          <a:srgbClr val="B8B3CD"/>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
      <a:clrScheme name="PPTtemplates_10_01_26_rp 9">
        <a:dk1>
          <a:srgbClr val="4E4E4E"/>
        </a:dk1>
        <a:lt1>
          <a:srgbClr val="FFFFFF"/>
        </a:lt1>
        <a:dk2>
          <a:srgbClr val="245491"/>
        </a:dk2>
        <a:lt2>
          <a:srgbClr val="777777"/>
        </a:lt2>
        <a:accent1>
          <a:srgbClr val="95B8CF"/>
        </a:accent1>
        <a:accent2>
          <a:srgbClr val="000073"/>
        </a:accent2>
        <a:accent3>
          <a:srgbClr val="FFFFFF"/>
        </a:accent3>
        <a:accent4>
          <a:srgbClr val="414141"/>
        </a:accent4>
        <a:accent5>
          <a:srgbClr val="C8D8E4"/>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0C328242-1B38-4F36-920D-F2A412C05D89}" vid="{EE17BF5E-1DFE-4C96-95FC-4B4CB577D01F}"/>
    </a:ext>
  </a:extLst>
</a:theme>
</file>

<file path=ppt/theme/theme2.xml><?xml version="1.0" encoding="utf-8"?>
<a:theme xmlns:a="http://schemas.openxmlformats.org/drawingml/2006/main" name="Office Theme">
  <a:themeElements>
    <a:clrScheme name="Checkpoint">
      <a:dk1>
        <a:srgbClr val="4D4D4F"/>
      </a:dk1>
      <a:lt1>
        <a:srgbClr val="FFFFFF"/>
      </a:lt1>
      <a:dk2>
        <a:srgbClr val="777777"/>
      </a:dk2>
      <a:lt2>
        <a:srgbClr val="D5D5D5"/>
      </a:lt2>
      <a:accent1>
        <a:srgbClr val="F599B1"/>
      </a:accent1>
      <a:accent2>
        <a:srgbClr val="E45785"/>
      </a:accent2>
      <a:accent3>
        <a:srgbClr val="A82B52"/>
      </a:accent3>
      <a:accent4>
        <a:srgbClr val="72173D"/>
      </a:accent4>
      <a:accent5>
        <a:srgbClr val="E06025"/>
      </a:accent5>
      <a:accent6>
        <a:srgbClr val="FFE600"/>
      </a:accent6>
      <a:hlink>
        <a:srgbClr val="293896"/>
      </a:hlink>
      <a:folHlink>
        <a:srgbClr val="592351"/>
      </a:folHlink>
    </a:clrScheme>
    <a:fontScheme name="Check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heckpoint">
      <a:dk1>
        <a:srgbClr val="4D4D4F"/>
      </a:dk1>
      <a:lt1>
        <a:srgbClr val="FFFFFF"/>
      </a:lt1>
      <a:dk2>
        <a:srgbClr val="777777"/>
      </a:dk2>
      <a:lt2>
        <a:srgbClr val="D5D5D5"/>
      </a:lt2>
      <a:accent1>
        <a:srgbClr val="F599B1"/>
      </a:accent1>
      <a:accent2>
        <a:srgbClr val="E45785"/>
      </a:accent2>
      <a:accent3>
        <a:srgbClr val="A82B52"/>
      </a:accent3>
      <a:accent4>
        <a:srgbClr val="72173D"/>
      </a:accent4>
      <a:accent5>
        <a:srgbClr val="E06025"/>
      </a:accent5>
      <a:accent6>
        <a:srgbClr val="FFE600"/>
      </a:accent6>
      <a:hlink>
        <a:srgbClr val="293896"/>
      </a:hlink>
      <a:folHlink>
        <a:srgbClr val="592351"/>
      </a:folHlink>
    </a:clrScheme>
    <a:fontScheme name="Check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CP_CorpTemp</Template>
  <TotalTime>47064</TotalTime>
  <Words>7040</Words>
  <Application>Microsoft Office PowerPoint</Application>
  <PresentationFormat>Custom</PresentationFormat>
  <Paragraphs>751</Paragraphs>
  <Slides>89</Slides>
  <Notes>66</Notes>
  <HiddenSlides>1</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89</vt:i4>
      </vt:variant>
    </vt:vector>
  </HeadingPairs>
  <TitlesOfParts>
    <vt:vector size="98" baseType="lpstr">
      <vt:lpstr>Arial</vt:lpstr>
      <vt:lpstr>Calibri</vt:lpstr>
      <vt:lpstr>Ciscolight</vt:lpstr>
      <vt:lpstr>DIN Pro</vt:lpstr>
      <vt:lpstr>Helvetica</vt:lpstr>
      <vt:lpstr>Open Sans</vt:lpstr>
      <vt:lpstr>Segoe UI Light</vt:lpstr>
      <vt:lpstr>Wingdings</vt:lpstr>
      <vt:lpstr>CP_CorpTemp_2017</vt:lpstr>
      <vt:lpstr>PowerPoint Presentation</vt:lpstr>
      <vt:lpstr>Tips and Tricks Agenda</vt:lpstr>
      <vt:lpstr>Encrypted Web in Numbers in 2021 &gt; 90%</vt:lpstr>
      <vt:lpstr>TLS Inspection Overview &amp; Background</vt:lpstr>
      <vt:lpstr>TLS Inspection Overview &amp; Background</vt:lpstr>
      <vt:lpstr>TLS Inspection – what we need to mind</vt:lpstr>
      <vt:lpstr>Alternatives</vt:lpstr>
      <vt:lpstr>TLS Inspection – How It Works </vt:lpstr>
      <vt:lpstr>Understanding Policies Matching</vt:lpstr>
      <vt:lpstr>Inspection Rule Base Example</vt:lpstr>
      <vt:lpstr>PowerPoint Presentation</vt:lpstr>
      <vt:lpstr>Use Cases</vt:lpstr>
      <vt:lpstr>PowerPoint Presentation</vt:lpstr>
      <vt:lpstr>Outbound TLS Inspection – How It Works  </vt:lpstr>
      <vt:lpstr>PowerPoint Presentation</vt:lpstr>
      <vt:lpstr>PowerPoint Presentation</vt:lpstr>
      <vt:lpstr>TLS Inspection – How It Works  </vt:lpstr>
      <vt:lpstr>Configuring Outbound HTTPS Inspection</vt:lpstr>
      <vt:lpstr>Configuring Outbound HTTPS Inspection</vt:lpstr>
      <vt:lpstr>Configure Outbound HTTPS Inspection</vt:lpstr>
      <vt:lpstr>Configure Outbound HTTPS Inspection R80.40</vt:lpstr>
      <vt:lpstr>Configure Outbound HTTPS Inspection</vt:lpstr>
      <vt:lpstr>Bypassing Update Services</vt:lpstr>
      <vt:lpstr>HTTPS Inspection Validation Settings</vt:lpstr>
      <vt:lpstr>HTTPS Inspection Validation Settings Trusted Certificate Authorities</vt:lpstr>
      <vt:lpstr>HTTPS Inspection Validation Settings Trusted Certificate Authorities</vt:lpstr>
      <vt:lpstr>HTTPS Inspection Validation Settings Trusted Certificate Authorities</vt:lpstr>
      <vt:lpstr>HTTPS Inspection Validation Settings Trusted Certificate Authorities</vt:lpstr>
      <vt:lpstr>Import the Gateway CA Root Certificate Windows Computers</vt:lpstr>
      <vt:lpstr>Import the Gateway CA Root Certificate Windows Computers</vt:lpstr>
      <vt:lpstr>Import the Gateway CA Root Certificate Windows Computers</vt:lpstr>
      <vt:lpstr>Import the Gateway CA Root Certificate Windows Computers</vt:lpstr>
      <vt:lpstr>Import the Gateway CA Root Certificate Linux Computers</vt:lpstr>
      <vt:lpstr>HTTPS Inspection Logs</vt:lpstr>
      <vt:lpstr>HTTPS Inspection – User Experience</vt:lpstr>
      <vt:lpstr>Monitoring Outbound HTTPS Inspection APCL and URLF Blades are active</vt:lpstr>
      <vt:lpstr>Monitoring Outbound HTTPS Inspection APCL and URLF Blades are active</vt:lpstr>
      <vt:lpstr>Monitoring Outbound HTTPS Inspection APCL and URLF Blades are active</vt:lpstr>
      <vt:lpstr>Monitoring Outbound HTTPS Inspection APCL and URLF Blades are active</vt:lpstr>
      <vt:lpstr>Monitoring Outbound HTTPS Inspection APCL and URLF Blades are active</vt:lpstr>
      <vt:lpstr>PowerPoint Presentation</vt:lpstr>
      <vt:lpstr>Inbound TLS Inspection – How It Works  </vt:lpstr>
      <vt:lpstr>Inbound TLS Inspection – How It Works  </vt:lpstr>
      <vt:lpstr>PowerPoint Presentation</vt:lpstr>
      <vt:lpstr>Configuring the HTTPS Inspection Policy</vt:lpstr>
      <vt:lpstr>Import the Server Certificate</vt:lpstr>
      <vt:lpstr>Configuring the HTTPS Inspection Policy</vt:lpstr>
      <vt:lpstr>Log example when using Inbound HTTPS Inspection</vt:lpstr>
      <vt:lpstr>PowerPoint Presentation</vt:lpstr>
      <vt:lpstr>HTTPS Inspection Best Practices – General Guidance </vt:lpstr>
      <vt:lpstr>HTTPS Inspection Best Practices - Certificates </vt:lpstr>
      <vt:lpstr>HTTPS Inspection Constraints</vt:lpstr>
      <vt:lpstr>Building the Rulebase </vt:lpstr>
      <vt:lpstr>Internet connectivity</vt:lpstr>
      <vt:lpstr>Certificate Pinning</vt:lpstr>
      <vt:lpstr>TLS Inspection – Performance  </vt:lpstr>
      <vt:lpstr>TLS Inspection Features R80.30+</vt:lpstr>
      <vt:lpstr>SNI Support – Background &amp; Terminology     </vt:lpstr>
      <vt:lpstr>SNI Support – Background &amp; Terminology    </vt:lpstr>
      <vt:lpstr>SNI Support – Background &amp; Terminology    </vt:lpstr>
      <vt:lpstr>SNI Support – Background &amp; Terminology    </vt:lpstr>
      <vt:lpstr>SNI Support – NGBypass    </vt:lpstr>
      <vt:lpstr>SNI Support – Wrong Matching Example    </vt:lpstr>
      <vt:lpstr>SNI Support – Wrong Matching Example    </vt:lpstr>
      <vt:lpstr>SNI Support    </vt:lpstr>
      <vt:lpstr>SNI Support    </vt:lpstr>
      <vt:lpstr>PowerPoint Presentation</vt:lpstr>
      <vt:lpstr>Ciphers and Curves   </vt:lpstr>
      <vt:lpstr>Cipher Util</vt:lpstr>
      <vt:lpstr>Cipher Util</vt:lpstr>
      <vt:lpstr>Fail Open/Close         </vt:lpstr>
      <vt:lpstr>Hardware Security Module (HSM)             </vt:lpstr>
      <vt:lpstr>Hardware Security Module (HSM)          </vt:lpstr>
      <vt:lpstr>Mirror and Decrypt           </vt:lpstr>
      <vt:lpstr>Mirror and Decrypt           </vt:lpstr>
      <vt:lpstr>HTTPSI Lite - Categorize HTTPS sites            </vt:lpstr>
      <vt:lpstr>R80.40+ HTTPS Inspection?</vt:lpstr>
      <vt:lpstr>R80.40+  HTTPS Inspection Policy In SmartConsole</vt:lpstr>
      <vt:lpstr>R80.40+ Updatable Objects with HTTPS Inspection</vt:lpstr>
      <vt:lpstr>R80.40+ Updatable Objects with HTTPS Inspection</vt:lpstr>
      <vt:lpstr>The Value Of HTTP/2 - Loading web pages faster</vt:lpstr>
      <vt:lpstr>Demo https://http2.akamai.com/demo</vt:lpstr>
      <vt:lpstr>The Value Of HTTP/2 - Loading web pages faster</vt:lpstr>
      <vt:lpstr>Support of HTTP/2 over TLS in R80.40  </vt:lpstr>
      <vt:lpstr>Logs for HTTP/2</vt:lpstr>
      <vt:lpstr>Monitoring HTTP/2 using CPVIEW</vt:lpstr>
      <vt:lpstr>TLS1.3 Support         </vt:lpstr>
      <vt:lpstr>Adding support for additional protocols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Dameon D. Welch-Abernathy</dc:creator>
  <cp:lastModifiedBy>Paul Boland</cp:lastModifiedBy>
  <cp:revision>296</cp:revision>
  <cp:lastPrinted>2013-06-12T23:53:29Z</cp:lastPrinted>
  <dcterms:created xsi:type="dcterms:W3CDTF">2017-08-24T22:55:09Z</dcterms:created>
  <dcterms:modified xsi:type="dcterms:W3CDTF">2023-06-01T14:50:53Z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
    <vt:lpwstr>Restricted</vt:lpwstr>
  </property>
  <property fmtid="{D5CDD505-2E9C-101B-9397-08002B2CF9AE}" pid="3" name="ClassificationDisplay">
    <vt:lpwstr>[Restricted] for designated teams</vt:lpwstr>
  </property>
  <property fmtid="{D5CDD505-2E9C-101B-9397-08002B2CF9AE}" pid="4" name="ClassificationEntries">
    <vt:lpwstr>50</vt:lpwstr>
  </property>
  <property fmtid="{D5CDD505-2E9C-101B-9397-08002B2CF9AE}" pid="5" name="Classification_1">
    <vt:lpwstr>WGB8ZnR5dHdGZkpmfmpwanSJPnOXICeDOz0rm46QczeDLSQubzs0Nj4nVFE=</vt:lpwstr>
  </property>
  <property fmtid="{D5CDD505-2E9C-101B-9397-08002B2CF9AE}" pid="6" name="Classification_2">
    <vt:lpwstr>WGB8ZnR5dHdGZEpifGp2YXSJPnOGKjqRIDAtgZ+dKSlIOjUgNYJfIS8pJSpATw==</vt:lpwstr>
  </property>
  <property fmtid="{D5CDD505-2E9C-101B-9397-08002B2CF9AE}" pid="7" name="Classification_3">
    <vt:lpwstr>WGB8ZnR5dHdGZEpifGp2Z3SJPnOVNzuDLDc8io9POjWWKS5+hjkhMjRcVA==</vt:lpwstr>
  </property>
  <property fmtid="{D5CDD505-2E9C-101B-9397-08002B2CF9AE}" pid="8" name="Classification_4">
    <vt:lpwstr>WGB8ZnR5dHdGZEpifGp2ZHSJPnONLDOfJS1oPY6HPDeaKzEgMFKWg5qNj1oiLyQ0NEBC</vt:lpwstr>
  </property>
  <property fmtid="{D5CDD505-2E9C-101B-9397-08002B2CF9AE}" pid="9" name="Classification_5">
    <vt:lpwstr>WGB1f2l7dXVVd0FidWJ8aGduU4mIfoaSOiA6hoiALSFIOjUgNYJfIS8pJSpATw==</vt:lpwstr>
  </property>
  <property fmtid="{D5CDD505-2E9C-101B-9397-08002B2CF9AE}" pid="10" name="Verifier">
    <vt:lpwstr>Pyo3PTQgJjCDMw==</vt:lpwstr>
  </property>
  <property fmtid="{D5CDD505-2E9C-101B-9397-08002B2CF9AE}" pid="11" name="PolicyName">
    <vt:lpwstr>Pyo3PTQgJjCDMw==</vt:lpwstr>
  </property>
  <property fmtid="{D5CDD505-2E9C-101B-9397-08002B2CF9AE}" pid="12" name="Version">
    <vt:lpwstr>Xw==</vt:lpwstr>
  </property>
  <property fmtid="{D5CDD505-2E9C-101B-9397-08002B2CF9AE}" pid="13" name="PolicyID">
    <vt:lpwstr>VHlwenZ7Jn1LNEAxLn1xajBsXnAncjZaeDFwW1xGcHaScXMn</vt:lpwstr>
  </property>
  <property fmtid="{D5CDD505-2E9C-101B-9397-08002B2CF9AE}" pid="14" name="DomainID">
    <vt:lpwstr>XX90eXZ5dXRLZ0Bif311YmRpXnh1dWRaeWR4X1tEeHVDeHV1</vt:lpwstr>
  </property>
  <property fmtid="{D5CDD505-2E9C-101B-9397-08002B2CF9AE}" pid="15" name="HText">
    <vt:lpwstr>Np0hOjI7LCeSMpSPbzYqIHQ9ljssIjqWPTEsT5+RKSiA</vt:lpwstr>
  </property>
  <property fmtid="{D5CDD505-2E9C-101B-9397-08002B2CF9AE}" pid="16" name="FText">
    <vt:lpwstr>Np0hOjI7LCeSMpSPbzYqIHQ9ljssIjqWPTEsT5+RKSiAaA==</vt:lpwstr>
  </property>
  <property fmtid="{D5CDD505-2E9C-101B-9397-08002B2CF9AE}" pid="17" name="WMark">
    <vt:lpwstr>JSYjISowZZaDJIQgJjMxNzA=</vt:lpwstr>
  </property>
  <property fmtid="{D5CDD505-2E9C-101B-9397-08002B2CF9AE}" pid="18" name="Set">
    <vt:lpwstr>OT0xLA==</vt:lpwstr>
  </property>
  <property fmtid="{D5CDD505-2E9C-101B-9397-08002B2CF9AE}" pid="19" name="Classification_6">
    <vt:lpwstr>W2B1eml7dXVVd0FidWR8aGZpU4mIfoaSOiA6hoiALSFILC4wJoaAkj+PjISTlJGalp6GQZOKn08tLiY8OigtIFY=</vt:lpwstr>
  </property>
  <property fmtid="{D5CDD505-2E9C-101B-9397-08002B2CF9AE}" pid="20" name="Classification_7">
    <vt:lpwstr>VWBzZnR5dHBGbkphfmp0anSYPnOGKjqRIDAtgZ+dKSlIKy8sNSmHm5qPj5Gflo+BUZOdgksmOD0oSDcrOSA=</vt:lpwstr>
  </property>
  <property fmtid="{D5CDD505-2E9C-101B-9397-08002B2CF9AE}" pid="21" name="Classification_8">
    <vt:lpwstr>VWBzZnR5dHBGbkpneGp0ZHSYPnOVNzuDLDc8io9PKy+aKYUmPIyHmI+DjY+EUYKakksxJTkkXzAsKT8=</vt:lpwstr>
  </property>
  <property fmtid="{D5CDD505-2E9C-101B-9397-08002B2CF9AE}" pid="22" name="Classification_9">
    <vt:lpwstr>VWBzZnR5dHBGZkBofmB/YGZ5MoV+jT2QITgxTzmROzGBISYxMY1fkJWFhSGTl4SWlICdhp6RXJeGiEgtPyUtPSIyMzs=</vt:lpwstr>
  </property>
  <property fmtid="{D5CDD505-2E9C-101B-9397-08002B2CF9AE}" pid="23" name="Classification_10">
    <vt:lpwstr>VWB8ZnR5dHBGZkpnfWp2YnSJPnOGKjqRIDAtgZ+dKSlIKy8sNSmHm5qPj5Gflo+BUZOdgksmOD0oSDcrOSA=</vt:lpwstr>
  </property>
  <property fmtid="{D5CDD505-2E9C-101B-9397-08002B2CF9AE}" pid="24" name="Classification_11">
    <vt:lpwstr>VWB8ZnR5dHBGZkpne2p3ZHSJPnOVNzuDLDc8io9PKy+aKYUmPIyHmI+DjY+EUYKakksxJTkkXzAsKT8=</vt:lpwstr>
  </property>
  <property fmtid="{D5CDD505-2E9C-101B-9397-08002B2CF9AE}" pid="25" name="Classification_12">
    <vt:lpwstr>VGB9ZnR5dHBGY0pgd2p0a3SJPnOGKjqRIDAtgZ+dKSlIKy8sNSmHm5qPj5Gflo+BUZOdgksmOD0oSD5YQlxcPVZH</vt:lpwstr>
  </property>
  <property fmtid="{D5CDD505-2E9C-101B-9397-08002B2CF9AE}" pid="26" name="Classification_13">
    <vt:lpwstr>VGB9ZnR5dHBGY0pgd2p2YXSJPnOVNzuDLDc8io9PKy+aKYUmPIyHmI+DjY+EUYKakksxJTkkXzlfUkNeWFxc</vt:lpwstr>
  </property>
  <property fmtid="{D5CDD505-2E9C-101B-9397-08002B2CF9AE}" pid="27" name="Classification_14">
    <vt:lpwstr>XH5re3Zmd3RXY1BhdWVyaGRgU5iIfpeYJzIhi46aPCySJH4mPoCFM5yEgYKbj46ckYRcjJ+ISTcjLDJDOFpbIFZaT0Y=</vt:lpwstr>
  </property>
  <property fmtid="{D5CDD505-2E9C-101B-9397-08002B2CF9AE}" pid="28" name="Classification_15">
    <vt:lpwstr>XH5re3Zmd3RXY1BmdWBxaGVuU5iIfoSFJiAtjJ+RLH6QIiwklIqMlpyHlI6ZkZVbnJ+fVDMvOzVEKEVZRVxBIFc=</vt:lpwstr>
  </property>
  <property fmtid="{D5CDD505-2E9C-101B-9397-08002B2CF9AE}" pid="29" name="Classification_16">
    <vt:lpwstr>XH1rfWl7dXVSd0FidWF8aGZhU4mIfoaSOiA6hoiALSFIKy8sNSmHm5qPj5Gflo+BUZOdgksmOD0oSD5YQlxcPVZG</vt:lpwstr>
  </property>
  <property fmtid="{D5CDD505-2E9C-101B-9397-08002B2CF9AE}" pid="30" name="Classification_17">
    <vt:lpwstr>XH1rfWl7dXVSd0FidWF8aGdhU4mIfoSFJiAtjJ+RLH6QIiwklIqMlpyHlI6ZkZVbnJ+fVDMvOzVEKEVZRVxBIFc=</vt:lpwstr>
  </property>
  <property fmtid="{D5CDD505-2E9C-101B-9397-08002B2CF9AE}" pid="31" name="Classification_18">
    <vt:lpwstr>XH1rfWl7dXVSd0FidWNzaGFpU4mIfpeYJzIhi46aPCySJH4mPoCFM5yEgYKbj46ckYRcjJ+ISTcjLDJDOFpbIFZaT0Y=</vt:lpwstr>
  </property>
  <property fmtid="{D5CDD505-2E9C-101B-9397-08002B2CF9AE}" pid="32" name="Classification_19">
    <vt:lpwstr>XH1rfWl7dXVSd0FidWN9aGRtU4mIfoSFJiAtjJ+RLH6QIiwklIqMlpyHlI6ZkZVbnJ+fVDMvOzVEKEVZRVxBIFc=</vt:lpwstr>
  </property>
  <property fmtid="{D5CDD505-2E9C-101B-9397-08002B2CF9AE}" pid="33" name="Classification_20">
    <vt:lpwstr>XH1rcWl7dXVSd0NofmR/Z2x5I4V+iztXijgpnJidLiyQKTEsO4dfmYuEi4yAjI41nJiXjJuVnZ2HkV2NmoFXWjI/MDogLCBPLiAvOENc</vt:lpwstr>
  </property>
  <property fmtid="{D5CDD505-2E9C-101B-9397-08002B2CF9AE}" pid="34" name="Classification_21">
    <vt:lpwstr>XH1reHBmd3RXY1Bjf2p1ZW5sQWiEiG8lLCc8nYKXPCCXc36PgCErPi8/K0w0Oi05T0E=</vt:lpwstr>
  </property>
  <property fmtid="{D5CDD505-2E9C-101B-9397-08002B2CF9AE}" pid="35" name="Classification_22">
    <vt:lpwstr>XH1reHBmd3RXY1Bjf2p1am5pR2iEiG8nOzs8ioiALSFIIjEtO4SUgJAsh4mVnIqFkJmcm16GnZlSLycmOiE8QylaOzI8M19T</vt:lpwstr>
  </property>
  <property fmtid="{D5CDD505-2E9C-101B-9397-08002B2CF9AE}" pid="36" name="Classification_23">
    <vt:lpwstr>XH1re3Nmd3RXY1BjfWpxYm5rR2iViG85JnSLg4qHOyyVISYkIICLnUSei4SZjCGWl5WRhICKm5qdS5CBmFc/US41Pjw6LQ==</vt:lpwstr>
  </property>
  <property fmtid="{D5CDD505-2E9C-101B-9397-08002B2CF9AE}" pid="37" name="Classification_24">
    <vt:lpwstr>XGB1cGl7dXVTd0FidWN3aGBqU4mIfoaSOiA6hoiALSFIc4aPnShJPklbVFFdT1A=</vt:lpwstr>
  </property>
  <property fmtid="{D5CDD505-2E9C-101B-9397-08002B2CF9AE}" pid="38" name="Classification_25">
    <vt:lpwstr>XGB1cGl7dXVTd0FidWR8aGZvU4mIfoSFJiAtjJ+RLH6QIiwklIqMlpyHlI6ZkZVbnJ+fVDMvOzVEKEVZRVxBIFc=</vt:lpwstr>
  </property>
  <property fmtid="{D5CDD505-2E9C-101B-9397-08002B2CF9AE}" pid="39" name="Classification_26">
    <vt:lpwstr>XGB1cGl7dXVTd0FidWV1aGdrU4mIfpeYJzIhi46aPCySJH4mPoCFM5yEgYKbj46ckYRcjJ+ISTcjLDJDOFpbIFZaT0Y=</vt:lpwstr>
  </property>
  <property fmtid="{D5CDD505-2E9C-101B-9397-08002B2CF9AE}" pid="40" name="Classification_27">
    <vt:lpwstr>XGB1cGl7dXVTd0FidWV0aGZgU4mIfoSFJiAtjJ+RLH6QIiwklIqMlpyHlI6ZkZVbnJ+fVDMvOzVEKEVZRVxBIFc=</vt:lpwstr>
  </property>
  <property fmtid="{D5CDD505-2E9C-101B-9397-08002B2CF9AE}" pid="41" name="Classification_28">
    <vt:lpwstr>XGB2eWl7dXVTd0lofml/Ymx5MoV+iztXijgpnJidLiyQKTEsO4dfkJWFhSGTl4SWlICdhp6RXJeGiEgtPyUtPStBSEdAUl9T</vt:lpwstr>
  </property>
  <property fmtid="{D5CDD505-2E9C-101B-9397-08002B2CF9AE}" pid="42" name="Classification_29">
    <vt:lpwstr>XGB2eWl7dXVTd0lofWd/Y2d5MoV+lzGEPSYhjJ+RLH5Ii4+MlUQpRUhcVExATg==</vt:lpwstr>
  </property>
  <property fmtid="{D5CDD505-2E9C-101B-9397-08002B2CF9AE}" pid="43" name="Classification_30">
    <vt:lpwstr>XGB2eWl7dXVTd0lofWh/Z2x5MoV+iztXijgpnJidLiyQKTEsO4dfkJWFhSGTl4SWlICdhp6RXJeGiEgtPyUtPStBSEdAUl9T</vt:lpwstr>
  </property>
  <property fmtid="{D5CDD505-2E9C-101B-9397-08002B2CF9AE}" pid="44" name="Classification_31">
    <vt:lpwstr>XGB2eWl7dXVTd0lofGR/YWd5MoV+lzGEPSYhjJ+RLH5Ii4+MlUQpRUhcVExATg==</vt:lpwstr>
  </property>
  <property fmtid="{D5CDD505-2E9C-101B-9397-08002B2CF9AE}" pid="45" name="Classification_32">
    <vt:lpwstr>XGB2eWl7dXVTd0lofGV/Ym15MoV+iztXijgpnJidLiyQKTEsO4dfkJWFhSGTl4SWlICdhp6RXJeGiEgtPyUtPStBSEdAUl9T</vt:lpwstr>
  </property>
  <property fmtid="{D5CDD505-2E9C-101B-9397-08002B2CF9AE}" pid="46" name="Classification_33">
    <vt:lpwstr>XGB2eWl7dXVTd0loe2B/Y2R5MoV+lzGEPSYhjJ+RLH5Ii4+MlUQpRUhcVExATg==</vt:lpwstr>
  </property>
  <property fmtid="{D5CDD505-2E9C-101B-9397-08002B2CF9AE}" pid="47" name="Classification_34">
    <vt:lpwstr>XGB2eWl7dXVTd0loe2J/YWZ5MoV+iztXijgpnJidLiyQKTEsO4dfkJWFhSGTl4SWlICdhp6RXJeGiEgtPyUtPStBSEdAUl9T</vt:lpwstr>
  </property>
  <property fmtid="{D5CDD505-2E9C-101B-9397-08002B2CF9AE}" pid="48" name="Classification_35">
    <vt:lpwstr>XGB2eWl7dXVTd0Fof2F/Z2d5I4V+lzGEPSYhjJ+RLH5Ii4+MlUQpRUhcVExATg==</vt:lpwstr>
  </property>
  <property fmtid="{D5CDD505-2E9C-101B-9397-08002B2CF9AE}" pid="49" name="Classification_36">
    <vt:lpwstr>XGB2eWl7dXVTd0FoemB/Ymd5I4V+iztXijgpnJidLiyQKTEsO4dfmYuEi4yAjI41nJiXjJuVnZ2HkV2NmoFXWjI/MDogLCBPLiAvOENc</vt:lpwstr>
  </property>
  <property fmtid="{D5CDD505-2E9C-101B-9397-08002B2CF9AE}" pid="50" name="Classification_37">
    <vt:lpwstr>XGB2eWl7dXVTd0Nofmd/Y2B5I4V+lzGEPSYhjJ+RLH5Ii4+MlUQpRUhcVExATg==</vt:lpwstr>
  </property>
  <property fmtid="{D5CDD505-2E9C-101B-9397-08002B2CF9AE}" pid="51" name="Classification_38">
    <vt:lpwstr>XGB2eWl7dXVTd0Nofmd/YGV5I4V+iztXijgpnJidLiyQKTEsO4dfkJWFhSGTl4SWlICdhp6RXJeGiEgtPyUtPStBSEdAUl9T</vt:lpwstr>
  </property>
  <property fmtid="{D5CDD505-2E9C-101B-9397-08002B2CF9AE}" pid="52" name="Classification_39">
    <vt:lpwstr>XGB2eWl7dXVTd0NofGZ/Y2N5I4V+lzGEPSYhjJ+RLH5IgpGNmyQ0IDBBICQ8M1FE</vt:lpwstr>
  </property>
  <property fmtid="{D5CDD505-2E9C-101B-9397-08002B2CF9AE}" pid="53" name="Classification_40">
    <vt:lpwstr>XGB2eWl7dXVTd0dof2Z/YWd5I4V+iztXijgpnJidLiyQKTEsO4dfkJWFhSGTl4SWlICdhp6RXJeGiEgtPyUtPStBSEdAUl9T</vt:lpwstr>
  </property>
  <property fmtid="{D5CDD505-2E9C-101B-9397-08002B2CF9AE}" pid="54" name="Classification_41">
    <vt:lpwstr>XGB2eGl7dXVTd0lofmd/ZmN5MoV+lzGEPSYhjJ+RLH5Ii4+MlUQpRUhcVExATg==</vt:lpwstr>
  </property>
  <property fmtid="{D5CDD505-2E9C-101B-9397-08002B2CF9AE}" pid="55" name="Classification_42">
    <vt:lpwstr>XGB2eGl7dXVTd0FidWF2aGFuU4mIfpqYaZckjpiHISOaKyQxPYaKSJyGjYAwnImQnJuCgJmLhlqKip5VNiYlUUs6SUBAT0JSWw==</vt:lpwstr>
  </property>
  <property fmtid="{D5CDD505-2E9C-101B-9397-08002B2CF9AE}" pid="56" name="Classification_43">
    <vt:lpwstr>XGB2eGl7dXVTd0FidWFxaGdgU4mIfoaSOiA6hoiALSFIKy8sNSmHm5qPj5Gflo+BUZOdgksmOD0oSD5YQlxcPVZG</vt:lpwstr>
  </property>
  <property fmtid="{D5CDD505-2E9C-101B-9397-08002B2CF9AE}" pid="57" name="Classification_44">
    <vt:lpwstr>XGB2eGl7dXVTd0FidWFwaGFvU4mIfoSFJiAtjJ+RLH6QIiwklIqMlpyHlI6ZkZVbnJ+fVDMvOzVEKEVZRVxBIFc=</vt:lpwstr>
  </property>
  <property fmtid="{D5CDD505-2E9C-101B-9397-08002B2CF9AE}" pid="58" name="Classification_45">
    <vt:lpwstr>XGB2eGl7dXVTd0FidWFyaGRhU4mIfpqYaZckjpiHISOaKyQxPYaKSJyGjYAwnImQnJuCgJmLhlqKip5VNiYlUUs6SUBAT0JSWw==</vt:lpwstr>
  </property>
  <property fmtid="{D5CDD505-2E9C-101B-9397-08002B2CF9AE}" pid="59" name="Classification_46">
    <vt:lpwstr>XGB2cWl7dXVTd0FidWN3aGdtU4mIfpeYJzIhi46aPCySJH4mPoCFM5yEgYKbj46ckYRcjJ+ISTcjLDJDOFpbIFZaT0Y=</vt:lpwstr>
  </property>
  <property fmtid="{D5CDD505-2E9C-101B-9397-08002B2CF9AE}" pid="60" name="Classification_47">
    <vt:lpwstr>XGB2cWl7dXVTd0FidWN3aGBhU4mIfoSFJiAtjJ+RLH6QIiwklIqMlpyHlI6ZkZVbnJ+fVDMvOzVEKEVZRVxBIFc=</vt:lpwstr>
  </property>
  <property fmtid="{D5CDD505-2E9C-101B-9397-08002B2CF9AE}" pid="61" name="Classification_48">
    <vt:lpwstr>XGB2cWl7dXVTd0FidWN3aGFuU4mIfpqYaZckjpiHISOaKyQxPYaKSJyGjYAwnImQnJuCgJmLhlqKip5VNiYlUUs6SUBAT0JSWw==</vt:lpwstr>
  </property>
  <property fmtid="{D5CDD505-2E9C-101B-9397-08002B2CF9AE}" pid="62" name="Classification_49">
    <vt:lpwstr>XGB2cWl7dXVTd0FidWN2aGRqU4mIfoaSOiA6hoiALSFIKy8sNSmHm5qPj5Gflo+BUZOdgksmOD0oSD5YQlxcPVZG</vt:lpwstr>
  </property>
  <property fmtid="{D5CDD505-2E9C-101B-9397-08002B2CF9AE}" pid="63" name="Classification_50">
    <vt:lpwstr>XGB2cWl7dXVTd0FidWN2aGRgU4mIfoSFJiAtjJ+RLH6QIiwklIqMlpyHlI6ZkZVbnJ+fVDMvOzVEKEVZRVxBIFc=</vt:lpwstr>
  </property>
  <property fmtid="{D5CDD505-2E9C-101B-9397-08002B2CF9AE}" pid="64" name="lqminfo">
    <vt:i4>1</vt:i4>
  </property>
  <property fmtid="{D5CDD505-2E9C-101B-9397-08002B2CF9AE}" pid="65" name="lqmsess">
    <vt:lpwstr>48bd30fa-6a56-4a8a-95fb-3429bd338bdf</vt:lpwstr>
  </property>
  <property fmtid="{D5CDD505-2E9C-101B-9397-08002B2CF9AE}" pid="66" name="cdProtectionData_1">
    <vt:lpwstr>YnBsaXN0MDDUAQIDBAUGHh9YJHZlcnNpb25YJG9iamVjdHNZJGFyY2hpdmVyVCR0b3ASAAGGoKYHCBMUFRZVJG51bGzVCQoLDA0ODxARElYkY2xhc3NZY29udGVudElWWmNvbnRlbnRLZXlXY3BpRGF0YVd2ZXJzaW9ugAWAA4ACgAQQAU8QEMj0o+ibBPys4JnUiRQHtOJPEBCrpmXCw8nOn09VHftA7BbdTxEopzxjcGk6Y29udGVudF9wcm9</vt:lpwstr>
  </property>
  <property fmtid="{D5CDD505-2E9C-101B-9397-08002B2CF9AE}" pid="67" name="cdProtectionData_2">
    <vt:lpwstr>0ZWN0aW9uX2luZm9ybWF0aW9uIHhtbG5zOmNwaT0idXJuOnhtbG5zOmxpcXVpZG1hY2hpbmVzLmNvbTp1ZXM6Y3BpOjIwMDYtMDMiPjxjcGk6cHJvdGVjdGlvbl9hZ2VudF9pbmZvIHhtbG5zOmNwaTE9InVybjp4bWxuczpsaXF1aWRtYWNoaW5lcy5jb206dWVzOmNwaToyMDA2LTAzOjEiIHhtbG5zOnhzaT0iaHR0cDovL3d3dy53My5vcm</vt:lpwstr>
  </property>
  <property fmtid="{D5CDD505-2E9C-101B-9397-08002B2CF9AE}" pid="68" name="cdProtectionData_3">
    <vt:lpwstr>cvMjAwMS9YTUxTY2hlbWEtaW5zdGFuY2UiIHhzaTp0eXBlPSJjcGkxOlByb3RlY3Rpb25BZ2VudEluZm8iIGNwaTpjb21wYXRpYmxlX3ZlcnNpb25zPSIxIj48Y3BpMTppZD51cm46dWVzLXByb3RlY3Rpb24tYWdlbnQ6bGlxdWlkbWFjaGluZXMuY29tOmxtZGM6djguNjA8L2NwaTE6aWQ+PGNwaTE6cmVsZWFzZV9uYW1lPkxpcXVpZCBNY</vt:lpwstr>
  </property>
  <property fmtid="{D5CDD505-2E9C-101B-9397-08002B2CF9AE}" pid="69" name="cdProtectionData_4">
    <vt:lpwstr>WNoaW5lcyBEb2N1bWVudCBDb250cm9sIDguNjAuNi42PC9jcGkxOnJlbGVhc2VfbmFtZT48L2NwaTpwcm90ZWN0aW9uX2FnZW50X2luZm8+PGNwaTpjcGlfY29udGVudHM+PGNwaTpzZWN1cml0eV9pbmZveD4yakhuVUhxNUFyaTBoRmgvcWg3QVkvcnZzS2xBakpXT0FtTzBOQjYvaXBlSElFUDduZGpzSU0xdVJadEFFNVF6UzlGSVhBZmU4</vt:lpwstr>
  </property>
  <property fmtid="{D5CDD505-2E9C-101B-9397-08002B2CF9AE}" pid="70" name="cdProtectionData_5">
    <vt:lpwstr>Q29JaFdVOWlCN3ZydE50UVcyWGowRTY1cFdSdkxicXo1UnVwQU5ZcW5yR0gvSlZleU1BSlRUUWZNVmFPUm4yZm5JTUloNWEzZ3k0b1VkaE5SZW5BUVFlUEtnTGJCWmphYlNoVjBoeWlWdldBRlQ2UTlMY2JnOW0zRjFUcHliazNWQzBLUzRET01aZEVnTzdVclh4SGh4Um1pWkE2ZHNYWHl6UFR5RmJ5NUd6ejhITEQ3bElTeGJYNXowRkZCb2k</vt:lpwstr>
  </property>
  <property fmtid="{D5CDD505-2E9C-101B-9397-08002B2CF9AE}" pid="71" name="cdProtectionData_6">
    <vt:lpwstr>wczIrQ2dEUXlmM2dXSmpVWXFaZUFQUXR2amhUc2JXRy9KWXBSYW5oRGU2S0RYaGJDOWRuY1I0TTBKZ0RBUGlqZVd4dnZ2NGRLcHNQWXNNblNRUTFmWVNmaUp1YjRpL1AxWEhYYWdRNU5lZkZTT0RaYWx2cXdadUZoaFJtTXFhY3hINzZ2NThJWkl0Mm5kNUw0L2pNZm9zKzhEMlJ1REVEOERRTDVIZ0RGVjEzVTVuVm0wZDdqak1PbUpvZTVPaU</vt:lpwstr>
  </property>
  <property fmtid="{D5CDD505-2E9C-101B-9397-08002B2CF9AE}" pid="72" name="cdProtectionData_7">
    <vt:lpwstr>REcytXdjZkaGpYaVlmODZBemNmS01wMzZzb2Y2ejYrb2M1YmQvdFJMZS9sSU9kZFVrZ0IyMjlSQVhDdWJuRzViSFM3Z2x6SUwyMk9Lc2ZtbEZNc2E3RVpiSkk1NGVsdjJ6dlR3aWZabHdKUlE1R1d0ay8rQitoS0xwK0p0N3llaWpIY1lOTHhneXFNblE3SS93Z0NJcXNpeXAzbC9Yd1ZQcHB5YUxWaUJVZEVIeVR3dnBSMmMyTEVzTS9hMnIvd</vt:lpwstr>
  </property>
  <property fmtid="{D5CDD505-2E9C-101B-9397-08002B2CF9AE}" pid="73" name="cdProtectionData_8">
    <vt:lpwstr>DROOUJJdTdudmxqbE84UVBBdElNTUVrZHNyclFyNnNXNE9NbDcyUkJoOEQ1bGlKeDllMHM2b2F4QUUrWGRlb0pHMS9nUHlVZmhJN3BmWXNLZTNxc1FndzMzcTFBWDRKRXNoZ1p1RDZEcmovVEdPNlVrRFh4K1ZsQ3p3eXZCUGg3Rnp0Nkl4L2xGMzNwRWYvWXc0ZDVFcjg0QU14RG8wV1lVYTRxeG5JcVZKYmNUQ0dleDBXVVE4VU9Ha3N0RDVY</vt:lpwstr>
  </property>
  <property fmtid="{D5CDD505-2E9C-101B-9397-08002B2CF9AE}" pid="74" name="cdProtectionData_9">
    <vt:lpwstr>SWdER1VGWHIxSTJWaE9MMk1QaTl0bnZ5cGRTU3hwU21LRzR5bTJNckc4Uk9aRUF6UmxWNVdhTkVsK25tNDJGSE1nMTFnTFFVNitFUjFqZEV4Z0ZwTWhnSnRqdS91bmI2ekc1cnMrQmZPQlhNcE9xMEg2UVJkY2tWYzdSbytWQmUrYXlycWdlY3p0NmdDZFN0Q3h5b3VrQjF5MW5qNWVoWk1Kc0lqSXlVUmNPTklyZG9MeEFCSlJ6RmUzT1gwTHF</vt:lpwstr>
  </property>
  <property fmtid="{D5CDD505-2E9C-101B-9397-08002B2CF9AE}" pid="75" name="cdProtectionData_10">
    <vt:lpwstr>JbzltbnNyMFBUYjdiWFE4RkVHdkJ1d1pJbitiL3BZa2JUSEozVzNOT1BUaEhnN3BrYVpDMmxsNVJQT1ZCOFpGWTl4QXNTRWJ6dlFGdzJ2b2pJNlAzS2VtOVNXdGVJNDRrR3pieW9zL1N0WWJmRW9nZzZiMiswMG1NR0g3bzdmNjBEQy9PamsyaVVnQ1Y0bXp4ek1KN3RQdEpobDBVZlkyUU1SYmpNbExBK1JJdFBWdS9xNERHZTYwVHgwUW9mem</vt:lpwstr>
  </property>
  <property fmtid="{D5CDD505-2E9C-101B-9397-08002B2CF9AE}" pid="76" name="cdProtectionData_11">
    <vt:lpwstr>4vdVZXNlZVUDVSNmN2b2lkTkx2U25GbStmd2ptbDRtTGdTV1orOHE2K1A1OWtZM2tCQVE2MkpOd3NmS1RhY0UrSE1EZGZsOThVYjVhbW9KT1RMbVFjNS9ZZFcydXRxV01KNDVyZFhzTzNQOUMyc2M5NjEzRDFhY3ZtWGJUcWhwTDl4c1BnQjk0YXVZV1g4ck9jRnFCc2dId1RCY3dtejVIc2VEaS94bUN3SjZEOVRJQzhzVkFCaVREZVN1bkZHZ</vt:lpwstr>
  </property>
  <property fmtid="{D5CDD505-2E9C-101B-9397-08002B2CF9AE}" pid="77" name="cdProtectionData_12">
    <vt:lpwstr>EVSQ3o4cGVvNDR6T2ZmaDlUb3NSR1MwL1RtYVJFblI4QldrYm0xUVBEbEE0cXFTS2gxR0w0Mlg4cWIyNXRIdGsyTlRSV3RrcjBuQW5XQlc2Ny9kdXVJd2VxVXFQdm5qSktqd1RlY2szc1k5RVNyY1l6UjBudEpDaXhOOG1DN1hpc0NkTVlkaDluc0thWFc2dzZMaldwcm41bEFFdVNDck1UZjdOOHFSdUhia0h5czQ0Rmphb1gzeGFsQVQxeVFx</vt:lpwstr>
  </property>
  <property fmtid="{D5CDD505-2E9C-101B-9397-08002B2CF9AE}" pid="78" name="cdProtectionData_13">
    <vt:lpwstr>SXJLOCs2d24yRHpSVGdBYk1vSEg5YTlmOFBjYlozMDIwN3h3dEJiejRuVXNZZHFid2ozU2txM2lmNmNDTjdDZmFlSWhQNjJzQmJIRDVVd0g1amZvZ0dOeVRENno0VjE0MDlpMUdkaHVjcjZLUTdvQkhWNmxTWHhTMzAyODd6eXBZTUpDZzNlQ1I5MWxXNmEzTklWRk9YSkxGNkgzOFZ0a0xVTEkrbzRXaTMyVWgwbWdjMzNWTzNzKzI3VU9EK2w</vt:lpwstr>
  </property>
  <property fmtid="{D5CDD505-2E9C-101B-9397-08002B2CF9AE}" pid="79" name="cdProtectionData_14">
    <vt:lpwstr>5MGdoaUhHNzVGTjdTbWs2MEZQRjJnVUNnL3phNjYvSkY4bVNPeW5MQ0RZaCthUmFyTnpmdVNkMVN2S2Zja2VudndmcG1JSnhhRUZKREdBZ2piUHEvMXRsOWVqYm5iZWRLSTh3amdtNGRldWFCNEdacHh6N3M5anFsbXBraVZXaUhKU1kyMEY3QWNhNC9RRFMzSzR5TExUalVkSHZWSjVGcFc4eUZEVzZLeXFwdHdZci9mcGw2dVZkMnY5MzI0al</vt:lpwstr>
  </property>
  <property fmtid="{D5CDD505-2E9C-101B-9397-08002B2CF9AE}" pid="80" name="cdProtectionData_15">
    <vt:lpwstr>U3NWFHOEkwOVVkYUtNeXlxVjlXNXhMMFloSW0zZUJwa3VRYVppWHJQOG5mK1ZJallzN25WY0E3K0xPd2h2ZHJtdEtFTHlJQzNmaXZEN3I0eUtzU1hsVXN2cnFwUXl4R0xVZDBSZTROMWFxbFdwV0xBa1FyZ3hobVRuSEJBNGh5OXpsZElHUyt3RmRUT3FKdkRPRHpDWmlsTGo4L3JSbFRoKzNoMUZZK09yc2hmMTFjNldLS1NqNXFrU1Nqb2VEN</vt:lpwstr>
  </property>
  <property fmtid="{D5CDD505-2E9C-101B-9397-08002B2CF9AE}" pid="81" name="cdProtectionData_16">
    <vt:lpwstr>mlPT29yeE8xeEZibjJFL3o2KzlRUXRYQlU0VGNsYmIzSi9wU2pTTHZ0T2dWNzBrNzVtTGNhR0x6eFMvVU0rbEJKTVVldWhleS9FcXcybHA2NmZXbkVnWXBhV2VwRjNCd1ZsWEVDMWlwUllGODZEV1ZvYXFQWlM4WVJyaDhBdEx6cFprakd5dU1HeFp3cThHL3BRSENLeWJiTFNpYU80OE9PekZyZ1RTWTlmeCtaTkJDaDhoTmIzdThaOTBmUUU4</vt:lpwstr>
  </property>
  <property fmtid="{D5CDD505-2E9C-101B-9397-08002B2CF9AE}" pid="82" name="cdProtectionData_17">
    <vt:lpwstr>TUdDL0tFekZpeVJTYnJqa3RyWkdiSTBQYWt1N2lBck0rL3A0T1NPMlNCdXUwVGsyV3A0MjBBUmlpdXIvaGllQTdGNjk1OFZkWG01RmNwdlgxcWlqdklQa0YzR2NnNFFKZXB5ZmxqTE9JYUtyTzhDTUI2dlRVdktXUkhidklvVjhvcThtN3VlSHRvOVU0ZFRBb2d0SEt6UkgyTU1HR3pUVnpYYXA4cUEwYjRwQW44VEJWeWlHUU9MQ0psTzcrei9</vt:lpwstr>
  </property>
  <property fmtid="{D5CDD505-2E9C-101B-9397-08002B2CF9AE}" pid="83" name="cdProtectionData_18">
    <vt:lpwstr>HZkZ0VGcyWWg4SmxGbk5kQ1pKYXFTSi9nbXR1Z0tqeHlLeU5BUVNQWC9tZ3JHT1VOT3VZUldkY1RMT3JsRCtHWWRwNzcyRmVlVjdnVjBpdXVGSmxleU9vSkFNQnFrU1lxVkNjZkZVY0ttazRDVWtTSUxsM0dlTW9CSU5WOWcvRXpvSCsvc0lZYlJ1WWdWcHZmTzMyTmplN0JZMEo1azNQUkdHWDZoT1Y5N29ZT2pVOFJMOWIwVXpkZHhrb1J0Z2</vt:lpwstr>
  </property>
  <property fmtid="{D5CDD505-2E9C-101B-9397-08002B2CF9AE}" pid="84" name="cdProtectionData_19">
    <vt:lpwstr>tRS3l2N2JYbXluN0pvamMvckxneWFOSFZNWWQyQll3c0MyQkpvN3pLUEpVMllYa3pLOE85MklJMEd1aWxEdS9YNStINGM2T0xQSzRFOC9qWmhUUFpXUEFGZXlLNnkvYmxSdjRXTmVQSFhLa3dHWnZwZEFwTGJucThyR000UDhxUkYyWGRINnp0bHdYWmJRT3h1OTlwWDVWTnJud1U1U0pvOW5LekN6NUxwbVYwbWYzeWhrL3QzZnJJZjFRdVcyR</vt:lpwstr>
  </property>
  <property fmtid="{D5CDD505-2E9C-101B-9397-08002B2CF9AE}" pid="85" name="cdProtectionData_20">
    <vt:lpwstr>WVBVWhtWnExdHRrUjBydUs1R0NJRzNSUlpwKzZPOGlHVGJxSkJ1NW1qL1V6N0pUbXV6YmhQbTQ2aUViUlpxc1ZrQ09BQmI2ZHpFYnI0RkdhVVd3WlpFalEzRVlWUnI3dmcvVForRnI2Zmxsc3Y0SXU2QnFmbzhhZlFXWjh0Vjc1U05LbGdCb1h2MnRDYXdOeVk4ak1PeTZKNWVyYlh4QzBaRWlhRjc4TlJ3ODFjSUFRZk9LVElZM2ZoZ3dBdzFI</vt:lpwstr>
  </property>
  <property fmtid="{D5CDD505-2E9C-101B-9397-08002B2CF9AE}" pid="86" name="cdProtectionData_21">
    <vt:lpwstr>SzNpQ21ERHBOTW5RZnlKcCtHWi93a1RSY1lKbUlVUUhWZElMKzUyMnladDNCc3Y4TndvdUNLRlc5YU13RS85b01YSFVXcnRrVUU4RzYwL21zQUtuelcyRGwza2dCNW1xcjdsak5XMHJvY0l6WUFwVUZQTFg4OHJ0OU42Q0hkT0hkcjRKeGcweC81OVlyVm5JUWtvU0hCUHJnWU9EdG4zUXo0Y2VSQ2FjWENydUVoVjdUT0FTZVJ1a24xUXhsQ2N</vt:lpwstr>
  </property>
  <property fmtid="{D5CDD505-2E9C-101B-9397-08002B2CF9AE}" pid="87" name="cdProtectionData_22">
    <vt:lpwstr>KSGNSMkdmVkFwV0lwN0hOaFFTU0lkeVladWp6NmZ6YktLYkI2YmpTcnE5dHA5NTZkejJtTkJYcW9uWTQzbDVDYzkvY3orckFvNWw3WmlkTlNtZU9LUlpsQVQ1OEtmNjMzYVFQeDNjWkg1V1BaZWM0V294ME9nWENEVkY1c083cnhyL2JibEJkWmw2T3BySEdQV1RKRVJPazB3OFR0UGVoczNDUmZ2QXFMQVdJdmF6eWQ3V1dybzhiRFRHOTVldl</vt:lpwstr>
  </property>
  <property fmtid="{D5CDD505-2E9C-101B-9397-08002B2CF9AE}" pid="88" name="cdProtectionData_23">
    <vt:lpwstr>I1U2NOUmkrUDliTjE1bEdPbks1dUZEUEtRKzVIR3ZRT0Nmb24zdS93WkhMcmt3eW1WbzBnNXhuKzFCTUd6ZmlCeEg4MWhUamk0WWZlejlja25ScHB3cHlITnZWWkVLRStKb3JsOHlFV0w2N0FVOHVCYUg5aG15SkhqVncwcTI4NkR3eFFTRW5OSlFSR1BBS0h6dStxVlpFZ2NTMklWSkV0MHdsRG5DNUVXaHMyV215QkxkNlBCbHVRWEVyZmZjN</vt:lpwstr>
  </property>
  <property fmtid="{D5CDD505-2E9C-101B-9397-08002B2CF9AE}" pid="89" name="cdProtectionData_24">
    <vt:lpwstr>0l0eHB2Z0l2NzdIeU9qVzZHVit3YVk1Z1JTWWFKY29GK0VQUGVUclRkYWs4TzNPazFyV3ZCb214WjZvNmNJT0xIcjhQbHZ4eUo5LytnVTlaYkJ4S1Z3S2l3VWxyazlMZzRBWEF2TjBrTW9aQlFydmJDUVh1L25GWDg0UFFrWDFaYlRJTWV4UmM1c2ZGUFRBZTlPdW5tS2ZzTUw1dHJhbWlTK0YvUFl3MzJYNmtRQkltR2dyS3VmRmhKb2VaQTNK</vt:lpwstr>
  </property>
  <property fmtid="{D5CDD505-2E9C-101B-9397-08002B2CF9AE}" pid="90" name="cdProtectionData_25">
    <vt:lpwstr>TnJuZ0QxL3dMbU5oazV0RFMwTW85bWdVVlczNXhKMG41RkxwWE0xdXlZOWtnSHhPVjcvbDhnWXFyMStTL1hxK1pkUlNBaXpYaXhnQ2dQVGdBU3h5dEcxUFFDZEJOemVFWmdPQXBGYS9jMjBscEJjN0NKTXNaekcxb1lxTkpxOWdKVWlTZGh1a0d3V1ZDV2pqVXVsZ2ltY09lYisrU2N3WU1panBzR3RGTCswa1JLRFlta3BtcGduZ2szSkhxeFg</vt:lpwstr>
  </property>
  <property fmtid="{D5CDD505-2E9C-101B-9397-08002B2CF9AE}" pid="91" name="cdProtectionData_26">
    <vt:lpwstr>wamk0N2lwVCtYeDV1b2k0L1pQVVE4Mk83a2sxN1F3MjgzTTRCT3VTMGpOOE9OQm9lQ2dLcDIvZUZPYlpSWTkvdlQ0THBSN2d3a0ZreVAzbGxrcDFJM3JiSm9PelgrcHpIU2VISXlvQWVkUHkyK1lmNTcwYlZIT1Q2SmxXTlExSHAvYmNVcGk3dU9rZHlyMy9pQnVLUW9vMFNPNHJQWVRCSHpXQXJDdVhqWEtQT05XWis2TzlPTWRWQzlxYzI5RD</vt:lpwstr>
  </property>
  <property fmtid="{D5CDD505-2E9C-101B-9397-08002B2CF9AE}" pid="92" name="cdProtectionData_27">
    <vt:lpwstr>d0OEFwYmRXUnJ5MnBqeHl2Q0RndW5yTWJ1a2x6bUt3Nk5BMHhBUit2VjVidlozOVh1OW4rckEvNTUxaExKUWgwQWhwbndCNlBTTTVlS0lTd05SM0sydkZ1UmV2MGprUmNnRkU1WmU4alR6ZWhuZGk3SE1oOHdNZVV4M0JNVUNrakluZlg1cURYaHE1d1ZRb0dNRGJvbkVzNjJZQUhIeDBzYWtuVy9QK0hVSThDeGZzaHI5VWVjVjhWaTdBa083V</vt:lpwstr>
  </property>
  <property fmtid="{D5CDD505-2E9C-101B-9397-08002B2CF9AE}" pid="93" name="cdProtectionData_28">
    <vt:lpwstr>mRWMnJVY1gxR3hab28wMng4RUNMWitqaEIwZCs1TERIOWF2QVZXdlQrTlgwSlFLYkZHU2NabDFqWUZnRVRqMzNNNW9ZblJrQVI1enpPQS90ZXYxY3A4V0ttcjhYY0VzVW1nd0tyUEVwZDVaUGV3Qm1LejRjelVKOVo2bWozbDg5ZzBKNWdZeVRUV29BMUxEMkQwRzR2SGx6YkdjdnMrTzhrdkN6SFFqZk04TGZGanZUOUdCVHVCR1czdGtyNXFU</vt:lpwstr>
  </property>
  <property fmtid="{D5CDD505-2E9C-101B-9397-08002B2CF9AE}" pid="94" name="cdProtectionData_29">
    <vt:lpwstr>dnl0OEh1SldZaXI2SUpkZEZLUlpYOC9nSk9CSGhPdEo1YTROL1haZ0E3QlhwV0VDZXpWYnBNOHJMQlBpRlczZGkzL0VNYmQrNGRDeW1pSWQzbzQyRFVmOXBrQ3J6WFlaRTFKMFlxR1pKb1ZicjVvNWhtVnRYTmRIUVoxQlJpMlR0c001TlduZFljR09lalg2eTVQRmZEYmI2amNzZ1pqS1VPbVNRbTBPMWc3aUFLSkVVd2l6Z3Z4amFka0tqTlp</vt:lpwstr>
  </property>
  <property fmtid="{D5CDD505-2E9C-101B-9397-08002B2CF9AE}" pid="95" name="cdProtectionData_30">
    <vt:lpwstr>EblFMc3ZwbVhybmxWNHBRclNZdFZNV0had21FdHRvRTVwaDNFR1hOTXM1NmNDalVPeFBmRk00UFZDQzh0eGx1Mi9ML0xUdml0WUtaeXlLZ29ncFF5anFLOFM4dWpHV1ZjT2F1Vzl5NkNRVTFabEQ3K29EMHgvdVdCMWpxc05oSCtFQXpIYXpLS1c5b2dCV2F2c0lGNzNqd2M0NVVieS9MVUYrc2tTOWp5OWxFWnhCcEI0RFU5ZGRudnMvNlFjeX</vt:lpwstr>
  </property>
  <property fmtid="{D5CDD505-2E9C-101B-9397-08002B2CF9AE}" pid="96" name="cdProtectionData_31">
    <vt:lpwstr>RyUjRCOHFsR3VFbmNDV3RXVlpUaEdZSncxOWZRZ1kyRHdYaHZDR21PNjJBNy9ZZXRuSDVkeElVcmlRUjJkTXpybDVtNy9OVGJCVU9vMVNEdmlQUFNnelpZT1NWUW81eEYrb2RRTkd2MktvT013MjN0RkY3d1QxZy96clJRRHpNRmZidzNPREFnaUF6cGxOREZ6SmJDSnlxV25mOGNKWFhGUjN5UjJzbnVqd0JSUGZObjJxeHo5ZnEwUktXVnFBQ</vt:lpwstr>
  </property>
  <property fmtid="{D5CDD505-2E9C-101B-9397-08002B2CF9AE}" pid="97" name="cdProtectionData_32">
    <vt:lpwstr>U1jRjNGeFdJdWE5WVZadlNHbnptbi90bDRQSlV4TUhHa3dZekZMWERlL25aeVNxNXJTMXJSQjRiVFpydGlCUk5uSVk0RU9qZlRDUXdaWWlUdTVrVHJNNENTYkk2ejFpb3hvMkF2V1pnSllseG1kc1hkdElxRHd0amNSYlJRYTlGZUVHOVo3Wk5QSE9na2Fvclk0NTZpZWd3T2tGZEdjb0ZlbndSNWtlV2NFdDVwbm5UM09zK1p3bkhMRkxISnVo</vt:lpwstr>
  </property>
  <property fmtid="{D5CDD505-2E9C-101B-9397-08002B2CF9AE}" pid="98" name="cdProtectionData_33">
    <vt:lpwstr>VHlRU2VJZjluYlBaWGRZaEhPRjBSUVQyZWpPWDNwaCtFekRZbDB2RlYrYVdndjRsWk1FR2VPN3Q1UUprdlFRT3BtYVZvdjN5cWw1aVVPUy9vU2MzY2o0VFd0eVpkck9CTzFEellXd1VxYVNkUTgwQkNBRjFIQVZPL1JJbzlkczA1YkFmTUE1ZHl2SEJyTVhkeERTZU55MW5FTm1lak9IaEdHaUNRSmF0bzI5dk1xbkRFZHVwcW5BZ3ZZQkxJVWV</vt:lpwstr>
  </property>
  <property fmtid="{D5CDD505-2E9C-101B-9397-08002B2CF9AE}" pid="99" name="cdProtectionData_34">
    <vt:lpwstr>TTW9NYlJQcU5ZZmhBZVdDVit6OUQ2Ulg2aENFdnlBM005RHN4TW45OVFRQUVRb21kT1MyajlBREFPMFRSOVNZN1J4Q0lDTFpMNDdPV29HUDlIb3dBVWNJc2dZaTlvM3VicmRNd1lYMWtoUnVqeVRxbHVLbU9Ma2FrSE9lV05IMTVGc0pzcmZlY201dWkvTytOb0NZVE5nUnRab1h3M0NEVVlGTTZTcE4vOWRpSUJ0YW41cDVza3g0aDlSNUcwL3</vt:lpwstr>
  </property>
  <property fmtid="{D5CDD505-2E9C-101B-9397-08002B2CF9AE}" pid="100" name="cdProtectionData_35">
    <vt:lpwstr>VpSm9EWEF3K2VXT201SWM4dUZUV0J1Uktxd01jK0VrYnVlY3pEYTlmUHBnazdHb1FDYVNTMnFMcURqRm1EKytsMkUzWnp2OWN1ZlgwaVkvdGQzOFZGcGZVVm41M25RSHBjaGl6U2lnbnR4VlQxS1crY3l6U3dTaysralpSdlNEOHM3bk5QMkY5M0tHREh1OSsyT1B1SDVsWHpZa1pKTHJWNE5DUDFFVVZmVXlWNmVFWE9zMkxwLzl0cVQ2bWV3S</vt:lpwstr>
  </property>
  <property fmtid="{D5CDD505-2E9C-101B-9397-08002B2CF9AE}" pid="101" name="cdProtectionData_36">
    <vt:lpwstr>ytHeVhrYmZ3VENFaHZjaFBBM3lISUozUFBOZk0vYmpQZHF3azhHcWVmeFlsSUhscWQ3VkloNkVENHpnZWRSMnRyRTNXVmIyZG9TNzB0em9rVmtEdFdlOEd1ckh0bkxmTG13cjQvSEx0Tlp2YjdEUVJETGwwVnRiVnBZVU13THo2Z2Q0cTdMbkthMVVQeFFkdHREdXZmMjlQTGJxWC9ac0Rld2VGVVh5Qmh5MUlPb0ZudWl6SVo0K0xjOGcyZ05v</vt:lpwstr>
  </property>
  <property fmtid="{D5CDD505-2E9C-101B-9397-08002B2CF9AE}" pid="102" name="cdProtectionData_37">
    <vt:lpwstr>VjgxdWVvSVFWVTRtKzFueVZMRUExczEvMEt5WnJnRkNEeFRYeEhuZ1B2K3dDeTFKb0lBQkkyS2tPRXI0dW04VE5aaGErYlRVZWthTFMvTkVZTGpkVzZRUFVMOXBzS3R5RFdXR3ovVGxHMzVVQ29ZZFRUNEM5WFFTNnFxTXkzQUFSNDYvUUVxTUM3bGUvYld4VUcxRUNrUDU1SDVmUmhIclpFaWQ4WXBtVUpQQmNmbmRFbkRyMHd3OU9EQlM1WHZ</vt:lpwstr>
  </property>
  <property fmtid="{D5CDD505-2E9C-101B-9397-08002B2CF9AE}" pid="103" name="cdProtectionData_38">
    <vt:lpwstr>INTVBdmN3SEx0MlRjVEEyK1IvbHk0ZjlxR3VZZlcyZkRRbkZ1RG1iUXFPMHMxNFl2d3RCU1pkSUh2dzhsckliaE9BNWZDdDU5d1NEZ1pBb3Q5TkViOWd6WlN0TnRwQm1XUU9pYjdpaGpsMjk3TGRTSlF4U0VtTkE4MHpRZXVmZ3psR3JyNk5OelMzL1M1MVpabVo1MDhWWEZ4SElqeXFoenQxUDNidlBGNUMzWTdVV0JIWlRyNkV6OGRBWDlCYW</vt:lpwstr>
  </property>
  <property fmtid="{D5CDD505-2E9C-101B-9397-08002B2CF9AE}" pid="104" name="cdProtectionData_39">
    <vt:lpwstr>5qbTJucFI3VlkwVDlGdGRrVUhHSGxuQ3VUN0Zhb08xSllaa3RmUFd4UFZrVmJSMXE0TWhxL09CWlJFaFdQeGRhZE1yeVdDQkQ1bndUTlRrNk1ycU1lWFk2ZHZFYXZQTjRJRlZNL3U5bE9pc3IyS1R3b0NjZnREOEdKdWhtSmtFTUV4UGhNaTNuaVp1VzVGS1hMaStPc25FV3V2MWJ1UnRBZVo2RFUxTFhBdVhvZDExUHhodmZEa0xNMVM1bGVuR</vt:lpwstr>
  </property>
  <property fmtid="{D5CDD505-2E9C-101B-9397-08002B2CF9AE}" pid="105" name="cdProtectionData_40">
    <vt:lpwstr>lE3V0ExQzBCUmN5V1dNcCsxQi93eHVmK1Y0eDdGM3MxbWFldytMc0pxSC9iVGQvcDRyaks1d1h2djkxREJlSjlTTXA4TGNNSnlSMEVEVHRIck16Z3hFVEFaZEUzK1I0YitVOWtWa2RwQ1Z4NkpycXc2cDdLSTFZS0ZTdnhpcm1WWXZiU0U1TlQ3a2R0blQxZGtsUWtFLzZiWU42dzVrbTBGa3dkVFA2czdHZGlKV2hGbW9HVmFwRmxIZWdIWCtm</vt:lpwstr>
  </property>
  <property fmtid="{D5CDD505-2E9C-101B-9397-08002B2CF9AE}" pid="106" name="cdProtectionData_41">
    <vt:lpwstr>WE8zRjU1Q0duVnc2di9yVGpIaWN0cTY4aHlHbnEwbkQ0VXpobmRSMzVSMTA5SGpQNjZ4Qk53SlZsNitYYVZnbVB4WE9sS1lpL2Y4bnh1QkhyL0QrYkpTeElGL3JtNmhmYk1XMUdNd0MzUWJxS05zN0VNOENJSVZva2Q4eFpsSUxFcy82bW9EOHd6K1k5eDlVb2cra3hLOGNkWThHWHZUK3c1eVVlWFdaTHhqMTBTd0hWYTlFR1g1Y2ozNGxVNSt</vt:lpwstr>
  </property>
  <property fmtid="{D5CDD505-2E9C-101B-9397-08002B2CF9AE}" pid="107" name="cdProtectionData_42">
    <vt:lpwstr>Fc1FKck45bGJ4aXBySFpKWHpmZkVJS0dneXNtc3pod2tMNWlSVFF5SFFVSFQ3K3N0WjV0aUpOa2gxTk9uY0VKbVJxbVBid1FIOWRWaldyZEpRUWgwa2hlakFuY1lkZG90QWV2azdLT2o4dTdabjFKUVdCTGxobnZwdU9DdjlUVXgzWmpxMHdWQlBCcGdDWitNS0g0dGxYZnd1SkUzTExSclZEeGRsb2l2c0p0TUNIVnUxNC8vSmZjakJybzlSQ2</vt:lpwstr>
  </property>
  <property fmtid="{D5CDD505-2E9C-101B-9397-08002B2CF9AE}" pid="108" name="cdProtectionData_43">
    <vt:lpwstr>oycTZBRWNQL3dCRyt0dEtpbDBaUEs0a2RHMndCMHd1eWUxaFUrdDBGZmo5b3ovdHdOaHp1ZVJqL215QTRkQjhIczZXOXNxWXFmZkRISmhXbkZvTitRMTJ1cVRzY1k4T3p4b2h3UE1xZTVCY3ZyN0RJdUFCRWlMR1UwT1NKK1hkOWhHN0RmMzJjOVVmQzQzOTVYV2ozTUYzSHlCR2ZOYlB2cyt1c2l6OG9iMEViRzJmdkJ4UEZLUlZ6OWRLNTRnN</vt:lpwstr>
  </property>
  <property fmtid="{D5CDD505-2E9C-101B-9397-08002B2CF9AE}" pid="109" name="cdProtectionData_44">
    <vt:lpwstr>VpPZU50UHE3S242RmdmYVlldTVHOHRybkJ0Sm42SjdVVlhMSTZRMkhiMng2cjNDWThXRk9RY2hWT2VhaTFBM0VzdERpdTV3cDZnYlZGTTFzUjlJNzlVcnNoTXcrU1NvQTZ1a1Z5c2ZrK0cwWHdhYTEyUjBKSDJxTHVzYm04MS94N1pmR3E0WUx5L1p6MW0wdTM1SU5YU21SUmdDV1ljU2tsSEVpRnRHVkphbkhZdXU1eXptb25XK24vYzM5bEda</vt:lpwstr>
  </property>
  <property fmtid="{D5CDD505-2E9C-101B-9397-08002B2CF9AE}" pid="110" name="cdProtectionData_45">
    <vt:lpwstr>QVRuaG5CVmZ1THJQajJJZkEvbGhXR2EvM3ZEWWdNUjVqVUdVWEtXZS9CTGNIMXRwaWVGL2JwcjNEbm9JcVdQUXFrellVUjEwUk9wUEx2TENpRnZGYVhUaFRySWlOeXROU3VveHRaMTJvMkl2YlVKRWtYWmNtSzE3RHlwSEcvelNkUnhNWiszc1FvdlQyMkRXdCtqbVlLMnlnZ3NxdzdtUDd1em4xalVmUXNNY1hoVG85NGhSUnRmZmEzYTRmLzZ</vt:lpwstr>
  </property>
  <property fmtid="{D5CDD505-2E9C-101B-9397-08002B2CF9AE}" pid="111" name="cdProtectionData_46">
    <vt:lpwstr>yVXpZRWRmVmFHU0pOVFN3QjZ1UXZ5dVlkaG1qN3JjUWMwMjJvN1FuV1lNZTRiN1RXT0RaWE8xNUtSOW9DeGNrWmZFa2ZQenRlYzlXSHE5c3dyWklONEsyKzA2SSsxMy80OUhvdy9taXlEbFArSURrK2RzUmc0OWJOTXBOc3dJc0hjL21tWUlxd0Vhc3ZQSWhIYXVneDBOVnRuOEtpcW10UkFUVXdIcW9RZVdFb0JweDhFcytNbTdRUi9MVHNiZF</vt:lpwstr>
  </property>
  <property fmtid="{D5CDD505-2E9C-101B-9397-08002B2CF9AE}" pid="112" name="cdProtectionData_47">
    <vt:lpwstr>Q3L21jenNxenFUYmlRVmVqRjZMemxBcUhpU052M0MzSS9BQktSVTlZR2l0QW90ZTg1N0xuVDBpNVg5ejRScWI0VzAxc1g0M3UrRG5mdVZiT2xxbzRyVTI1cWEwb2tHcmJCdHhxMlFta2dFZkR6OW9rVkFKWlJEWDkvWGc2dS9Xd0NYZmx2K3FISmpwcm0rYmFKS2tOMDVEVlBoUE1UUDZNYnJWajdPQkxRSUY4NmlOUXBIOEo0OXIzVGFnNFdGV</vt:lpwstr>
  </property>
  <property fmtid="{D5CDD505-2E9C-101B-9397-08002B2CF9AE}" pid="113" name="cdProtectionData_48">
    <vt:lpwstr>EpSR3YwOE54YkNDMzduR2N6TWNESzVaKy9mLzgxOVMwKzdnVFN6WjVMUkpsK2FNRmd3dG0xMmdzT2RPaWJSaXVIOD08L2NwaTpzZWN1cml0eV9pbmZveD48Y3BpOnBvbGljeV9pbmZvIHhtbG5zOmNwaTE9InVybjp4bWxuczpsaXF1aWRtYWNoaW5lcy5jb206dWVzOmNwaToyMDA2LTAzOjEiIHhtbG5zOnhzaT0iaHR0cDovL3d3dy53My5v</vt:lpwstr>
  </property>
  <property fmtid="{D5CDD505-2E9C-101B-9397-08002B2CF9AE}" pid="114" name="cdProtectionData_49">
    <vt:lpwstr>cmcvMjAwMS9YTUxTY2hlbWEtaW5zdGFuY2UiIHhzaTp0eXBlPSJjcGkxOlBvbGljeUluZm8iIGNwaTpjb21wYXRpYmxlX3ZlcnNpb25zPSIxIj48Y3BpMTpwb2xpY3lfaWQ+OTY0MzAyYzktYzBjYS00OGQ1LThiN2ItMWU4NDcyODNhOTZiPC9jcGkxOnBvbGljeV9pZD48Y3BpMTpwb2xpY3lfZG9tYWluX2lkPjAwMDAwMDAwLTAwMDAtMDA</vt:lpwstr>
  </property>
  <property fmtid="{D5CDD505-2E9C-101B-9397-08002B2CF9AE}" pid="115" name="cdProtectionData_50">
    <vt:lpwstr>wMC0wMDAwLTAwMDAwMDAwMDAwMDwvY3BpMTpwb2xpY3lfZG9tYWluX2lkPjxjcGkxOnBvbGljeV9zZXJ2aWNlX3VybD5odHRwczovL2RvY3NlYy1lbXMuY2hlY2twb2ludC5jb20vcG9saWN5PC9jcGkxOnBvbGljeV9zZXJ2aWNlX3VybD48L2NwaTpwb2xpY3lfaW5mbz48Y3BpOmNvbnRlbnRfaW5mbyB4bWxuczpjcGkxPSJ1cm46eG1sbn</vt:lpwstr>
  </property>
  <property fmtid="{D5CDD505-2E9C-101B-9397-08002B2CF9AE}" pid="116" name="cdProtectionData_51">
    <vt:lpwstr>M6bGlxdWlkbWFjaGluZXMuY29tOnVlczpjcGk6MjAwNi0wMzoxIiB4bWxuczp4c2k9Imh0dHA6Ly93d3cudzMub3JnLzIwMDEvWE1MU2NoZW1hLWluc3RhbmNlIiB4c2k6dHlwZT0iY3BpMTpDb250ZW50SW5mbyIgY3BpOmNvbXBhdGlibGVfdmVyc2lvbnM9IjEiPjxjcGkxOmNvbnRlbnRfaWQ+MTg4NjJkYWUtMDEzMC00ZmZkLWEwOWUtM</vt:lpwstr>
  </property>
  <property fmtid="{D5CDD505-2E9C-101B-9397-08002B2CF9AE}" pid="117" name="cdProtectionData_52">
    <vt:lpwstr>mUyZWZlNmRjMDIyPC9jcGkxOmNvbnRlbnRfaWQ+PGNwaTE6Y29udGVudF9sYXN0X21vZGlmaWVkPjIwMTctMDYtMDZUMTk6MzE6MTQuNzM3WjwvY3BpMTpjb250ZW50X2xhc3RfbW9kaWZpZWQ+PC9jcGk6Y29udGVudF9pbmZvPjxjcGk6cHJvcGVydHlfYmFnIHhtbG5zOmNwaTE9InVybjp4bWxuczpsaXF1aWRtYWNoaW5lcy5jb206dWVz</vt:lpwstr>
  </property>
  <property fmtid="{D5CDD505-2E9C-101B-9397-08002B2CF9AE}" pid="118" name="cdProtectionData_53">
    <vt:lpwstr>OmNwaToyMDA2LTAzOjEiIHhtbG5zOnhzaT0iaHR0cDovL3d3dy53My5vcmcvMjAwMS9YTUxTY2hlbWEtaW5zdGFuY2UiIHhzaTp0eXBlPSJjcGkxOlByb3BlcnR5QmFnIiBjcGk6Y29tcGF0aWJsZV92ZXJzaW9ucz0iMSI+PGNvbnRlbnRfZW5jcnlwdGVkPnRydWU8L2NvbnRlbnRfZW5jcnlwdGVkPjxQUk9URUNUSU9OX0lOSVRJQVRPUl9</vt:lpwstr>
  </property>
  <property fmtid="{D5CDD505-2E9C-101B-9397-08002B2CF9AE}" pid="119" name="cdProtectionData_54">
    <vt:lpwstr>VU0VSX0lEPjI4NmU3YmZlLTc1NTktNDMyMy1iMmY2LTgxMTZhNjkyOTEwYzwvUFJPVEVDVElPTl9JTklUSUFUT1JfVVNFUl9JRD48UFJPVEVDVElPTl9JTklUSUFUT1JfVVNFUl9OQU1FPmNqaWFAY2hlY2twb2ludC5jb208L1BST1RFQ1RJT05fSU5JVElBVE9SX1VTRVJfTkFNRT48L2NwaTpwcm9wZXJ0eV9iYWc+PC9jcGk6Y3BpX2Nvbn</vt:lpwstr>
  </property>
  <property fmtid="{D5CDD505-2E9C-101B-9397-08002B2CF9AE}" pid="120" name="cdProtectionData_55">
    <vt:lpwstr>RlbnRzPjxjcGk6c2lnbmF0dXJlPjxjcGk6c2lnbmF0dXJlX2FsZ29yaXRobT5odHRwOi8vd3d3LnczLm9yZy8yMDAwLzA5L3htbGRzaWcjaG1hYy1zaGExPC9jcGk6c2lnbmF0dXJlX2FsZ29yaXRobT48Y3BpOnNpZ25hdHVyZV92YWx1ZT5sTENMWU5EbzRLb29LbHpzdVlZMlNKUkRWRlZHRGVjN0pkc2dEaGVTUDM0PTwvY3BpOnNpZ25hd</vt:lpwstr>
  </property>
  <property fmtid="{D5CDD505-2E9C-101B-9397-08002B2CF9AE}" pid="121" name="cdProtectionData_56">
    <vt:lpwstr>HVyZV92YWx1ZT48L2NwaTpzaWduYXR1cmU+PC9jcGk6Y29udGVudF9wcm90ZWN0aW9uX2luZm9ybWF0aW9uPtIXGBkaWiRjbGFzc25hbWVYJGNsYXNzZXNfEBdDRENvbnRlbnRQcm90ZWN0aW9uSW5mb6MbHB1fEBdDRENvbnRlbnRQcm90ZWN0aW9uSW5mb1lDRFdyYXBwZXJYTlNPYmplY3RfEA9OU0tleWVkQXJjaGl2ZXLRICFUcm9vdIAB</vt:lpwstr>
  </property>
  <property fmtid="{D5CDD505-2E9C-101B-9397-08002B2CF9AE}" pid="122" name="cdProtectionData_57">
    <vt:lpwstr>AAgAEQAaACMALQAyADcAPgBEAE8AVgBgAGsAcwB7AH0AfwCBAIMAhQCYAKspVilbKWYpbymJKY0ppymxKbopzCnPKdQAAAAAAAACAQAAAAAAAAAiAAAAAAAAAAAAAAAAAAAp1g==</vt:lpwstr>
  </property>
</Properties>
</file>